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82" r:id="rId7"/>
    <p:sldId id="281" r:id="rId8"/>
    <p:sldId id="258" r:id="rId9"/>
    <p:sldId id="280" r:id="rId10"/>
    <p:sldId id="259" r:id="rId11"/>
    <p:sldId id="283" r:id="rId12"/>
    <p:sldId id="288" r:id="rId13"/>
    <p:sldId id="289" r:id="rId14"/>
    <p:sldId id="290" r:id="rId15"/>
    <p:sldId id="291" r:id="rId16"/>
    <p:sldId id="292" r:id="rId17"/>
    <p:sldId id="284" r:id="rId18"/>
    <p:sldId id="293" r:id="rId19"/>
    <p:sldId id="285" r:id="rId20"/>
    <p:sldId id="287" r:id="rId21"/>
    <p:sldId id="271" r:id="rId22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23" y="3182817"/>
            <a:ext cx="3675185" cy="230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9" y="659424"/>
            <a:ext cx="3742344" cy="237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88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90711" y="1222130"/>
            <a:ext cx="7299374" cy="775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endParaRPr lang="en-US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1844015"/>
            <a:ext cx="6304085" cy="287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تقرير الحملة: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عدد الحضور :أكثر من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٥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٠  شخص 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كانت نتيجة الاستبيان المقدم للحضور الكريم عن مدى رضاهم عن المان والوقت للحملة  ٩٥ %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وكانت نسبة رضاهم عن المواضع المطروحة للنقاش ١٠٠ %  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وكان لدى الحضور بعض الاقتراحات فيما يخص الوقت والمكان في الحملات القادمة وسوف تؤخذ بعين الاعتبار ان شاء الله. </a:t>
            </a: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0123" y="342899"/>
            <a:ext cx="3101731" cy="206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8" y="1670540"/>
            <a:ext cx="3055704" cy="2033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72" y="3508130"/>
            <a:ext cx="2980851" cy="1984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980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1" y="511712"/>
            <a:ext cx="2938584" cy="195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622" y="1943099"/>
            <a:ext cx="2967644" cy="1975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6" y="3502268"/>
            <a:ext cx="3024554" cy="201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90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7" y="153014"/>
            <a:ext cx="2936629" cy="195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2" y="1838195"/>
            <a:ext cx="2901461" cy="193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19" y="3593756"/>
            <a:ext cx="3055328" cy="203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172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9" y="1863969"/>
            <a:ext cx="6084277" cy="125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وفي حفل الختام تم تكريم ألأطباء </a:t>
            </a:r>
            <a:r>
              <a:rPr lang="ar-SA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المشاركين.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وتم توزيع الهدايا على الحضور </a:t>
            </a:r>
            <a:r>
              <a:rPr lang="ar-SA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الكريم 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2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94692"/>
            <a:ext cx="6418385" cy="383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058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3" y="1480275"/>
            <a:ext cx="6084277" cy="404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161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1068840" y="1664640"/>
            <a:ext cx="7358400" cy="37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645920" y="2235960"/>
            <a:ext cx="6786360" cy="1597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1248963" y="963720"/>
            <a:ext cx="7359162" cy="12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4000" b="1" i="1" strike="noStrike" spc="-1" dirty="0" smtClean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pc="-1" dirty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trike="noStrike" spc="-1" dirty="0" smtClean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pc="-1" dirty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strike="noStrike" spc="-1" dirty="0" smtClean="0">
              <a:solidFill>
                <a:srgbClr val="FF0000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ar-SA" sz="2400" strike="noStrike" spc="-1" dirty="0" smtClean="0">
                <a:solidFill>
                  <a:srgbClr val="FF0000"/>
                </a:solidFill>
                <a:latin typeface="Calibri Light"/>
                <a:ea typeface="Microsoft YaHei"/>
              </a:rPr>
              <a:t>الحملةالتوعوية بالحروق والندبات 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400" b="1" i="1" spc="-1" dirty="0">
              <a:solidFill>
                <a:srgbClr val="FF0000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2400" b="1" i="1" spc="-1" dirty="0">
              <a:solidFill>
                <a:srgbClr val="FF0000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2400" b="1" i="1" spc="-1" dirty="0">
              <a:solidFill>
                <a:srgbClr val="FF0000"/>
              </a:solidFill>
              <a:latin typeface="Calibri Light"/>
              <a:ea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p15="http://schemas.microsoft.com/office/powerpoint/2012/main"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6" y="545122"/>
            <a:ext cx="3033346" cy="303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54" y="2321170"/>
            <a:ext cx="3385037" cy="338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323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67" y="1468315"/>
            <a:ext cx="5208790" cy="3467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309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9" y="1512277"/>
            <a:ext cx="6137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rgbClr val="0070C0"/>
                </a:solidFill>
              </a:rPr>
              <a:t>* المكان :فندق بارك حياة –جدة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 * التاريخ :٢ مارس ٢٠٢٣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* الفئة المستهدفة للحضور: الدعوة عامة للجميع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* المتحدثون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د . زياد الحربي استشاري جراحة التجميل والحروق  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د. خالد الخطيب استشاري جراحة التجميل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د . هند الشحري اخصائي أول الأمراض الجلدية</a:t>
            </a:r>
          </a:p>
          <a:p>
            <a:pPr algn="r"/>
            <a:r>
              <a:rPr lang="ar-SA" sz="2000" dirty="0">
                <a:solidFill>
                  <a:srgbClr val="0070C0"/>
                </a:solidFill>
              </a:rPr>
              <a:t>د.  شريف خميس أخصائي أول جراحة التجميل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8" y="320242"/>
            <a:ext cx="3776295" cy="251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63" y="3298755"/>
            <a:ext cx="3314699" cy="22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7" y="3187560"/>
            <a:ext cx="3481752" cy="231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962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90710" y="1327638"/>
            <a:ext cx="7466427" cy="670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ar-SA" sz="2400" strike="noStrike" spc="-1" dirty="0" smtClean="0">
                <a:solidFill>
                  <a:srgbClr val="FF0000"/>
                </a:solidFill>
                <a:uFillTx/>
                <a:latin typeface="Calibri Light"/>
                <a:ea typeface="DejaVu Sans"/>
              </a:rPr>
              <a:t>تقرير الحملة:</a:t>
            </a:r>
            <a:endParaRPr lang="en-US" sz="240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/>
          </p:nvPr>
        </p:nvSpPr>
        <p:spPr>
          <a:xfrm>
            <a:off x="1644162" y="1604520"/>
            <a:ext cx="7042278" cy="3977280"/>
          </a:xfrm>
        </p:spPr>
        <p:txBody>
          <a:bodyPr/>
          <a:lstStyle/>
          <a:p>
            <a:pPr marL="1440" lvl="0" algn="r">
              <a:spcBef>
                <a:spcPts val="0"/>
              </a:spcBef>
              <a:buClr>
                <a:srgbClr val="1F4E79"/>
              </a:buClr>
            </a:pPr>
            <a:r>
              <a:rPr lang="ar-SA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تضمنت الحملة ما يلي:</a:t>
            </a:r>
          </a:p>
          <a:p>
            <a:pPr marL="1440" lvl="0" algn="r">
              <a:spcBef>
                <a:spcPts val="0"/>
              </a:spcBef>
              <a:buClr>
                <a:srgbClr val="1F4E79"/>
              </a:buClr>
            </a:pPr>
            <a:r>
              <a:rPr lang="ar-SA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* ورشة </a:t>
            </a:r>
            <a:r>
              <a:rPr lang="ar-SA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عمل توعوية عن درجات </a:t>
            </a:r>
            <a:r>
              <a:rPr lang="ar-SA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الحروق و </a:t>
            </a:r>
            <a:r>
              <a:rPr lang="ar-SA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العناية في الحروق والجروج بالمنزل والاسعافات الأولية اللازمة والتعرف على خدمات الرعاية المنزلية</a:t>
            </a:r>
            <a:endParaRPr lang="en-US" sz="2000" spc="-1" dirty="0" smtClean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  <a:p>
            <a:pPr marL="1440" lvl="0" algn="r">
              <a:spcBef>
                <a:spcPts val="0"/>
              </a:spcBef>
              <a:buClr>
                <a:srgbClr val="1F4E79"/>
              </a:buClr>
            </a:pPr>
            <a:endParaRPr lang="en-US" sz="2000" spc="-1" dirty="0" smtClean="0">
              <a:solidFill>
                <a:schemeClr val="accent5">
                  <a:lumMod val="75000"/>
                </a:schemeClr>
              </a:solidFill>
              <a:latin typeface="Calibri Light"/>
            </a:endParaRPr>
          </a:p>
          <a:p>
            <a:pPr marL="1440" lvl="0" algn="r">
              <a:spcBef>
                <a:spcPts val="0"/>
              </a:spcBef>
              <a:buClr>
                <a:srgbClr val="1F4E79"/>
              </a:buClr>
            </a:pPr>
            <a:r>
              <a:rPr lang="en-US" sz="2000" spc="-1" dirty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 </a:t>
            </a:r>
            <a:r>
              <a:rPr lang="en-US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  </a:t>
            </a:r>
            <a:r>
              <a:rPr lang="ar-SA" sz="2000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* نقاش وحوار مفتوح مع الأطباء الأفاضل في مختلف التخصصات والجمهور والاجابة عن اسئلة الجمهور وكان هنالك تفاعلا كبيرا من الجميع </a:t>
            </a:r>
            <a:r>
              <a:rPr lang="en-US" sz="2000" u="sng" spc="-1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 </a:t>
            </a: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u="sng" spc="-1" dirty="0" smtClean="0">
                <a:solidFill>
                  <a:srgbClr val="FF0000"/>
                </a:solidFill>
                <a:latin typeface="Calibri Light"/>
              </a:rPr>
              <a:t> </a:t>
            </a:r>
            <a:endParaRPr lang="en-US" sz="2400" b="1" i="1" u="sng" spc="-1" dirty="0">
              <a:solidFill>
                <a:srgbClr val="FF0000"/>
              </a:solidFill>
              <a:latin typeface="Calibri Light"/>
            </a:endParaRP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endParaRPr lang="en-US" sz="2000" b="1" i="1" spc="-1" dirty="0">
              <a:solidFill>
                <a:srgbClr val="1F4E79"/>
              </a:solidFill>
              <a:latin typeface="Calibri Light"/>
            </a:endParaRPr>
          </a:p>
          <a:p>
            <a:pPr marL="458640" lvl="0" indent="-457200">
              <a:spcBef>
                <a:spcPts val="0"/>
              </a:spcBef>
              <a:buClr>
                <a:srgbClr val="1F4E79"/>
              </a:buClr>
              <a:buFontTx/>
              <a:buChar char="-"/>
            </a:pPr>
            <a:endParaRPr lang="en-US" sz="3200" spc="-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5" y="204371"/>
            <a:ext cx="4123592" cy="274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24" y="3030635"/>
            <a:ext cx="4261473" cy="2836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37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6" y="316524"/>
            <a:ext cx="3175054" cy="211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28" y="1529861"/>
            <a:ext cx="3476672" cy="2316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6" y="3472164"/>
            <a:ext cx="3299069" cy="219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71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5838</TotalTime>
  <Words>184</Words>
  <Application>Microsoft Office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WAEL</dc:creator>
  <dc:description/>
  <cp:lastModifiedBy>Firas Mohammad Hussein Ibdah</cp:lastModifiedBy>
  <cp:revision>233</cp:revision>
  <dcterms:created xsi:type="dcterms:W3CDTF">2015-01-19T14:04:39Z</dcterms:created>
  <dcterms:modified xsi:type="dcterms:W3CDTF">2023-03-15T09:16:39Z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