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8479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sunglow.palantircloud.com/helip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NHSDC_PowerPoint_Tit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512424" y="1313916"/>
            <a:ext cx="7280046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r" rtl="0">
              <a:spcBef>
                <a:spcPts val="0"/>
              </a:spcBef>
              <a:buSzPct val="45833"/>
              <a:buNone/>
            </a:pPr>
            <a:r>
              <a:rPr lang="en-US" sz="24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</a:t>
            </a:r>
            <a:r>
              <a:rPr lang="en-US" sz="2400" b="1" dirty="0" err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Homelink</a:t>
            </a:r>
            <a:r>
              <a:rPr lang="en-US" sz="24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: </a:t>
            </a:r>
          </a:p>
          <a:p>
            <a:pPr marL="0" marR="0" lvl="0" indent="-69850" algn="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How to Design &amp; Implement Technology for Coordination and Collaboration</a:t>
            </a:r>
          </a:p>
          <a:p>
            <a:pPr marL="0" marR="0" lvl="0" indent="-6985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2400" b="1" dirty="0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</a:t>
            </a:r>
            <a:r>
              <a:rPr lang="en-US" sz="1800" b="1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Pohorelsky</a:t>
            </a:r>
            <a:endParaRPr lang="en-US" sz="18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8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895825" y="1200151"/>
            <a:ext cx="7280100" cy="457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Assess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825" y="1695449"/>
            <a:ext cx="41066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975" y="3729025"/>
            <a:ext cx="5797700" cy="259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931955" y="159246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Assist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75" y="2193027"/>
            <a:ext cx="4962996" cy="39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7362" y="3408075"/>
            <a:ext cx="288607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895825" y="1104901"/>
            <a:ext cx="7280100" cy="46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Assign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825" y="1592472"/>
            <a:ext cx="6402473" cy="28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4828" y="3627849"/>
            <a:ext cx="5077870" cy="28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895825" y="1104901"/>
            <a:ext cx="7280100" cy="46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In Action!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895825" y="1010074"/>
            <a:ext cx="7280100" cy="476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Homelink Communities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January 2015		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Bakersfield/Kern County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Chattanooga/Southeast TN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Columbus/Russell County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Connecticut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Fresno/Madera County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Honolulu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Jackson/Rankin/Madison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Lancaster City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Nashville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Norman/Cleveland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Philadelphia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Phoenix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Riverside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San Francisco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Santa Maria/Santa Barbara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Springfield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Memphis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-US" sz="1400"/>
              <a:t>Cape Cod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sz="1400"/>
              <a:t>Denver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October 2016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Bakersfield/Kern County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Fargo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Denver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Fresno/Madera County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Honolulu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Nashville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Phoenix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Riverside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San Francisco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Springfield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/>
              <a:t> </a:t>
            </a:r>
          </a:p>
        </p:txBody>
      </p:sp>
      <p:sp>
        <p:nvSpPr>
          <p:cNvPr id="196" name="Shape 196"/>
          <p:cNvSpPr/>
          <p:nvPr/>
        </p:nvSpPr>
        <p:spPr>
          <a:xfrm>
            <a:off x="2879175" y="3243725"/>
            <a:ext cx="1875600" cy="93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500" y="3899099"/>
            <a:ext cx="2549200" cy="268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931955" y="1321741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Adoption Challenges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Technology systems require significant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buy-in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and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change management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, especially when they are not mandatory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Difficulty implementing a new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Release of Information (ROI)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Lack of understanding around what a CAHP entails and challenges in implementing this system outside of Homelink: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Building the (CAHP) plane while flying it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Counting on Homelink to be the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“silver bullet”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Few people using Homelink outside of leadership point of contact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Concerns about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double-data entry 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with HMIS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Completely free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system meant that communities had less of an incentive to overcome challenges &amp; barriers  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931955" y="159246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Conditions for Successful Adoption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the community had built a coordinated assessment and housing placement system including staff, 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policies and procedures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they fit easily into user roles provided by Homelink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CoC Involvement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is helpful (and sometimes critical) to seeing coordinated efforts come to fruition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In-person training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consistent ongoing support, including check-ins to 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focus on the community’s CAHP process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Considering a </a:t>
            </a:r>
            <a:r>
              <a:rPr lang="en-US" sz="20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checklist of criteria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required prior to Homelink onboarding, in order to set the community up for successful adoption 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931955" y="159246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Implementing a Pre-Onboarding Checklist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lang="en-US"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Map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the current state of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the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community’s CAHP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system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Understand the current, non-technology challenges in the community’s current CAHP system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Identify all stakeholders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in the community: CoC, Community Leadership teams, direct service providers, housing providers, VA, etc.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Review community’s current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policies &amp; procedures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Gain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buy-in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prior to onboarding 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Ensure </a:t>
            </a:r>
            <a:r>
              <a:rPr lang="en-US" sz="2000" b="1">
                <a:latin typeface="PT Sans"/>
                <a:ea typeface="PT Sans"/>
                <a:cs typeface="PT Sans"/>
                <a:sym typeface="PT Sans"/>
              </a:rPr>
              <a:t>ROI</a:t>
            </a: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 has been solidified and/or modified for Homelink user </a:t>
            </a: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865755" y="1459191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Summary of Lessons Learned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Prework</a:t>
            </a: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to onboarding is essential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Understanding and developing the underlying process</a:t>
            </a: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that the technology supports, is critical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Choosing an </a:t>
            </a:r>
            <a:r>
              <a:rPr lang="en-US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agile, values-based technology partner</a:t>
            </a: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is key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97125" y="1033300"/>
            <a:ext cx="8140800" cy="524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On Choosing a Technology Partner:</a:t>
            </a:r>
          </a:p>
          <a:p>
            <a:pPr marL="0" marR="0" lvl="0" indent="-10160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It’s not just a partnership, it’s a </a:t>
            </a:r>
            <a:r>
              <a:rPr lang="en-US" sz="1800" b="1" i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relationship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Understand how the company operates;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○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are their values, what do they believe in?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○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their staff turnover like? will there be continuity of project management &amp; staffing?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○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do they make decisions?  how will decision be made within the partnership?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○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their business model?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○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much emphasis is placed on customer satisfaction? how do current and past customers rate their experience?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are the expectations? What do we hope to achieve and by when?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the ultimate goal of the system?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will success be measured?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How agile are we going to be? How much will it cost to adapt to change?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Roles, responsibilities, and complementary knowledge and expertise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13850" y="1117450"/>
            <a:ext cx="8336100" cy="574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Welcome!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			</a:t>
            </a:r>
          </a:p>
          <a:p>
            <a:pPr marL="1371600" marR="0" lvl="0" indent="45720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			    Jana Pohorelsky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r>
              <a:rPr lang="en-US" sz="1800" b="1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    Senior </a:t>
            </a: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Solutions Advisor       Data &amp; Performance Coordinator 	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694610" y="853863"/>
            <a:ext cx="4267961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049" y="3565550"/>
            <a:ext cx="2338149" cy="23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2449" y="3574450"/>
            <a:ext cx="2338150" cy="232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5400" y="1667725"/>
            <a:ext cx="7013200" cy="157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895830" y="183711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Thank you!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Questions?</a:t>
            </a: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95825" y="1256349"/>
            <a:ext cx="7280100" cy="53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Who We Are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work toward a future without homelessness, in which poverty never follows families beyond a single generation.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0" algn="r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rgbClr val="FF9900"/>
                </a:solidFill>
              </a:rPr>
              <a:t>Zero: 2016 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is a rigorous national change effort designed to help a committed group of US communities end chronic and veteran homelessness outright by December 2016.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549" y="2088200"/>
            <a:ext cx="3720050" cy="11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895825" y="1592474"/>
            <a:ext cx="7280100" cy="499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Technology &amp; Process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=   </a:t>
            </a:r>
            <a:r>
              <a:rPr lang="en-US" sz="30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Homelink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Process              CAHP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30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C</a:t>
            </a:r>
            <a:r>
              <a:rPr lang="en-US" sz="240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oordinated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A</a:t>
            </a:r>
            <a:r>
              <a:rPr lang="en-US" sz="240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ssessment &amp;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</a:t>
            </a:r>
            <a:r>
              <a:rPr lang="en-US" sz="240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ousing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0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P</a:t>
            </a:r>
            <a:r>
              <a:rPr lang="en-US" sz="240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lacement System </a:t>
            </a:r>
          </a:p>
          <a:p>
            <a:pPr marL="101600" marR="0" lvl="0" indent="-10160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216" y="3585350"/>
            <a:ext cx="3299775" cy="247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95830" y="183711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Coordinated Assessment &amp;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Housing Placement System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457200" algn="l" rtl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rPr>
              <a:t>Without CAHP System</a:t>
            </a:r>
            <a:r>
              <a:rPr lang="en-US" sz="2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</a:t>
            </a:r>
            <a:r>
              <a:rPr lang="en-US" sz="2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  </a:t>
            </a:r>
            <a:r>
              <a:rPr lang="en-US" sz="2200" b="1" dirty="0" smtClean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With </a:t>
            </a:r>
            <a:r>
              <a:rPr lang="en-US" sz="22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CAHP System 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262" y="3566601"/>
            <a:ext cx="6425725" cy="27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895830" y="183711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Core Components of a CAHP System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R="0" lvl="0" algn="l" rtl="0">
              <a:spcBef>
                <a:spcPts val="0"/>
              </a:spcBef>
              <a:buNone/>
            </a:pPr>
            <a:endParaRPr/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825" y="2583837"/>
            <a:ext cx="692467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895825" y="1237124"/>
            <a:ext cx="7280100" cy="45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Before Homelink...there was PMCP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Performance Management and Communications Platform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PT Sans"/>
              <a:buChar char="●"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Client-side data:</a:t>
            </a: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VI-SPDAT and Match Initiation Form populate Client Profile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Housing-side data</a:t>
            </a: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Vacancy Tracker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18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Matching Tool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0" y="2298950"/>
            <a:ext cx="1111200" cy="3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525" y="4013475"/>
            <a:ext cx="4736174" cy="22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895830" y="1837116"/>
            <a:ext cx="7280100" cy="39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Challenges with PMCP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Broke the Google!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Capacity limitations led to system slowness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PII data had to be stored and updated separately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  <a:buChar char="●"/>
            </a:pPr>
            <a:r>
              <a:rPr lang="en-US" sz="2400">
                <a:latin typeface="PT Sans"/>
                <a:ea typeface="PT Sans"/>
                <a:cs typeface="PT Sans"/>
                <a:sym typeface="PT Sans"/>
              </a:rPr>
              <a:t>Precariousness of formulas resulted in time-consuming corrections 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4379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NHSDC_PowerPoi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895825" y="1390651"/>
            <a:ext cx="7280100" cy="43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Which Brings us to </a:t>
            </a:r>
            <a:r>
              <a:rPr lang="en-US" sz="3200" b="1" dirty="0" err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Homelink</a:t>
            </a:r>
            <a:r>
              <a:rPr lang="en-US" sz="3200" b="1" dirty="0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4379"/>
              </a:buClr>
              <a:buSzPct val="100000"/>
              <a:buFont typeface="PT Sans"/>
              <a:buChar char="•"/>
            </a:pP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Developed in partnership with the philanthropy division of       </a:t>
            </a:r>
            <a:r>
              <a:rPr lang="en-US" sz="18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Palantir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Technologies </a:t>
            </a:r>
          </a:p>
          <a:p>
            <a:pPr marL="285750" marR="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4379"/>
              </a:buClr>
              <a:buSzPct val="100000"/>
              <a:buFont typeface="PT Sans"/>
              <a:buChar char="•"/>
            </a:pP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Created in </a:t>
            </a:r>
            <a:r>
              <a:rPr lang="en-US" sz="18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January 2015</a:t>
            </a:r>
            <a:r>
              <a:rPr lang="en-US" sz="1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1800" dirty="0" smtClean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4379"/>
              </a:buClr>
              <a:buSzPct val="100000"/>
              <a:buFont typeface="PT Sans"/>
              <a:buChar char="•"/>
            </a:pPr>
            <a:r>
              <a:rPr lang="en-US" sz="1800" b="1" dirty="0" smtClean="0">
                <a:latin typeface="PT Sans"/>
                <a:ea typeface="PT Sans"/>
                <a:cs typeface="PT Sans"/>
                <a:sym typeface="PT Sans"/>
              </a:rPr>
              <a:t>Secure</a:t>
            </a:r>
            <a:r>
              <a:rPr lang="en-US" sz="1800" b="1" dirty="0">
                <a:latin typeface="PT Sans"/>
                <a:ea typeface="PT Sans"/>
                <a:cs typeface="PT Sans"/>
                <a:sym typeface="PT Sans"/>
              </a:rPr>
              <a:t>, HIPAA-compliant, user-friendly, web-based</a:t>
            </a:r>
          </a:p>
          <a:p>
            <a:pPr marL="285750" marR="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4379"/>
              </a:buClr>
              <a:buSzPct val="100000"/>
              <a:buFont typeface="PT Sans"/>
              <a:buChar char="•"/>
            </a:pPr>
            <a:r>
              <a:rPr lang="en-US" sz="1800" b="1" dirty="0">
                <a:latin typeface="PT Sans"/>
                <a:ea typeface="PT Sans"/>
                <a:cs typeface="PT Sans"/>
                <a:sym typeface="PT Sans"/>
              </a:rPr>
              <a:t>3 </a:t>
            </a:r>
            <a:r>
              <a:rPr lang="en-US" sz="1800" b="1" dirty="0" smtClean="0">
                <a:latin typeface="PT Sans"/>
                <a:ea typeface="PT Sans"/>
                <a:cs typeface="PT Sans"/>
                <a:sym typeface="PT Sans"/>
              </a:rPr>
              <a:t>Platforms</a:t>
            </a:r>
            <a:r>
              <a:rPr lang="en-US" sz="1800" dirty="0" smtClean="0">
                <a:latin typeface="PT Sans"/>
                <a:ea typeface="PT Sans"/>
                <a:cs typeface="PT Sans"/>
                <a:sym typeface="PT Sans"/>
              </a:rPr>
              <a:t>: matching interface, user</a:t>
            </a:r>
            <a:r>
              <a:rPr lang="en-US" sz="1800" dirty="0">
                <a:latin typeface="PT Sans"/>
                <a:ea typeface="PT Sans"/>
                <a:cs typeface="PT Sans"/>
                <a:sym typeface="PT Sans"/>
              </a:rPr>
              <a:t>-friendly data analytics, </a:t>
            </a:r>
            <a:r>
              <a:rPr lang="en-US" sz="1800" dirty="0" smtClean="0">
                <a:latin typeface="PT Sans"/>
                <a:ea typeface="PT Sans"/>
                <a:cs typeface="PT Sans"/>
                <a:sym typeface="PT Sans"/>
              </a:rPr>
              <a:t>and backend data </a:t>
            </a:r>
            <a:r>
              <a:rPr lang="en-US" sz="1800" dirty="0">
                <a:latin typeface="PT Sans"/>
                <a:ea typeface="PT Sans"/>
                <a:cs typeface="PT Sans"/>
                <a:sym typeface="PT Sans"/>
              </a:rPr>
              <a:t>management </a:t>
            </a:r>
            <a:r>
              <a:rPr lang="en-US" sz="1800" dirty="0" smtClean="0">
                <a:latin typeface="PT Sans"/>
                <a:ea typeface="PT Sans"/>
                <a:cs typeface="PT Sans"/>
                <a:sym typeface="PT Sans"/>
              </a:rPr>
              <a:t>tool</a:t>
            </a:r>
            <a:endParaRPr lang="en-US" sz="1800" dirty="0">
              <a:latin typeface="PT Sans"/>
              <a:ea typeface="PT Sans"/>
              <a:cs typeface="PT Sans"/>
              <a:sym typeface="PT Sans"/>
            </a:endParaRPr>
          </a:p>
          <a:p>
            <a:pPr marL="285750" marR="0" lvl="0" indent="-298450" algn="l" rtl="0">
              <a:lnSpc>
                <a:spcPct val="115000"/>
              </a:lnSpc>
              <a:spcBef>
                <a:spcPts val="0"/>
              </a:spcBef>
              <a:buClr>
                <a:srgbClr val="004379"/>
              </a:buClr>
              <a:buSzPct val="100000"/>
              <a:buFont typeface="PT Sans"/>
              <a:buChar char="•"/>
            </a:pPr>
            <a:r>
              <a:rPr lang="en-US" sz="1800" b="1" dirty="0">
                <a:latin typeface="PT Sans"/>
                <a:ea typeface="PT Sans"/>
                <a:cs typeface="PT Sans"/>
                <a:sym typeface="PT Sans"/>
              </a:rPr>
              <a:t>6 user roles </a:t>
            </a:r>
            <a:r>
              <a:rPr lang="en-US" sz="1800" dirty="0">
                <a:latin typeface="PT Sans"/>
                <a:ea typeface="PT Sans"/>
                <a:cs typeface="PT Sans"/>
                <a:sym typeface="PT Sans"/>
              </a:rPr>
              <a:t>with varying levels of permission: 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buSzPct val="100000"/>
              <a:buFont typeface="PT Sans"/>
            </a:pPr>
            <a:r>
              <a:rPr lang="en-US" sz="1800" dirty="0">
                <a:latin typeface="PT Sans"/>
                <a:ea typeface="PT Sans"/>
                <a:cs typeface="PT Sans"/>
                <a:sym typeface="PT Sans"/>
              </a:rPr>
              <a:t>Form Entry, Navigator, Coordinator, Matcher, Housing Provider</a:t>
            </a:r>
            <a:r>
              <a:rPr lang="en-US" sz="1800" dirty="0" smtClean="0"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00" dirty="0" err="1" smtClean="0">
                <a:latin typeface="PT Sans"/>
                <a:ea typeface="PT Sans"/>
                <a:cs typeface="PT Sans"/>
                <a:sym typeface="PT Sans"/>
              </a:rPr>
              <a:t>Superuser</a:t>
            </a:r>
            <a:endParaRPr lang="en-US" sz="1800" dirty="0"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694610" y="853863"/>
            <a:ext cx="42681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rgbClr val="004379"/>
                </a:solidFill>
                <a:latin typeface="PT Sans"/>
                <a:ea typeface="PT Sans"/>
                <a:cs typeface="PT Sans"/>
                <a:sym typeface="PT Sans"/>
              </a:rPr>
              <a:t>Lessons from Homelink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Karina Mueller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Jana Pohorelsky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b="1">
              <a:solidFill>
                <a:srgbClr val="00437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On-screen Show (4:3)</PresentationFormat>
  <Paragraphs>266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Jason Satterfield</cp:lastModifiedBy>
  <cp:revision>2</cp:revision>
  <dcterms:modified xsi:type="dcterms:W3CDTF">2016-09-27T14:15:13Z</dcterms:modified>
</cp:coreProperties>
</file>