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application/vnd.openxmlformats-officedocument.spreadsheetml.sheet" Extension="xlsx"/>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drawingml.chart+xml" PartName="/ppt/charts/chart2.xml"/>
  <Override ContentType="application/vnd.ms-office.chartstyle+xml" PartName="/ppt/charts/style2.xml"/>
  <Override ContentType="application/vnd.ms-office.chartcolorstyle+xml" PartName="/ppt/charts/colors2.xml"/>
  <Override ContentType="application/vnd.openxmlformats-officedocument.drawingml.chart+xml" PartName="/ppt/charts/chart3.xml"/>
  <Override ContentType="application/vnd.ms-office.chartstyle+xml" PartName="/ppt/charts/style3.xml"/>
  <Override ContentType="application/vnd.ms-office.chartcolorstyle+xml" PartName="/ppt/charts/colors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drawingml.chart+xml" PartName="/ppt/charts/chart4.xml"/>
  <Override ContentType="application/vnd.ms-office.chartstyle+xml" PartName="/ppt/charts/style4.xml"/>
  <Override ContentType="application/vnd.ms-office.chartcolorstyle+xml" PartName="/ppt/charts/colors4.xml"/>
  <Override ContentType="application/vnd.openxmlformats-officedocument.drawingml.chart+xml" PartName="/ppt/charts/chart5.xml"/>
  <Override ContentType="application/vnd.ms-office.chartstyle+xml" PartName="/ppt/charts/style5.xml"/>
  <Override ContentType="application/vnd.ms-office.chartcolorstyle+xml" PartName="/ppt/charts/colors5.xml"/>
  <Override ContentType="application/vnd.openxmlformats-officedocument.presentationml.notesSlide+xml" PartName="/ppt/notesSlides/notesSlide6.xml"/>
  <Override ContentType="application/vnd.openxmlformats-officedocument.drawingml.chart+xml" PartName="/ppt/charts/chart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3" r:id="rId3"/>
    <p:sldId id="281" r:id="rId4"/>
    <p:sldId id="283" r:id="rId5"/>
    <p:sldId id="282" r:id="rId6"/>
    <p:sldId id="289" r:id="rId7"/>
    <p:sldId id="266" r:id="rId8"/>
    <p:sldId id="265" r:id="rId9"/>
    <p:sldId id="257" r:id="rId10"/>
    <p:sldId id="259" r:id="rId11"/>
    <p:sldId id="260" r:id="rId12"/>
    <p:sldId id="261" r:id="rId13"/>
    <p:sldId id="263" r:id="rId14"/>
    <p:sldId id="264" r:id="rId15"/>
    <p:sldId id="284" r:id="rId16"/>
    <p:sldId id="285" r:id="rId17"/>
    <p:sldId id="286" r:id="rId18"/>
    <p:sldId id="287" r:id="rId19"/>
    <p:sldId id="295" r:id="rId20"/>
    <p:sldId id="294" r:id="rId21"/>
    <p:sldId id="288" r:id="rId22"/>
    <p:sldId id="271" r:id="rId23"/>
    <p:sldId id="299" r:id="rId24"/>
    <p:sldId id="300" r:id="rId25"/>
    <p:sldId id="301" r:id="rId26"/>
    <p:sldId id="302" r:id="rId27"/>
    <p:sldId id="304" r:id="rId28"/>
    <p:sldId id="305" r:id="rId29"/>
    <p:sldId id="306" r:id="rId30"/>
    <p:sldId id="307" r:id="rId31"/>
    <p:sldId id="276" r:id="rId32"/>
    <p:sldId id="277" r:id="rId33"/>
    <p:sldId id="27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00"/>
    <a:srgbClr val="004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09" autoAdjust="0"/>
  </p:normalViewPr>
  <p:slideViewPr>
    <p:cSldViewPr snapToGrid="0" snapToObjects="1">
      <p:cViewPr varScale="1">
        <p:scale>
          <a:sx n="120" d="100"/>
          <a:sy n="120" d="100"/>
        </p:scale>
        <p:origin x="82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_rels/chart2.xml.rels><?xml version="1.0" encoding="UTF-8" standalone="yes" ?><Relationships xmlns="http://schemas.openxmlformats.org/package/2006/relationships"><Relationship Id="rId3" Target="NULL" TargetMode="External" Type="http://schemas.openxmlformats.org/officeDocument/2006/relationships/oleObject"/><Relationship Id="rId2" Target="colors2.xml" Type="http://schemas.microsoft.com/office/2011/relationships/chartColorStyle"/><Relationship Id="rId1" Target="style2.xml" Type="http://schemas.microsoft.com/office/2011/relationships/chartStyle"/></Relationships>
</file>

<file path=ppt/charts/_rels/chart3.xml.rels><?xml version="1.0" encoding="UTF-8" standalone="yes" ?><Relationships xmlns="http://schemas.openxmlformats.org/package/2006/relationships"><Relationship Id="rId3" Target="NULL" TargetMode="External" Type="http://schemas.openxmlformats.org/officeDocument/2006/relationships/oleObject"/><Relationship Id="rId2" Target="colors3.xml" Type="http://schemas.microsoft.com/office/2011/relationships/chartColorStyle"/><Relationship Id="rId1" Target="style3.xml" Type="http://schemas.microsoft.com/office/2011/relationships/chartStyle"/></Relationships>
</file>

<file path=ppt/charts/_rels/chart4.xml.rels><?xml version="1.0" encoding="UTF-8" standalone="yes" ?><Relationships xmlns="http://schemas.openxmlformats.org/package/2006/relationships"><Relationship Id="rId3" Target="NULL" TargetMode="External" Type="http://schemas.openxmlformats.org/officeDocument/2006/relationships/oleObject"/><Relationship Id="rId2" Target="colors4.xml" Type="http://schemas.microsoft.com/office/2011/relationships/chartColorStyle"/><Relationship Id="rId1" Target="style4.xml" Type="http://schemas.microsoft.com/office/2011/relationships/chartStyle"/></Relationships>
</file>

<file path=ppt/charts/_rels/chart5.xml.rels><?xml version="1.0" encoding="UTF-8" standalone="yes" ?><Relationships xmlns="http://schemas.openxmlformats.org/package/2006/relationships"><Relationship Id="rId3" Target="NULL" TargetMode="External" Type="http://schemas.openxmlformats.org/officeDocument/2006/relationships/oleObject"/><Relationship Id="rId2" Target="colors5.xml" Type="http://schemas.microsoft.com/office/2011/relationships/chartColorStyle"/><Relationship Id="rId1" Target="style5.xml" Type="http://schemas.microsoft.com/office/2011/relationships/chartStyle"/></Relationships>
</file>

<file path=ppt/charts/_rels/chart6.xml.rels><?xml version="1.0" encoding="UTF-8" standalone="yes" ?><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cat>
            <c:strRef>
              <c:f>Sheet1!$A$2</c:f>
              <c:strCache>
                <c:ptCount val="1"/>
                <c:pt idx="0">
                  <c:v>Category 1</c:v>
                </c:pt>
              </c:strCache>
            </c:strRef>
          </c:cat>
          <c:val>
            <c:numRef>
              <c:f>Sheet1!$B$2</c:f>
              <c:numCache>
                <c:formatCode>General</c:formatCode>
                <c:ptCount val="1"/>
                <c:pt idx="0">
                  <c:v>184865</c:v>
                </c:pt>
              </c:numCache>
            </c:numRef>
          </c:val>
          <c:extLst>
            <c:ext xmlns:c16="http://schemas.microsoft.com/office/drawing/2014/chart" uri="{C3380CC4-5D6E-409C-BE32-E72D297353CC}">
              <c16:uniqueId val="{00000000-1C33-4208-8291-7523E281931D}"/>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c:f>
              <c:strCache>
                <c:ptCount val="1"/>
                <c:pt idx="0">
                  <c:v>Category 1</c:v>
                </c:pt>
              </c:strCache>
            </c:strRef>
          </c:cat>
          <c:val>
            <c:numRef>
              <c:f>Sheet1!$C$2</c:f>
              <c:numCache>
                <c:formatCode>General</c:formatCode>
                <c:ptCount val="1"/>
                <c:pt idx="0">
                  <c:v>145598</c:v>
                </c:pt>
              </c:numCache>
            </c:numRef>
          </c:val>
          <c:extLst>
            <c:ext xmlns:c16="http://schemas.microsoft.com/office/drawing/2014/chart" uri="{C3380CC4-5D6E-409C-BE32-E72D297353CC}">
              <c16:uniqueId val="{00000001-1C33-4208-8291-7523E281931D}"/>
            </c:ext>
          </c:extLst>
        </c:ser>
        <c:dLbls>
          <c:showLegendKey val="0"/>
          <c:showVal val="0"/>
          <c:showCatName val="0"/>
          <c:showSerName val="0"/>
          <c:showPercent val="0"/>
          <c:showBubbleSize val="0"/>
        </c:dLbls>
        <c:gapWidth val="53"/>
        <c:overlap val="-14"/>
        <c:axId val="312136856"/>
        <c:axId val="312139152"/>
      </c:barChart>
      <c:catAx>
        <c:axId val="312136856"/>
        <c:scaling>
          <c:orientation val="minMax"/>
        </c:scaling>
        <c:delete val="1"/>
        <c:axPos val="b"/>
        <c:numFmt formatCode="General" sourceLinked="1"/>
        <c:majorTickMark val="none"/>
        <c:minorTickMark val="none"/>
        <c:tickLblPos val="nextTo"/>
        <c:crossAx val="312139152"/>
        <c:crosses val="autoZero"/>
        <c:auto val="1"/>
        <c:lblAlgn val="ctr"/>
        <c:lblOffset val="100"/>
        <c:noMultiLvlLbl val="0"/>
      </c:catAx>
      <c:valAx>
        <c:axId val="312139152"/>
        <c:scaling>
          <c:orientation val="minMax"/>
          <c:min val="0"/>
        </c:scaling>
        <c:delete val="1"/>
        <c:axPos val="l"/>
        <c:numFmt formatCode="General" sourceLinked="1"/>
        <c:majorTickMark val="none"/>
        <c:minorTickMark val="none"/>
        <c:tickLblPos val="nextTo"/>
        <c:crossAx val="31213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49156326348556E-2"/>
          <c:y val="4.4143173123414793E-2"/>
          <c:w val="0.86410168734730286"/>
          <c:h val="0.9184088894449770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cat>
            <c:strRef>
              <c:f>Sheet1!$A$2</c:f>
              <c:strCache>
                <c:ptCount val="1"/>
                <c:pt idx="0">
                  <c:v>Category 1</c:v>
                </c:pt>
              </c:strCache>
            </c:strRef>
          </c:cat>
          <c:val>
            <c:numRef>
              <c:f>Sheet1!$B$2</c:f>
              <c:numCache>
                <c:formatCode>General</c:formatCode>
                <c:ptCount val="1"/>
                <c:pt idx="0">
                  <c:v>39787</c:v>
                </c:pt>
              </c:numCache>
            </c:numRef>
          </c:val>
          <c:extLst>
            <c:ext xmlns:c16="http://schemas.microsoft.com/office/drawing/2014/chart" uri="{C3380CC4-5D6E-409C-BE32-E72D297353CC}">
              <c16:uniqueId val="{00000000-FB2D-4D19-94A8-1632E9F5BD33}"/>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c:f>
              <c:strCache>
                <c:ptCount val="1"/>
                <c:pt idx="0">
                  <c:v>Category 1</c:v>
                </c:pt>
              </c:strCache>
            </c:strRef>
          </c:cat>
          <c:val>
            <c:numRef>
              <c:f>Sheet1!$C$2</c:f>
              <c:numCache>
                <c:formatCode>General</c:formatCode>
                <c:ptCount val="1"/>
                <c:pt idx="0">
                  <c:v>29592</c:v>
                </c:pt>
              </c:numCache>
            </c:numRef>
          </c:val>
          <c:extLst>
            <c:ext xmlns:c16="http://schemas.microsoft.com/office/drawing/2014/chart" uri="{C3380CC4-5D6E-409C-BE32-E72D297353CC}">
              <c16:uniqueId val="{00000001-FB2D-4D19-94A8-1632E9F5BD33}"/>
            </c:ext>
          </c:extLst>
        </c:ser>
        <c:dLbls>
          <c:showLegendKey val="0"/>
          <c:showVal val="0"/>
          <c:showCatName val="0"/>
          <c:showSerName val="0"/>
          <c:showPercent val="0"/>
          <c:showBubbleSize val="0"/>
        </c:dLbls>
        <c:gapWidth val="53"/>
        <c:overlap val="-14"/>
        <c:axId val="312136856"/>
        <c:axId val="312139152"/>
      </c:barChart>
      <c:catAx>
        <c:axId val="312136856"/>
        <c:scaling>
          <c:orientation val="minMax"/>
        </c:scaling>
        <c:delete val="1"/>
        <c:axPos val="b"/>
        <c:numFmt formatCode="General" sourceLinked="1"/>
        <c:majorTickMark val="none"/>
        <c:minorTickMark val="none"/>
        <c:tickLblPos val="nextTo"/>
        <c:crossAx val="312139152"/>
        <c:crosses val="autoZero"/>
        <c:auto val="1"/>
        <c:lblAlgn val="ctr"/>
        <c:lblOffset val="100"/>
        <c:noMultiLvlLbl val="0"/>
      </c:catAx>
      <c:valAx>
        <c:axId val="312139152"/>
        <c:scaling>
          <c:orientation val="minMax"/>
          <c:min val="0"/>
        </c:scaling>
        <c:delete val="1"/>
        <c:axPos val="l"/>
        <c:numFmt formatCode="General" sourceLinked="1"/>
        <c:majorTickMark val="none"/>
        <c:minorTickMark val="none"/>
        <c:tickLblPos val="nextTo"/>
        <c:crossAx val="31213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cat>
            <c:strRef>
              <c:f>Sheet1!$A$2</c:f>
              <c:strCache>
                <c:ptCount val="1"/>
                <c:pt idx="0">
                  <c:v>Category 1</c:v>
                </c:pt>
              </c:strCache>
            </c:strRef>
          </c:cat>
          <c:val>
            <c:numRef>
              <c:f>Sheet1!$B$2</c:f>
              <c:numCache>
                <c:formatCode>General</c:formatCode>
                <c:ptCount val="1"/>
                <c:pt idx="0">
                  <c:v>142396</c:v>
                </c:pt>
              </c:numCache>
            </c:numRef>
          </c:val>
          <c:extLst>
            <c:ext xmlns:c16="http://schemas.microsoft.com/office/drawing/2014/chart" uri="{C3380CC4-5D6E-409C-BE32-E72D297353CC}">
              <c16:uniqueId val="{00000000-2860-4832-92D8-3FEC0C06453C}"/>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c:f>
              <c:strCache>
                <c:ptCount val="1"/>
                <c:pt idx="0">
                  <c:v>Category 1</c:v>
                </c:pt>
              </c:strCache>
            </c:strRef>
          </c:cat>
          <c:val>
            <c:numRef>
              <c:f>Sheet1!$C$2</c:f>
              <c:numCache>
                <c:formatCode>General</c:formatCode>
                <c:ptCount val="1"/>
                <c:pt idx="0">
                  <c:v>113707</c:v>
                </c:pt>
              </c:numCache>
            </c:numRef>
          </c:val>
          <c:extLst>
            <c:ext xmlns:c16="http://schemas.microsoft.com/office/drawing/2014/chart" uri="{C3380CC4-5D6E-409C-BE32-E72D297353CC}">
              <c16:uniqueId val="{00000001-2860-4832-92D8-3FEC0C06453C}"/>
            </c:ext>
          </c:extLst>
        </c:ser>
        <c:dLbls>
          <c:showLegendKey val="0"/>
          <c:showVal val="0"/>
          <c:showCatName val="0"/>
          <c:showSerName val="0"/>
          <c:showPercent val="0"/>
          <c:showBubbleSize val="0"/>
        </c:dLbls>
        <c:gapWidth val="53"/>
        <c:overlap val="-14"/>
        <c:axId val="312136856"/>
        <c:axId val="312139152"/>
      </c:barChart>
      <c:catAx>
        <c:axId val="312136856"/>
        <c:scaling>
          <c:orientation val="minMax"/>
        </c:scaling>
        <c:delete val="1"/>
        <c:axPos val="b"/>
        <c:numFmt formatCode="General" sourceLinked="1"/>
        <c:majorTickMark val="none"/>
        <c:minorTickMark val="none"/>
        <c:tickLblPos val="nextTo"/>
        <c:crossAx val="312139152"/>
        <c:crosses val="autoZero"/>
        <c:auto val="1"/>
        <c:lblAlgn val="ctr"/>
        <c:lblOffset val="100"/>
        <c:noMultiLvlLbl val="0"/>
      </c:catAx>
      <c:valAx>
        <c:axId val="312139152"/>
        <c:scaling>
          <c:orientation val="minMax"/>
          <c:min val="0"/>
        </c:scaling>
        <c:delete val="1"/>
        <c:axPos val="l"/>
        <c:numFmt formatCode="General" sourceLinked="1"/>
        <c:majorTickMark val="none"/>
        <c:minorTickMark val="none"/>
        <c:tickLblPos val="nextTo"/>
        <c:crossAx val="31213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lumMod val="50000"/>
                </a:schemeClr>
              </a:solidFill>
            </a:ln>
          </c:spPr>
          <c:dPt>
            <c:idx val="0"/>
            <c:bubble3D val="0"/>
            <c:spPr>
              <a:solidFill>
                <a:schemeClr val="bg1"/>
              </a:solidFill>
              <a:ln w="19050">
                <a:solidFill>
                  <a:schemeClr val="bg1">
                    <a:lumMod val="50000"/>
                  </a:schemeClr>
                </a:solidFill>
              </a:ln>
              <a:effectLst/>
            </c:spPr>
            <c:extLst>
              <c:ext xmlns:c16="http://schemas.microsoft.com/office/drawing/2014/chart" uri="{C3380CC4-5D6E-409C-BE32-E72D297353CC}">
                <c16:uniqueId val="{00000001-3187-491B-9BCA-858485C942DC}"/>
              </c:ext>
            </c:extLst>
          </c:dPt>
          <c:dPt>
            <c:idx val="1"/>
            <c:bubble3D val="0"/>
            <c:spPr>
              <a:solidFill>
                <a:schemeClr val="tx2"/>
              </a:solidFill>
              <a:ln w="19050">
                <a:solidFill>
                  <a:schemeClr val="bg1">
                    <a:lumMod val="50000"/>
                  </a:schemeClr>
                </a:solidFill>
              </a:ln>
              <a:effectLst/>
            </c:spPr>
            <c:extLst>
              <c:ext xmlns:c16="http://schemas.microsoft.com/office/drawing/2014/chart" uri="{C3380CC4-5D6E-409C-BE32-E72D297353CC}">
                <c16:uniqueId val="{00000002-3187-491B-9BCA-858485C942DC}"/>
              </c:ext>
            </c:extLst>
          </c:dPt>
          <c:dPt>
            <c:idx val="2"/>
            <c:bubble3D val="0"/>
            <c:spPr>
              <a:solidFill>
                <a:schemeClr val="accent3"/>
              </a:solidFill>
              <a:ln w="19050">
                <a:solidFill>
                  <a:schemeClr val="bg1">
                    <a:lumMod val="50000"/>
                  </a:schemeClr>
                </a:solidFill>
              </a:ln>
              <a:effectLst/>
            </c:spPr>
            <c:extLst>
              <c:ext xmlns:c16="http://schemas.microsoft.com/office/drawing/2014/chart" uri="{C3380CC4-5D6E-409C-BE32-E72D297353CC}">
                <c16:uniqueId val="{00000005-4C04-4524-A8A2-C7E8735EDF89}"/>
              </c:ext>
            </c:extLst>
          </c:dPt>
          <c:dPt>
            <c:idx val="3"/>
            <c:bubble3D val="0"/>
            <c:spPr>
              <a:solidFill>
                <a:schemeClr val="accent4"/>
              </a:solidFill>
              <a:ln w="19050">
                <a:solidFill>
                  <a:schemeClr val="bg1">
                    <a:lumMod val="50000"/>
                  </a:schemeClr>
                </a:solidFill>
              </a:ln>
              <a:effectLst/>
            </c:spPr>
            <c:extLst>
              <c:ext xmlns:c16="http://schemas.microsoft.com/office/drawing/2014/chart" uri="{C3380CC4-5D6E-409C-BE32-E72D297353CC}">
                <c16:uniqueId val="{00000007-4C04-4524-A8A2-C7E8735EDF89}"/>
              </c:ext>
            </c:extLst>
          </c:dPt>
          <c:cat>
            <c:numRef>
              <c:f>Sheet1!$A$2:$A$5</c:f>
              <c:numCache>
                <c:formatCode>General</c:formatCode>
                <c:ptCount val="4"/>
              </c:numCache>
            </c:numRef>
          </c:cat>
          <c:val>
            <c:numRef>
              <c:f>Sheet1!$B$2:$B$5</c:f>
              <c:numCache>
                <c:formatCode>0%</c:formatCode>
                <c:ptCount val="4"/>
                <c:pt idx="0">
                  <c:v>0.65</c:v>
                </c:pt>
                <c:pt idx="1">
                  <c:v>0.35</c:v>
                </c:pt>
              </c:numCache>
            </c:numRef>
          </c:val>
          <c:extLst>
            <c:ext xmlns:c16="http://schemas.microsoft.com/office/drawing/2014/chart" uri="{C3380CC4-5D6E-409C-BE32-E72D297353CC}">
              <c16:uniqueId val="{00000000-3187-491B-9BCA-858485C942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CE-4BFD-8E34-47F2E47FA92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Assistance</c:v>
                </c:pt>
                <c:pt idx="1">
                  <c:v>Housing Assistance</c:v>
                </c:pt>
                <c:pt idx="2">
                  <c:v>Mental Health</c:v>
                </c:pt>
                <c:pt idx="3">
                  <c:v>Chemical Dependency</c:v>
                </c:pt>
                <c:pt idx="4">
                  <c:v>Medical</c:v>
                </c:pt>
              </c:strCache>
            </c:strRef>
          </c:cat>
          <c:val>
            <c:numRef>
              <c:f>Sheet1!$B$2:$B$6</c:f>
              <c:numCache>
                <c:formatCode>0%</c:formatCode>
                <c:ptCount val="5"/>
                <c:pt idx="0">
                  <c:v>0.72</c:v>
                </c:pt>
                <c:pt idx="1">
                  <c:v>0.33</c:v>
                </c:pt>
                <c:pt idx="2">
                  <c:v>0.09</c:v>
                </c:pt>
                <c:pt idx="3">
                  <c:v>0.05</c:v>
                </c:pt>
                <c:pt idx="4">
                  <c:v>0.05</c:v>
                </c:pt>
              </c:numCache>
            </c:numRef>
          </c:val>
          <c:extLst>
            <c:ext xmlns:c16="http://schemas.microsoft.com/office/drawing/2014/chart" uri="{C3380CC4-5D6E-409C-BE32-E72D297353CC}">
              <c16:uniqueId val="{00000000-20CE-4BFD-8E34-47F2E47FA92E}"/>
            </c:ext>
          </c:extLst>
        </c:ser>
        <c:dLbls>
          <c:showLegendKey val="0"/>
          <c:showVal val="0"/>
          <c:showCatName val="0"/>
          <c:showSerName val="0"/>
          <c:showPercent val="0"/>
          <c:showBubbleSize val="0"/>
        </c:dLbls>
        <c:gapWidth val="18"/>
        <c:overlap val="-27"/>
        <c:axId val="555456992"/>
        <c:axId val="555454040"/>
      </c:barChart>
      <c:catAx>
        <c:axId val="555456992"/>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55454040"/>
        <c:crosses val="autoZero"/>
        <c:auto val="1"/>
        <c:lblAlgn val="ctr"/>
        <c:lblOffset val="100"/>
        <c:noMultiLvlLbl val="0"/>
      </c:catAx>
      <c:valAx>
        <c:axId val="555454040"/>
        <c:scaling>
          <c:orientation val="minMax"/>
        </c:scaling>
        <c:delete val="1"/>
        <c:axPos val="l"/>
        <c:numFmt formatCode="0%" sourceLinked="1"/>
        <c:majorTickMark val="none"/>
        <c:minorTickMark val="none"/>
        <c:tickLblPos val="nextTo"/>
        <c:crossAx val="55545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05831445701192"/>
          <c:y val="5.6842720707014099E-2"/>
          <c:w val="0.78438330483836727"/>
          <c:h val="0.91503227866425252"/>
        </c:manualLayout>
      </c:layout>
      <c:barChart>
        <c:barDir val="bar"/>
        <c:grouping val="clustered"/>
        <c:varyColors val="0"/>
        <c:ser>
          <c:idx val="0"/>
          <c:order val="0"/>
          <c:tx>
            <c:strRef>
              <c:f>Sheet1!$B$1</c:f>
              <c:strCache>
                <c:ptCount val="1"/>
                <c:pt idx="0">
                  <c:v>Series 1</c:v>
                </c:pt>
              </c:strCache>
            </c:strRef>
          </c:tx>
          <c:spPr>
            <a:gradFill>
              <a:gsLst>
                <a:gs pos="34000">
                  <a:srgbClr val="EEECE1">
                    <a:lumMod val="50000"/>
                  </a:srgbClr>
                </a:gs>
                <a:gs pos="100000">
                  <a:srgbClr val="EEECE1"/>
                </a:gs>
              </a:gsLst>
            </a:gradFill>
          </c:spPr>
          <c:invertIfNegative val="0"/>
          <c:dPt>
            <c:idx val="0"/>
            <c:invertIfNegative val="0"/>
            <c:bubble3D val="0"/>
            <c:spPr>
              <a:gradFill>
                <a:gsLst>
                  <a:gs pos="21000">
                    <a:srgbClr val="F79646">
                      <a:lumMod val="50000"/>
                    </a:srgbClr>
                  </a:gs>
                  <a:gs pos="57000">
                    <a:srgbClr val="F79646">
                      <a:lumMod val="75000"/>
                    </a:srgbClr>
                  </a:gs>
                  <a:gs pos="100000">
                    <a:srgbClr val="F79646">
                      <a:lumMod val="40000"/>
                      <a:lumOff val="60000"/>
                    </a:srgbClr>
                  </a:gs>
                </a:gsLst>
                <a:lin ang="10800000" scaled="0"/>
              </a:gradFill>
            </c:spPr>
            <c:extLst>
              <c:ext xmlns:c16="http://schemas.microsoft.com/office/drawing/2014/chart" uri="{C3380CC4-5D6E-409C-BE32-E72D297353CC}">
                <c16:uniqueId val="{00000001-4416-4520-BF81-ADD393C428CF}"/>
              </c:ext>
            </c:extLst>
          </c:dPt>
          <c:dPt>
            <c:idx val="1"/>
            <c:invertIfNegative val="0"/>
            <c:bubble3D val="0"/>
            <c:spPr>
              <a:gradFill>
                <a:gsLst>
                  <a:gs pos="0">
                    <a:srgbClr val="F79646">
                      <a:lumMod val="50000"/>
                    </a:srgbClr>
                  </a:gs>
                  <a:gs pos="34000">
                    <a:srgbClr val="F79646">
                      <a:lumMod val="75000"/>
                    </a:srgbClr>
                  </a:gs>
                  <a:gs pos="100000">
                    <a:srgbClr val="F79646">
                      <a:lumMod val="40000"/>
                      <a:lumOff val="60000"/>
                    </a:srgbClr>
                  </a:gs>
                </a:gsLst>
                <a:lin ang="10800000" scaled="0"/>
              </a:gradFill>
            </c:spPr>
            <c:extLst>
              <c:ext xmlns:c16="http://schemas.microsoft.com/office/drawing/2014/chart" uri="{C3380CC4-5D6E-409C-BE32-E72D297353CC}">
                <c16:uniqueId val="{00000003-4416-4520-BF81-ADD393C428CF}"/>
              </c:ext>
            </c:extLst>
          </c:dPt>
          <c:dPt>
            <c:idx val="2"/>
            <c:invertIfNegative val="0"/>
            <c:bubble3D val="0"/>
            <c:spPr>
              <a:gradFill>
                <a:gsLst>
                  <a:gs pos="0">
                    <a:srgbClr val="F79646">
                      <a:lumMod val="50000"/>
                    </a:srgbClr>
                  </a:gs>
                  <a:gs pos="34000">
                    <a:srgbClr val="F79646">
                      <a:lumMod val="75000"/>
                    </a:srgbClr>
                  </a:gs>
                  <a:gs pos="100000">
                    <a:srgbClr val="F79646">
                      <a:lumMod val="40000"/>
                      <a:lumOff val="60000"/>
                    </a:srgbClr>
                  </a:gs>
                </a:gsLst>
                <a:lin ang="10800000" scaled="0"/>
              </a:gradFill>
            </c:spPr>
            <c:extLst>
              <c:ext xmlns:c16="http://schemas.microsoft.com/office/drawing/2014/chart" uri="{C3380CC4-5D6E-409C-BE32-E72D297353CC}">
                <c16:uniqueId val="{00000005-4416-4520-BF81-ADD393C428CF}"/>
              </c:ext>
            </c:extLst>
          </c:dPt>
          <c:dPt>
            <c:idx val="3"/>
            <c:invertIfNegative val="0"/>
            <c:bubble3D val="0"/>
            <c:spPr>
              <a:gradFill>
                <a:gsLst>
                  <a:gs pos="0">
                    <a:srgbClr val="F79646">
                      <a:lumMod val="50000"/>
                    </a:srgbClr>
                  </a:gs>
                  <a:gs pos="34000">
                    <a:srgbClr val="F79646">
                      <a:lumMod val="75000"/>
                    </a:srgbClr>
                  </a:gs>
                  <a:gs pos="100000">
                    <a:srgbClr val="F79646">
                      <a:lumMod val="40000"/>
                      <a:lumOff val="60000"/>
                    </a:srgbClr>
                  </a:gs>
                </a:gsLst>
                <a:lin ang="10800000" scaled="0"/>
              </a:gradFill>
            </c:spPr>
            <c:extLst>
              <c:ext xmlns:c16="http://schemas.microsoft.com/office/drawing/2014/chart" uri="{C3380CC4-5D6E-409C-BE32-E72D297353CC}">
                <c16:uniqueId val="{00000007-4416-4520-BF81-ADD393C428CF}"/>
              </c:ext>
            </c:extLst>
          </c:dPt>
          <c:dPt>
            <c:idx val="4"/>
            <c:invertIfNegative val="0"/>
            <c:bubble3D val="0"/>
            <c:spPr>
              <a:gradFill>
                <a:gsLst>
                  <a:gs pos="0">
                    <a:srgbClr val="F79646">
                      <a:lumMod val="50000"/>
                    </a:srgbClr>
                  </a:gs>
                  <a:gs pos="34000">
                    <a:srgbClr val="F79646">
                      <a:lumMod val="75000"/>
                    </a:srgbClr>
                  </a:gs>
                  <a:gs pos="100000">
                    <a:srgbClr val="F79646">
                      <a:lumMod val="40000"/>
                      <a:lumOff val="60000"/>
                    </a:srgbClr>
                  </a:gs>
                </a:gsLst>
                <a:lin ang="10800000" scaled="0"/>
              </a:gradFill>
            </c:spPr>
            <c:extLst>
              <c:ext xmlns:c16="http://schemas.microsoft.com/office/drawing/2014/chart" uri="{C3380CC4-5D6E-409C-BE32-E72D297353CC}">
                <c16:uniqueId val="{00000009-4416-4520-BF81-ADD393C428CF}"/>
              </c:ext>
            </c:extLst>
          </c:dPt>
          <c:dPt>
            <c:idx val="5"/>
            <c:invertIfNegative val="0"/>
            <c:bubble3D val="0"/>
            <c:spPr>
              <a:gradFill>
                <a:gsLst>
                  <a:gs pos="0">
                    <a:srgbClr val="F79646">
                      <a:lumMod val="50000"/>
                    </a:srgbClr>
                  </a:gs>
                  <a:gs pos="34000">
                    <a:srgbClr val="F79646">
                      <a:lumMod val="75000"/>
                    </a:srgbClr>
                  </a:gs>
                  <a:gs pos="100000">
                    <a:srgbClr val="F79646">
                      <a:lumMod val="40000"/>
                      <a:lumOff val="60000"/>
                    </a:srgbClr>
                  </a:gs>
                </a:gsLst>
                <a:lin ang="10800000" scaled="0"/>
              </a:gradFill>
            </c:spPr>
            <c:extLst>
              <c:ext xmlns:c16="http://schemas.microsoft.com/office/drawing/2014/chart" uri="{C3380CC4-5D6E-409C-BE32-E72D297353CC}">
                <c16:uniqueId val="{0000000B-4416-4520-BF81-ADD393C428CF}"/>
              </c:ext>
            </c:extLst>
          </c:dPt>
          <c:dPt>
            <c:idx val="6"/>
            <c:invertIfNegative val="0"/>
            <c:bubble3D val="0"/>
            <c:spPr>
              <a:gradFill>
                <a:gsLst>
                  <a:gs pos="0">
                    <a:srgbClr val="F79646">
                      <a:lumMod val="50000"/>
                    </a:srgbClr>
                  </a:gs>
                  <a:gs pos="34000">
                    <a:srgbClr val="F79646">
                      <a:lumMod val="75000"/>
                    </a:srgbClr>
                  </a:gs>
                  <a:gs pos="100000">
                    <a:srgbClr val="F79646">
                      <a:lumMod val="40000"/>
                      <a:lumOff val="60000"/>
                    </a:srgbClr>
                  </a:gs>
                </a:gsLst>
                <a:lin ang="10800000" scaled="0"/>
              </a:gradFill>
            </c:spPr>
            <c:extLst>
              <c:ext xmlns:c16="http://schemas.microsoft.com/office/drawing/2014/chart" uri="{C3380CC4-5D6E-409C-BE32-E72D297353CC}">
                <c16:uniqueId val="{0000000D-4416-4520-BF81-ADD393C428CF}"/>
              </c:ext>
            </c:extLst>
          </c:dPt>
          <c:dPt>
            <c:idx val="7"/>
            <c:invertIfNegative val="0"/>
            <c:bubble3D val="0"/>
            <c:spPr>
              <a:gradFill>
                <a:gsLst>
                  <a:gs pos="34000">
                    <a:srgbClr val="F79646">
                      <a:lumMod val="75000"/>
                    </a:srgbClr>
                  </a:gs>
                  <a:gs pos="100000">
                    <a:schemeClr val="accent6">
                      <a:lumMod val="40000"/>
                      <a:lumOff val="60000"/>
                    </a:schemeClr>
                  </a:gs>
                </a:gsLst>
                <a:lin ang="10800000" scaled="0"/>
              </a:gradFill>
            </c:spPr>
            <c:extLst>
              <c:ext xmlns:c16="http://schemas.microsoft.com/office/drawing/2014/chart" uri="{C3380CC4-5D6E-409C-BE32-E72D297353CC}">
                <c16:uniqueId val="{0000000F-4416-4520-BF81-ADD393C428CF}"/>
              </c:ext>
            </c:extLst>
          </c:dPt>
          <c:dPt>
            <c:idx val="8"/>
            <c:invertIfNegative val="0"/>
            <c:bubble3D val="0"/>
            <c:spPr>
              <a:gradFill>
                <a:gsLst>
                  <a:gs pos="34000">
                    <a:srgbClr val="F79646">
                      <a:lumMod val="75000"/>
                    </a:srgbClr>
                  </a:gs>
                  <a:gs pos="100000">
                    <a:schemeClr val="accent6">
                      <a:lumMod val="40000"/>
                      <a:lumOff val="60000"/>
                    </a:schemeClr>
                  </a:gs>
                </a:gsLst>
                <a:lin ang="10800000" scaled="0"/>
              </a:gradFill>
            </c:spPr>
            <c:extLst>
              <c:ext xmlns:c16="http://schemas.microsoft.com/office/drawing/2014/chart" uri="{C3380CC4-5D6E-409C-BE32-E72D297353CC}">
                <c16:uniqueId val="{00000011-4416-4520-BF81-ADD393C428CF}"/>
              </c:ext>
            </c:extLst>
          </c:dPt>
          <c:dPt>
            <c:idx val="9"/>
            <c:invertIfNegative val="0"/>
            <c:bubble3D val="0"/>
            <c:spPr>
              <a:gradFill>
                <a:gsLst>
                  <a:gs pos="34000">
                    <a:srgbClr val="F79646">
                      <a:lumMod val="75000"/>
                    </a:srgbClr>
                  </a:gs>
                  <a:gs pos="100000">
                    <a:schemeClr val="accent6">
                      <a:lumMod val="40000"/>
                      <a:lumOff val="60000"/>
                    </a:schemeClr>
                  </a:gs>
                </a:gsLst>
                <a:lin ang="10800000" scaled="0"/>
              </a:gradFill>
            </c:spPr>
            <c:extLst>
              <c:ext xmlns:c16="http://schemas.microsoft.com/office/drawing/2014/chart" uri="{C3380CC4-5D6E-409C-BE32-E72D297353CC}">
                <c16:uniqueId val="{00000013-4416-4520-BF81-ADD393C428CF}"/>
              </c:ext>
            </c:extLst>
          </c:dPt>
          <c:dPt>
            <c:idx val="10"/>
            <c:invertIfNegative val="0"/>
            <c:bubble3D val="0"/>
            <c:spPr>
              <a:gradFill>
                <a:gsLst>
                  <a:gs pos="34000">
                    <a:srgbClr val="F79646">
                      <a:lumMod val="75000"/>
                    </a:srgbClr>
                  </a:gs>
                  <a:gs pos="100000">
                    <a:schemeClr val="accent6">
                      <a:lumMod val="40000"/>
                      <a:lumOff val="60000"/>
                    </a:schemeClr>
                  </a:gs>
                </a:gsLst>
                <a:lin ang="10800000" scaled="0"/>
              </a:gradFill>
            </c:spPr>
            <c:extLst>
              <c:ext xmlns:c16="http://schemas.microsoft.com/office/drawing/2014/chart" uri="{C3380CC4-5D6E-409C-BE32-E72D297353CC}">
                <c16:uniqueId val="{00000015-4416-4520-BF81-ADD393C428CF}"/>
              </c:ext>
            </c:extLst>
          </c:dPt>
          <c:dPt>
            <c:idx val="11"/>
            <c:invertIfNegative val="0"/>
            <c:bubble3D val="0"/>
            <c:spPr>
              <a:gradFill>
                <a:gsLst>
                  <a:gs pos="34000">
                    <a:srgbClr val="F79646">
                      <a:lumMod val="75000"/>
                    </a:srgbClr>
                  </a:gs>
                  <a:gs pos="100000">
                    <a:schemeClr val="accent6">
                      <a:lumMod val="40000"/>
                      <a:lumOff val="60000"/>
                    </a:schemeClr>
                  </a:gs>
                </a:gsLst>
                <a:lin ang="10800000" scaled="0"/>
              </a:gradFill>
            </c:spPr>
            <c:extLst>
              <c:ext xmlns:c16="http://schemas.microsoft.com/office/drawing/2014/chart" uri="{C3380CC4-5D6E-409C-BE32-E72D297353CC}">
                <c16:uniqueId val="{00000017-4416-4520-BF81-ADD393C428CF}"/>
              </c:ext>
            </c:extLst>
          </c:dPt>
          <c:dPt>
            <c:idx val="12"/>
            <c:invertIfNegative val="0"/>
            <c:bubble3D val="0"/>
            <c:spPr>
              <a:gradFill>
                <a:gsLst>
                  <a:gs pos="34000">
                    <a:srgbClr val="F79646">
                      <a:lumMod val="75000"/>
                    </a:srgbClr>
                  </a:gs>
                  <a:gs pos="100000">
                    <a:schemeClr val="accent6">
                      <a:lumMod val="40000"/>
                      <a:lumOff val="60000"/>
                    </a:schemeClr>
                  </a:gs>
                </a:gsLst>
                <a:lin ang="10800000" scaled="0"/>
              </a:gradFill>
            </c:spPr>
            <c:extLst>
              <c:ext xmlns:c16="http://schemas.microsoft.com/office/drawing/2014/chart" uri="{C3380CC4-5D6E-409C-BE32-E72D297353CC}">
                <c16:uniqueId val="{00000019-4416-4520-BF81-ADD393C428CF}"/>
              </c:ext>
            </c:extLst>
          </c:dPt>
          <c:dPt>
            <c:idx val="13"/>
            <c:invertIfNegative val="0"/>
            <c:bubble3D val="0"/>
            <c:spPr>
              <a:gradFill>
                <a:gsLst>
                  <a:gs pos="34000">
                    <a:srgbClr val="F79646">
                      <a:lumMod val="75000"/>
                    </a:srgbClr>
                  </a:gs>
                  <a:gs pos="100000">
                    <a:schemeClr val="accent6">
                      <a:lumMod val="40000"/>
                      <a:lumOff val="60000"/>
                    </a:schemeClr>
                  </a:gs>
                </a:gsLst>
                <a:lin ang="10800000" scaled="0"/>
              </a:gradFill>
            </c:spPr>
            <c:extLst>
              <c:ext xmlns:c16="http://schemas.microsoft.com/office/drawing/2014/chart" uri="{C3380CC4-5D6E-409C-BE32-E72D297353CC}">
                <c16:uniqueId val="{0000001B-4416-4520-BF81-ADD393C428CF}"/>
              </c:ext>
            </c:extLst>
          </c:dPt>
          <c:dPt>
            <c:idx val="14"/>
            <c:invertIfNegative val="0"/>
            <c:bubble3D val="0"/>
            <c:spPr>
              <a:gradFill>
                <a:gsLst>
                  <a:gs pos="0">
                    <a:srgbClr val="1F497D">
                      <a:lumMod val="50000"/>
                    </a:srgbClr>
                  </a:gs>
                  <a:gs pos="53000">
                    <a:srgbClr val="1F497D"/>
                  </a:gs>
                  <a:gs pos="100000">
                    <a:srgbClr val="1F497D">
                      <a:lumMod val="20000"/>
                      <a:lumOff val="80000"/>
                    </a:srgbClr>
                  </a:gs>
                </a:gsLst>
              </a:gradFill>
            </c:spPr>
            <c:extLst>
              <c:ext xmlns:c16="http://schemas.microsoft.com/office/drawing/2014/chart" uri="{C3380CC4-5D6E-409C-BE32-E72D297353CC}">
                <c16:uniqueId val="{0000001D-4416-4520-BF81-ADD393C428CF}"/>
              </c:ext>
            </c:extLst>
          </c:dPt>
          <c:dPt>
            <c:idx val="15"/>
            <c:invertIfNegative val="0"/>
            <c:bubble3D val="0"/>
            <c:spPr>
              <a:gradFill>
                <a:gsLst>
                  <a:gs pos="0">
                    <a:srgbClr val="1F497D">
                      <a:lumMod val="50000"/>
                    </a:srgbClr>
                  </a:gs>
                  <a:gs pos="53000">
                    <a:srgbClr val="1F497D"/>
                  </a:gs>
                  <a:gs pos="100000">
                    <a:srgbClr val="1F497D">
                      <a:lumMod val="20000"/>
                      <a:lumOff val="80000"/>
                    </a:srgbClr>
                  </a:gs>
                </a:gsLst>
                <a:lin ang="600000" scaled="0"/>
              </a:gradFill>
            </c:spPr>
            <c:extLst>
              <c:ext xmlns:c16="http://schemas.microsoft.com/office/drawing/2014/chart" uri="{C3380CC4-5D6E-409C-BE32-E72D297353CC}">
                <c16:uniqueId val="{0000001F-4416-4520-BF81-ADD393C428CF}"/>
              </c:ext>
            </c:extLst>
          </c:dPt>
          <c:cat>
            <c:strRef>
              <c:f>Sheet1!$A$2:$A$17</c:f>
              <c:strCache>
                <c:ptCount val="16"/>
                <c:pt idx="1">
                  <c:v>Youth is a parent</c:v>
                </c:pt>
                <c:pt idx="2">
                  <c:v>Any homelessness in ACES or HMIS, prior 12 months</c:v>
                </c:pt>
                <c:pt idx="3">
                  <c:v>Youth is African American</c:v>
                </c:pt>
                <c:pt idx="4">
                  <c:v>4+ congregate care placements (relative to &lt;4)</c:v>
                </c:pt>
                <c:pt idx="5">
                  <c:v>4+ school moves in prior 3 years (relative to &lt;2)</c:v>
                </c:pt>
                <c:pt idx="6">
                  <c:v>4+ convictions, prior 24 months</c:v>
                </c:pt>
                <c:pt idx="7">
                  <c:v>JRA service in prior 24 months</c:v>
                </c:pt>
                <c:pt idx="8">
                  <c:v>2+ foster care placements</c:v>
                </c:pt>
                <c:pt idx="9">
                  <c:v>Indication of mental health treatment need in prior 24 months</c:v>
                </c:pt>
                <c:pt idx="10">
                  <c:v>Any homelessness in school data, prior 3 years</c:v>
                </c:pt>
                <c:pt idx="11">
                  <c:v>Injury, prior 24 months</c:v>
                </c:pt>
                <c:pt idx="12">
                  <c:v>2-3 school moves in prior 3 years (relative to &lt;2)</c:v>
                </c:pt>
                <c:pt idx="13">
                  <c:v>History of behavior issues in child welfare records</c:v>
                </c:pt>
                <c:pt idx="14">
                  <c:v>Relative foster care placement (1+)</c:v>
                </c:pt>
                <c:pt idx="15">
                  <c:v>GPA, high (relative to low)</c:v>
                </c:pt>
              </c:strCache>
            </c:strRef>
          </c:cat>
          <c:val>
            <c:numRef>
              <c:f>Sheet1!$B$2:$B$17</c:f>
              <c:numCache>
                <c:formatCode>0.00</c:formatCode>
                <c:ptCount val="16"/>
                <c:pt idx="1">
                  <c:v>1.1179999999999999</c:v>
                </c:pt>
                <c:pt idx="2">
                  <c:v>0.90900000000000003</c:v>
                </c:pt>
                <c:pt idx="3">
                  <c:v>0.82400000000000007</c:v>
                </c:pt>
                <c:pt idx="4">
                  <c:v>0.80800000000000005</c:v>
                </c:pt>
                <c:pt idx="5">
                  <c:v>0.76400000000000001</c:v>
                </c:pt>
                <c:pt idx="6">
                  <c:v>0.57800000000000007</c:v>
                </c:pt>
                <c:pt idx="7">
                  <c:v>0.4850000000000001</c:v>
                </c:pt>
                <c:pt idx="8">
                  <c:v>0.45999999999999996</c:v>
                </c:pt>
                <c:pt idx="9">
                  <c:v>0.42700000000000005</c:v>
                </c:pt>
                <c:pt idx="10">
                  <c:v>0.39900000000000002</c:v>
                </c:pt>
                <c:pt idx="11">
                  <c:v>0.35000000000000009</c:v>
                </c:pt>
                <c:pt idx="12">
                  <c:v>0.34000000000000008</c:v>
                </c:pt>
                <c:pt idx="13">
                  <c:v>0.31299999999999994</c:v>
                </c:pt>
                <c:pt idx="14" formatCode="General">
                  <c:v>-0.49253731343284002</c:v>
                </c:pt>
                <c:pt idx="15" formatCode="General">
                  <c:v>-0.61290322580644996</c:v>
                </c:pt>
              </c:numCache>
            </c:numRef>
          </c:val>
          <c:extLst>
            <c:ext xmlns:c16="http://schemas.microsoft.com/office/drawing/2014/chart" uri="{C3380CC4-5D6E-409C-BE32-E72D297353CC}">
              <c16:uniqueId val="{00000020-4416-4520-BF81-ADD393C428CF}"/>
            </c:ext>
          </c:extLst>
        </c:ser>
        <c:dLbls>
          <c:showLegendKey val="0"/>
          <c:showVal val="0"/>
          <c:showCatName val="0"/>
          <c:showSerName val="0"/>
          <c:showPercent val="0"/>
          <c:showBubbleSize val="0"/>
        </c:dLbls>
        <c:gapWidth val="13"/>
        <c:axId val="65632896"/>
        <c:axId val="65633280"/>
      </c:barChart>
      <c:catAx>
        <c:axId val="65632896"/>
        <c:scaling>
          <c:orientation val="maxMin"/>
        </c:scaling>
        <c:delete val="0"/>
        <c:axPos val="l"/>
        <c:numFmt formatCode="General" sourceLinked="0"/>
        <c:majorTickMark val="none"/>
        <c:minorTickMark val="none"/>
        <c:tickLblPos val="none"/>
        <c:spPr>
          <a:ln>
            <a:solidFill>
              <a:schemeClr val="bg1">
                <a:lumMod val="75000"/>
              </a:schemeClr>
            </a:solidFill>
          </a:ln>
        </c:spPr>
        <c:txPr>
          <a:bodyPr/>
          <a:lstStyle/>
          <a:p>
            <a:pPr>
              <a:defRPr sz="800"/>
            </a:pPr>
            <a:endParaRPr lang="en-US"/>
          </a:p>
        </c:txPr>
        <c:crossAx val="65633280"/>
        <c:crosses val="autoZero"/>
        <c:auto val="1"/>
        <c:lblAlgn val="ctr"/>
        <c:lblOffset val="100"/>
        <c:noMultiLvlLbl val="0"/>
      </c:catAx>
      <c:valAx>
        <c:axId val="65633280"/>
        <c:scaling>
          <c:orientation val="minMax"/>
        </c:scaling>
        <c:delete val="1"/>
        <c:axPos val="t"/>
        <c:numFmt formatCode="0.00" sourceLinked="1"/>
        <c:majorTickMark val="out"/>
        <c:minorTickMark val="none"/>
        <c:tickLblPos val="none"/>
        <c:crossAx val="65632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AC08F-E8FF-433B-ACAE-DC79AA9E970C}" type="datetimeFigureOut">
              <a:rPr lang="en-US" smtClean="0"/>
              <a:t>2018-09-20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270D1-A33E-42C3-857D-55AE285BBABA}" type="slidenum">
              <a:rPr lang="en-US" smtClean="0"/>
              <a:t>‹#›</a:t>
            </a:fld>
            <a:endParaRPr lang="en-US"/>
          </a:p>
        </p:txBody>
      </p:sp>
    </p:spTree>
    <p:extLst>
      <p:ext uri="{BB962C8B-B14F-4D97-AF65-F5344CB8AC3E}">
        <p14:creationId xmlns:p14="http://schemas.microsoft.com/office/powerpoint/2010/main" val="390784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270D1-A33E-42C3-857D-55AE285BBABA}" type="slidenum">
              <a:rPr lang="en-US" smtClean="0"/>
              <a:t>11</a:t>
            </a:fld>
            <a:endParaRPr lang="en-US"/>
          </a:p>
        </p:txBody>
      </p:sp>
    </p:spTree>
    <p:extLst>
      <p:ext uri="{BB962C8B-B14F-4D97-AF65-F5344CB8AC3E}">
        <p14:creationId xmlns:p14="http://schemas.microsoft.com/office/powerpoint/2010/main" val="390663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270D1-A33E-42C3-857D-55AE285BBABA}" type="slidenum">
              <a:rPr lang="en-US" smtClean="0"/>
              <a:t>12</a:t>
            </a:fld>
            <a:endParaRPr lang="en-US"/>
          </a:p>
        </p:txBody>
      </p:sp>
    </p:spTree>
    <p:extLst>
      <p:ext uri="{BB962C8B-B14F-4D97-AF65-F5344CB8AC3E}">
        <p14:creationId xmlns:p14="http://schemas.microsoft.com/office/powerpoint/2010/main" val="107826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smtClean="0">
                <a:latin typeface="Myriad Pro"/>
              </a:rPr>
              <a:t>Data from multiple systems can also be used to develop better estimates of homelessness (note that HMIS participation was lower prior to HPRP being implemented in 2010)</a:t>
            </a:r>
          </a:p>
          <a:p>
            <a:r>
              <a:rPr lang="en-US" sz="2900" dirty="0" smtClean="0">
                <a:latin typeface="Myriad Pro"/>
              </a:rPr>
              <a:t>An RDA researcher used information from HMIS, economic services data, mental health records, chemical dependency records, and medical records to identify homeless clients.</a:t>
            </a:r>
          </a:p>
          <a:p>
            <a:pPr lvl="1"/>
            <a:r>
              <a:rPr lang="en-US" sz="2900" dirty="0" smtClean="0">
                <a:latin typeface="Myriad Pro"/>
              </a:rPr>
              <a:t>Based on this information, she found that the homelessness rate was 27% higher than if we had based it on economic services data alone.</a:t>
            </a:r>
          </a:p>
          <a:p>
            <a:pPr lvl="2"/>
            <a:r>
              <a:rPr lang="en-US" sz="2900" dirty="0" smtClean="0">
                <a:latin typeface="Myriad Pro"/>
              </a:rPr>
              <a:t>Furthermore, the data indicate that this increase in the homelessness rate differed across various groups. </a:t>
            </a:r>
          </a:p>
          <a:p>
            <a:pPr lvl="2"/>
            <a:r>
              <a:rPr lang="en-US" sz="2900" dirty="0" smtClean="0">
                <a:latin typeface="Myriad Pro"/>
              </a:rPr>
              <a:t>For example, homelessness was 35% higher for children, 25% higher for adults age 18-64, and 16% higher for seniors age 65 or older. </a:t>
            </a:r>
          </a:p>
          <a:p>
            <a:endParaRPr lang="en-US" dirty="0"/>
          </a:p>
        </p:txBody>
      </p:sp>
      <p:sp>
        <p:nvSpPr>
          <p:cNvPr id="4" name="Slide Number Placeholder 3"/>
          <p:cNvSpPr>
            <a:spLocks noGrp="1"/>
          </p:cNvSpPr>
          <p:nvPr>
            <p:ph type="sldNum" sz="quarter" idx="10"/>
          </p:nvPr>
        </p:nvSpPr>
        <p:spPr/>
        <p:txBody>
          <a:bodyPr/>
          <a:lstStyle/>
          <a:p>
            <a:fld id="{E7E270D1-A33E-42C3-857D-55AE285BBABA}" type="slidenum">
              <a:rPr lang="en-US" smtClean="0"/>
              <a:t>23</a:t>
            </a:fld>
            <a:endParaRPr lang="en-US"/>
          </a:p>
        </p:txBody>
      </p:sp>
    </p:spTree>
    <p:extLst>
      <p:ext uri="{BB962C8B-B14F-4D97-AF65-F5344CB8AC3E}">
        <p14:creationId xmlns:p14="http://schemas.microsoft.com/office/powerpoint/2010/main" val="7955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Bringing data together from multiple source systems not only allows us to support the state’s operational activities and refine our homelessness counts but also to help our program partners to identify:</a:t>
            </a:r>
          </a:p>
          <a:p>
            <a:pPr marL="971550" lvl="1" indent="-514350">
              <a:buFont typeface="+mj-lt"/>
              <a:buAutoNum type="arabicPeriod"/>
            </a:pPr>
            <a:r>
              <a:rPr lang="en-US" sz="1400" dirty="0" smtClean="0"/>
              <a:t>Who their clients are,</a:t>
            </a:r>
          </a:p>
          <a:p>
            <a:pPr marL="971550" lvl="1" indent="-514350">
              <a:buFont typeface="+mj-lt"/>
              <a:buAutoNum type="arabicPeriod"/>
            </a:pPr>
            <a:r>
              <a:rPr lang="en-US" sz="1400" dirty="0" smtClean="0"/>
              <a:t>What types of state services they have received,</a:t>
            </a:r>
          </a:p>
          <a:p>
            <a:pPr marL="971550" lvl="1" indent="-514350">
              <a:buFont typeface="+mj-lt"/>
              <a:buAutoNum type="arabicPeriod"/>
            </a:pPr>
            <a:r>
              <a:rPr lang="en-US" sz="1400" dirty="0" smtClean="0"/>
              <a:t>Which systems of care these clients have exited from</a:t>
            </a:r>
          </a:p>
          <a:p>
            <a:r>
              <a:rPr lang="en-US" sz="1400" dirty="0" smtClean="0"/>
              <a:t>Also allow us to look at trends over time.</a:t>
            </a:r>
            <a:endParaRPr lang="en-US" sz="1400" dirty="0"/>
          </a:p>
        </p:txBody>
      </p:sp>
      <p:sp>
        <p:nvSpPr>
          <p:cNvPr id="4" name="Slide Number Placeholder 3"/>
          <p:cNvSpPr>
            <a:spLocks noGrp="1"/>
          </p:cNvSpPr>
          <p:nvPr>
            <p:ph type="sldNum" sz="quarter" idx="10"/>
          </p:nvPr>
        </p:nvSpPr>
        <p:spPr/>
        <p:txBody>
          <a:bodyPr/>
          <a:lstStyle/>
          <a:p>
            <a:fld id="{E7E270D1-A33E-42C3-857D-55AE285BBABA}" type="slidenum">
              <a:rPr lang="en-US" smtClean="0"/>
              <a:t>25</a:t>
            </a:fld>
            <a:endParaRPr lang="en-US"/>
          </a:p>
        </p:txBody>
      </p:sp>
    </p:spTree>
    <p:extLst>
      <p:ext uri="{BB962C8B-B14F-4D97-AF65-F5344CB8AC3E}">
        <p14:creationId xmlns:p14="http://schemas.microsoft.com/office/powerpoint/2010/main" val="90722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Bringing data together from multiple source systems not only allows us to support the state’s operational activities and refine our homelessness counts but also to help our program partners to identify:</a:t>
            </a:r>
          </a:p>
          <a:p>
            <a:pPr marL="971550" lvl="1" indent="-514350">
              <a:buFont typeface="+mj-lt"/>
              <a:buAutoNum type="arabicPeriod"/>
            </a:pPr>
            <a:r>
              <a:rPr lang="en-US" sz="1400" dirty="0" smtClean="0"/>
              <a:t>Who their clients are,</a:t>
            </a:r>
          </a:p>
          <a:p>
            <a:pPr marL="971550" lvl="1" indent="-514350">
              <a:buFont typeface="+mj-lt"/>
              <a:buAutoNum type="arabicPeriod"/>
            </a:pPr>
            <a:r>
              <a:rPr lang="en-US" sz="1400" dirty="0" smtClean="0"/>
              <a:t>What types of state services they have received,</a:t>
            </a:r>
          </a:p>
          <a:p>
            <a:pPr marL="971550" lvl="1" indent="-514350">
              <a:buFont typeface="+mj-lt"/>
              <a:buAutoNum type="arabicPeriod"/>
            </a:pPr>
            <a:r>
              <a:rPr lang="en-US" sz="1400" dirty="0" smtClean="0"/>
              <a:t>Which systems of care these clients have exited from</a:t>
            </a:r>
          </a:p>
          <a:p>
            <a:r>
              <a:rPr lang="en-US" sz="1400" dirty="0" smtClean="0"/>
              <a:t>Also allow us to look at trends over time.</a:t>
            </a:r>
            <a:endParaRPr lang="en-US" sz="1400" dirty="0"/>
          </a:p>
        </p:txBody>
      </p:sp>
      <p:sp>
        <p:nvSpPr>
          <p:cNvPr id="4" name="Slide Number Placeholder 3"/>
          <p:cNvSpPr>
            <a:spLocks noGrp="1"/>
          </p:cNvSpPr>
          <p:nvPr>
            <p:ph type="sldNum" sz="quarter" idx="10"/>
          </p:nvPr>
        </p:nvSpPr>
        <p:spPr/>
        <p:txBody>
          <a:bodyPr/>
          <a:lstStyle/>
          <a:p>
            <a:fld id="{E7E270D1-A33E-42C3-857D-55AE285BBABA}" type="slidenum">
              <a:rPr lang="en-US" smtClean="0"/>
              <a:t>26</a:t>
            </a:fld>
            <a:endParaRPr lang="en-US"/>
          </a:p>
        </p:txBody>
      </p:sp>
    </p:spTree>
    <p:extLst>
      <p:ext uri="{BB962C8B-B14F-4D97-AF65-F5344CB8AC3E}">
        <p14:creationId xmlns:p14="http://schemas.microsoft.com/office/powerpoint/2010/main" val="397719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products also extend beyond descriptive profiles of clients to predictive modeling.</a:t>
            </a:r>
          </a:p>
          <a:p>
            <a:r>
              <a:rPr lang="en-US" dirty="0" smtClean="0"/>
              <a:t>Discuss the connection between the predictive model and the hypothetical example.</a:t>
            </a:r>
          </a:p>
          <a:p>
            <a:pPr lvl="1"/>
            <a:r>
              <a:rPr lang="en-US" dirty="0" smtClean="0"/>
              <a:t>These models identify factors that put clients more or less at risk of homeless following exit from some system of care.</a:t>
            </a:r>
          </a:p>
          <a:p>
            <a:pPr lvl="1"/>
            <a:r>
              <a:rPr lang="en-US" dirty="0" smtClean="0"/>
              <a:t>The results can be used in exit planning to identify clients at risk of homelessness to connect these clients to additional state services.</a:t>
            </a:r>
          </a:p>
        </p:txBody>
      </p:sp>
      <p:sp>
        <p:nvSpPr>
          <p:cNvPr id="4" name="Slide Number Placeholder 3"/>
          <p:cNvSpPr>
            <a:spLocks noGrp="1"/>
          </p:cNvSpPr>
          <p:nvPr>
            <p:ph type="sldNum" sz="quarter" idx="10"/>
          </p:nvPr>
        </p:nvSpPr>
        <p:spPr/>
        <p:txBody>
          <a:bodyPr/>
          <a:lstStyle/>
          <a:p>
            <a:fld id="{E7E270D1-A33E-42C3-857D-55AE285BBABA}" type="slidenum">
              <a:rPr lang="en-US" smtClean="0"/>
              <a:t>27</a:t>
            </a:fld>
            <a:endParaRPr lang="en-US"/>
          </a:p>
        </p:txBody>
      </p:sp>
    </p:spTree>
    <p:extLst>
      <p:ext uri="{BB962C8B-B14F-4D97-AF65-F5344CB8AC3E}">
        <p14:creationId xmlns:p14="http://schemas.microsoft.com/office/powerpoint/2010/main" val="110988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F3CD9-6E20-4B4E-ADA4-EF7F0D98AC84}" type="slidenum">
              <a:rPr lang="en-US" smtClean="0"/>
              <a:pPr/>
              <a:t>28</a:t>
            </a:fld>
            <a:endParaRPr lang="en-US"/>
          </a:p>
        </p:txBody>
      </p:sp>
    </p:spTree>
    <p:extLst>
      <p:ext uri="{BB962C8B-B14F-4D97-AF65-F5344CB8AC3E}">
        <p14:creationId xmlns:p14="http://schemas.microsoft.com/office/powerpoint/2010/main" val="129553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F3CD9-6E20-4B4E-ADA4-EF7F0D98AC84}" type="slidenum">
              <a:rPr lang="en-US" smtClean="0"/>
              <a:pPr/>
              <a:t>29</a:t>
            </a:fld>
            <a:endParaRPr lang="en-US"/>
          </a:p>
        </p:txBody>
      </p:sp>
    </p:spTree>
    <p:extLst>
      <p:ext uri="{BB962C8B-B14F-4D97-AF65-F5344CB8AC3E}">
        <p14:creationId xmlns:p14="http://schemas.microsoft.com/office/powerpoint/2010/main" val="2986953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AAB416-281D-294A-A0B6-FD1A81C0F57B}" type="datetimeFigureOut">
              <a:rPr lang="en-US" smtClean="0"/>
              <a:t>2018-09-20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17129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AB416-281D-294A-A0B6-FD1A81C0F57B}" type="datetimeFigureOut">
              <a:rPr lang="en-US" smtClean="0"/>
              <a:t>2018-09-20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21371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AB416-281D-294A-A0B6-FD1A81C0F57B}" type="datetimeFigureOut">
              <a:rPr lang="en-US" smtClean="0"/>
              <a:t>2018-09-20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03976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AB416-281D-294A-A0B6-FD1A81C0F57B}" type="datetimeFigureOut">
              <a:rPr lang="en-US" smtClean="0"/>
              <a:t>2018-09-20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8153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AB416-281D-294A-A0B6-FD1A81C0F57B}" type="datetimeFigureOut">
              <a:rPr lang="en-US" smtClean="0"/>
              <a:t>2018-09-20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427438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AAB416-281D-294A-A0B6-FD1A81C0F57B}" type="datetimeFigureOut">
              <a:rPr lang="en-US" smtClean="0"/>
              <a:t>2018-09-20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04413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AAB416-281D-294A-A0B6-FD1A81C0F57B}" type="datetimeFigureOut">
              <a:rPr lang="en-US" smtClean="0"/>
              <a:t>2018-09-20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31553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AAB416-281D-294A-A0B6-FD1A81C0F57B}" type="datetimeFigureOut">
              <a:rPr lang="en-US" smtClean="0"/>
              <a:t>2018-09-20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86699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B416-281D-294A-A0B6-FD1A81C0F57B}" type="datetimeFigureOut">
              <a:rPr lang="en-US" smtClean="0"/>
              <a:t>2018-09-20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267888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AB416-281D-294A-A0B6-FD1A81C0F57B}" type="datetimeFigureOut">
              <a:rPr lang="en-US" smtClean="0"/>
              <a:t>2018-09-20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154076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AB416-281D-294A-A0B6-FD1A81C0F57B}" type="datetimeFigureOut">
              <a:rPr lang="en-US" smtClean="0"/>
              <a:t>2018-09-20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7241C-D2EB-7E45-AC1A-8B14C76D258B}" type="slidenum">
              <a:rPr lang="en-US" smtClean="0"/>
              <a:t>‹#›</a:t>
            </a:fld>
            <a:endParaRPr lang="en-US"/>
          </a:p>
        </p:txBody>
      </p:sp>
    </p:spTree>
    <p:extLst>
      <p:ext uri="{BB962C8B-B14F-4D97-AF65-F5344CB8AC3E}">
        <p14:creationId xmlns:p14="http://schemas.microsoft.com/office/powerpoint/2010/main" val="411483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B416-281D-294A-A0B6-FD1A81C0F57B}" type="datetimeFigureOut">
              <a:rPr lang="en-US" smtClean="0"/>
              <a:t>2018-09-20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7241C-D2EB-7E45-AC1A-8B14C76D258B}" type="slidenum">
              <a:rPr lang="en-US" smtClean="0"/>
              <a:t>‹#›</a:t>
            </a:fld>
            <a:endParaRPr lang="en-US"/>
          </a:p>
        </p:txBody>
      </p:sp>
    </p:spTree>
    <p:extLst>
      <p:ext uri="{BB962C8B-B14F-4D97-AF65-F5344CB8AC3E}">
        <p14:creationId xmlns:p14="http://schemas.microsoft.com/office/powerpoint/2010/main" val="2538367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arget="../media/image15.png" Type="http://schemas.openxmlformats.org/officeDocument/2006/relationships/image"/><Relationship Id="rId13" Target="../media/image20.png" Type="http://schemas.openxmlformats.org/officeDocument/2006/relationships/image"/><Relationship Id="rId18" Target="../media/image25.png" Type="http://schemas.openxmlformats.org/officeDocument/2006/relationships/image"/><Relationship Id="rId3" Target="../media/image10.png" Type="http://schemas.openxmlformats.org/officeDocument/2006/relationships/image"/><Relationship Id="rId21" Target="../media/image28.png" Type="http://schemas.openxmlformats.org/officeDocument/2006/relationships/image"/><Relationship Id="rId7" Target="../media/image14.png" Type="http://schemas.openxmlformats.org/officeDocument/2006/relationships/image"/><Relationship Id="rId12" Target="../media/image19.png" Type="http://schemas.openxmlformats.org/officeDocument/2006/relationships/image"/><Relationship Id="rId17" Target="../media/image24.png" Type="http://schemas.openxmlformats.org/officeDocument/2006/relationships/image"/><Relationship Id="rId2" Target="../media/image2.png" Type="http://schemas.openxmlformats.org/officeDocument/2006/relationships/image"/><Relationship Id="rId16" Target="../media/image23.png" Type="http://schemas.openxmlformats.org/officeDocument/2006/relationships/image"/><Relationship Id="rId20" Target="../media/image27.jpeg" Type="http://schemas.openxmlformats.org/officeDocument/2006/relationships/image"/><Relationship Id="rId1" Target="../slideLayouts/slideLayout7.xml" Type="http://schemas.openxmlformats.org/officeDocument/2006/relationships/slideLayout"/><Relationship Id="rId6" Target="../media/image13.png" Type="http://schemas.openxmlformats.org/officeDocument/2006/relationships/image"/><Relationship Id="rId11" Target="../media/image18.png" Type="http://schemas.openxmlformats.org/officeDocument/2006/relationships/image"/><Relationship Id="rId5" Target="../media/image12.png" Type="http://schemas.openxmlformats.org/officeDocument/2006/relationships/image"/><Relationship Id="rId15" Target="../media/image22.jpeg" Type="http://schemas.openxmlformats.org/officeDocument/2006/relationships/image"/><Relationship Id="rId10" Target="../media/image17.png" Type="http://schemas.openxmlformats.org/officeDocument/2006/relationships/image"/><Relationship Id="rId19" Target="../media/image26.jpeg" Type="http://schemas.openxmlformats.org/officeDocument/2006/relationships/image"/><Relationship Id="rId4" Target="../media/image11.jpeg" Type="http://schemas.openxmlformats.org/officeDocument/2006/relationships/image"/><Relationship Id="rId9" Target="../media/image16.png" Type="http://schemas.openxmlformats.org/officeDocument/2006/relationships/image"/><Relationship Id="rId14" Target="../media/image21.png" Type="http://schemas.openxmlformats.org/officeDocument/2006/relationships/image"/></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dshs.wa.gov/sesa/rda/research-reports/identifying-homeless-and-unstably-housed-dshs-clients-multiple-service-system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dshs.wa.gov/sesa/rda/research-reports/identifying-homeless-and-unstably-housed-dshs-clients-multiple-service-system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dshs.wa.gov/sites/default/files/SESA/rda/documents/research-11-240.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dshs.wa.gov/sesa/rda/research-reports/housing-status-and-well-being-youth-aging-out-foster-care-washington-state" TargetMode="External"/><Relationship Id="rId5" Type="http://schemas.openxmlformats.org/officeDocument/2006/relationships/chart" Target="../charts/chart5.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dshs.wa.gov/sesa/rda/research-reports/youth-risk-homelessness" TargetMode="Externa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arget="../media/image48.jpeg" Type="http://schemas.openxmlformats.org/officeDocument/2006/relationships/image"/><Relationship Id="rId13" Target="../media/image53.png" Type="http://schemas.openxmlformats.org/officeDocument/2006/relationships/image"/><Relationship Id="rId18" Target="../media/image58.png" Type="http://schemas.openxmlformats.org/officeDocument/2006/relationships/image"/><Relationship Id="rId26" Target="../media/image66.jpeg" Type="http://schemas.openxmlformats.org/officeDocument/2006/relationships/image"/><Relationship Id="rId3" Target="../media/image43.jpeg" Type="http://schemas.openxmlformats.org/officeDocument/2006/relationships/image"/><Relationship Id="rId21" Target="../media/image61.jpeg" Type="http://schemas.openxmlformats.org/officeDocument/2006/relationships/image"/><Relationship Id="rId7" Target="../media/image47.jpeg" Type="http://schemas.openxmlformats.org/officeDocument/2006/relationships/image"/><Relationship Id="rId12" Target="../media/image52.png" Type="http://schemas.openxmlformats.org/officeDocument/2006/relationships/image"/><Relationship Id="rId17" Target="../media/image57.png" Type="http://schemas.openxmlformats.org/officeDocument/2006/relationships/image"/><Relationship Id="rId25" Target="../media/image65.jpeg" Type="http://schemas.openxmlformats.org/officeDocument/2006/relationships/image"/><Relationship Id="rId2" Target="../media/image2.png" Type="http://schemas.openxmlformats.org/officeDocument/2006/relationships/image"/><Relationship Id="rId16" Target="../media/image56.png" Type="http://schemas.openxmlformats.org/officeDocument/2006/relationships/image"/><Relationship Id="rId20" Target="../media/image60.jpeg" Type="http://schemas.openxmlformats.org/officeDocument/2006/relationships/image"/><Relationship Id="rId29" Target="../media/image69.jpeg" Type="http://schemas.openxmlformats.org/officeDocument/2006/relationships/image"/><Relationship Id="rId1" Target="../slideLayouts/slideLayout7.xml" Type="http://schemas.openxmlformats.org/officeDocument/2006/relationships/slideLayout"/><Relationship Id="rId6" Target="../media/image46.jpeg" Type="http://schemas.openxmlformats.org/officeDocument/2006/relationships/image"/><Relationship Id="rId11" Target="../media/image51.jpeg" Type="http://schemas.openxmlformats.org/officeDocument/2006/relationships/image"/><Relationship Id="rId24" Target="../media/image64.jpeg" Type="http://schemas.openxmlformats.org/officeDocument/2006/relationships/image"/><Relationship Id="rId5" Target="../media/image45.jpeg" Type="http://schemas.openxmlformats.org/officeDocument/2006/relationships/image"/><Relationship Id="rId15" Target="../media/image55.png" Type="http://schemas.openxmlformats.org/officeDocument/2006/relationships/image"/><Relationship Id="rId23" Target="../media/image63.jpeg" Type="http://schemas.openxmlformats.org/officeDocument/2006/relationships/image"/><Relationship Id="rId28" Target="../media/image68.jpeg" Type="http://schemas.openxmlformats.org/officeDocument/2006/relationships/image"/><Relationship Id="rId10" Target="../media/image50.jpeg" Type="http://schemas.openxmlformats.org/officeDocument/2006/relationships/image"/><Relationship Id="rId19" Target="../media/image59.png" Type="http://schemas.openxmlformats.org/officeDocument/2006/relationships/image"/><Relationship Id="rId31" Target="https://www.dshs.wa.gov/sesa/research-and-data-analysis" TargetMode="External" Type="http://schemas.openxmlformats.org/officeDocument/2006/relationships/hyperlink"/><Relationship Id="rId4" Target="../media/image44.jpeg" Type="http://schemas.openxmlformats.org/officeDocument/2006/relationships/image"/><Relationship Id="rId9" Target="../media/image49.jpeg" Type="http://schemas.openxmlformats.org/officeDocument/2006/relationships/image"/><Relationship Id="rId14" Target="../media/image54.png" Type="http://schemas.openxmlformats.org/officeDocument/2006/relationships/image"/><Relationship Id="rId22" Target="../media/image62.png" Type="http://schemas.openxmlformats.org/officeDocument/2006/relationships/image"/><Relationship Id="rId27" Target="../media/image67.jpeg" Type="http://schemas.openxmlformats.org/officeDocument/2006/relationships/image"/><Relationship Id="rId30" Target="../media/image70.jpeg" Type="http://schemas.openxmlformats.org/officeDocument/2006/relationships/image"/></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David.mancuso@dshs.wa.gov"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hyperlink" Target="http://www.commerce.wa.gov/wp-content/uploads/2018/06/hau-hmis-informed-consent-form-2018.pdf"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app.leg.wa.gov/rcw/default.aspx?cite=43.185C.030" TargetMode="External"/><Relationship Id="rId5" Type="http://schemas.openxmlformats.org/officeDocument/2006/relationships/image" Target="../media/image8.png"/><Relationship Id="rId4" Type="http://schemas.openxmlformats.org/officeDocument/2006/relationships/hyperlink" Target="https://app.leg.wa.gov/rcw/default.aspx?cite=43.185C.18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512424" y="1313916"/>
            <a:ext cx="7280047" cy="2215991"/>
          </a:xfrm>
          <a:prstGeom prst="rect">
            <a:avLst/>
          </a:prstGeom>
          <a:noFill/>
        </p:spPr>
        <p:txBody>
          <a:bodyPr wrap="square" rtlCol="0">
            <a:spAutoFit/>
          </a:bodyPr>
          <a:lstStyle/>
          <a:p>
            <a:pPr algn="r"/>
            <a:r>
              <a:rPr lang="en-US" sz="2400" b="1" dirty="0" smtClean="0">
                <a:solidFill>
                  <a:srgbClr val="004379"/>
                </a:solidFill>
                <a:latin typeface="Myriad Pro"/>
                <a:cs typeface="Myriad Pro"/>
              </a:rPr>
              <a:t>Linking Housing Program and Social Service Data to Improve Client Services</a:t>
            </a:r>
          </a:p>
          <a:p>
            <a:pPr algn="r"/>
            <a:r>
              <a:rPr lang="en-US" b="1" dirty="0" smtClean="0">
                <a:latin typeface="Myriad Pro"/>
                <a:cs typeface="Myriad Pro"/>
              </a:rPr>
              <a:t>Webb Sprague</a:t>
            </a:r>
          </a:p>
          <a:p>
            <a:pPr algn="r"/>
            <a:r>
              <a:rPr lang="en-US" b="1" dirty="0" smtClean="0">
                <a:latin typeface="Myriad Pro"/>
                <a:cs typeface="Myriad Pro"/>
              </a:rPr>
              <a:t>Chris Albrecht</a:t>
            </a:r>
          </a:p>
          <a:p>
            <a:pPr algn="r"/>
            <a:r>
              <a:rPr lang="en-US" b="1" dirty="0" smtClean="0">
                <a:latin typeface="Myriad Pro"/>
                <a:cs typeface="Myriad Pro"/>
              </a:rPr>
              <a:t>Taylor Danielson</a:t>
            </a:r>
          </a:p>
          <a:p>
            <a:pPr algn="r"/>
            <a:r>
              <a:rPr lang="en-US" b="1" dirty="0" smtClean="0">
                <a:latin typeface="Myriad Pro"/>
                <a:cs typeface="Myriad Pro"/>
              </a:rPr>
              <a:t>Talia Scott</a:t>
            </a:r>
          </a:p>
          <a:p>
            <a:pPr algn="r"/>
            <a:endParaRPr lang="en-US" b="1" dirty="0">
              <a:latin typeface="Myriad Pro"/>
              <a:cs typeface="Myriad Pro"/>
            </a:endParaRPr>
          </a:p>
        </p:txBody>
      </p:sp>
    </p:spTree>
    <p:extLst>
      <p:ext uri="{BB962C8B-B14F-4D97-AF65-F5344CB8AC3E}">
        <p14:creationId xmlns:p14="http://schemas.microsoft.com/office/powerpoint/2010/main" val="3482426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624713" cy="5547673"/>
          </a:xfrm>
          <a:prstGeom prst="rect">
            <a:avLst/>
          </a:prstGeom>
          <a:noFill/>
        </p:spPr>
        <p:txBody>
          <a:bodyPr wrap="square" rtlCol="0">
            <a:spAutoFit/>
          </a:bodyPr>
          <a:lstStyle/>
          <a:p>
            <a:r>
              <a:rPr lang="en-US" sz="3200" b="1" dirty="0" smtClean="0">
                <a:solidFill>
                  <a:srgbClr val="004379"/>
                </a:solidFill>
                <a:latin typeface="Myriad Pro"/>
                <a:cs typeface="Myriad Pro"/>
              </a:rPr>
              <a:t>What makes it so complex?</a:t>
            </a:r>
          </a:p>
          <a:p>
            <a:endParaRPr lang="en-US" dirty="0" smtClean="0">
              <a:latin typeface="Myriad Pro"/>
              <a:cs typeface="Myriad Pro"/>
            </a:endParaRPr>
          </a:p>
          <a:p>
            <a:pPr marL="285750" indent="-228600">
              <a:spcAft>
                <a:spcPts val="1500"/>
              </a:spcAft>
              <a:buClr>
                <a:srgbClr val="004379"/>
              </a:buClr>
              <a:buFont typeface="Wingdings 2" panose="05020102010507070707" pitchFamily="18" charset="2"/>
              <a:buChar char=""/>
            </a:pPr>
            <a:r>
              <a:rPr lang="en-US" dirty="0">
                <a:latin typeface="Myriad Pro"/>
                <a:cs typeface="Myriad Pro"/>
              </a:rPr>
              <a:t>For every person receiving services, hundreds of records can be tracked every year. </a:t>
            </a:r>
          </a:p>
          <a:p>
            <a:pPr marL="285750" indent="-228600">
              <a:spcAft>
                <a:spcPts val="1500"/>
              </a:spcAft>
              <a:buClr>
                <a:srgbClr val="004379"/>
              </a:buClr>
              <a:buFont typeface="Wingdings 2" panose="05020102010507070707" pitchFamily="18" charset="2"/>
              <a:buChar char=""/>
            </a:pPr>
            <a:r>
              <a:rPr lang="en-US" dirty="0">
                <a:latin typeface="Myriad Pro"/>
                <a:cs typeface="Myriad Pro"/>
              </a:rPr>
              <a:t>Millions of people generate millions and millions of records over time.</a:t>
            </a:r>
          </a:p>
          <a:p>
            <a:pPr marL="285750" indent="-228600">
              <a:spcAft>
                <a:spcPts val="1500"/>
              </a:spcAft>
              <a:buClr>
                <a:srgbClr val="004379"/>
              </a:buClr>
              <a:buFont typeface="Wingdings 2" panose="05020102010507070707" pitchFamily="18" charset="2"/>
              <a:buChar char=""/>
            </a:pPr>
            <a:r>
              <a:rPr lang="en-US" dirty="0">
                <a:latin typeface="Myriad Pro"/>
                <a:cs typeface="Myriad Pro"/>
              </a:rPr>
              <a:t>Systems that hold this data and keep it secure are large and complex.</a:t>
            </a:r>
          </a:p>
          <a:p>
            <a:pPr marL="285750" indent="-228600">
              <a:spcAft>
                <a:spcPts val="1500"/>
              </a:spcAft>
              <a:buClr>
                <a:srgbClr val="004379"/>
              </a:buClr>
              <a:buFont typeface="Wingdings 2" panose="05020102010507070707" pitchFamily="18" charset="2"/>
              <a:buChar char=""/>
            </a:pPr>
            <a:r>
              <a:rPr lang="en-US" dirty="0">
                <a:latin typeface="Myriad Pro"/>
                <a:cs typeface="Myriad Pro"/>
              </a:rPr>
              <a:t>The people who program these systems must be technologically adept and have years of experience.</a:t>
            </a:r>
          </a:p>
          <a:p>
            <a:pPr marL="285750" indent="-228600">
              <a:spcAft>
                <a:spcPts val="1500"/>
              </a:spcAft>
              <a:buClr>
                <a:srgbClr val="004379"/>
              </a:buClr>
              <a:buFont typeface="Wingdings 2" panose="05020102010507070707" pitchFamily="18" charset="2"/>
              <a:buChar char=""/>
            </a:pPr>
            <a:r>
              <a:rPr lang="en-US" dirty="0">
                <a:latin typeface="Myriad Pro"/>
                <a:cs typeface="Myriad Pro"/>
              </a:rPr>
              <a:t>Researchers who work with this information must be policy </a:t>
            </a:r>
            <a:r>
              <a:rPr lang="en-US" dirty="0" smtClean="0">
                <a:latin typeface="Myriad Pro"/>
                <a:cs typeface="Myriad Pro"/>
              </a:rPr>
              <a:t>savvy, subject matter experts, </a:t>
            </a:r>
            <a:r>
              <a:rPr lang="en-US" dirty="0">
                <a:latin typeface="Myriad Pro"/>
                <a:cs typeface="Myriad Pro"/>
              </a:rPr>
              <a:t>and very good at statistics.</a:t>
            </a:r>
          </a:p>
          <a:p>
            <a:pPr algn="ctr">
              <a:spcAft>
                <a:spcPts val="1200"/>
              </a:spcAft>
            </a:pPr>
            <a:r>
              <a:rPr lang="en-US" sz="1600" dirty="0" smtClean="0">
                <a:solidFill>
                  <a:schemeClr val="tx1">
                    <a:lumMod val="65000"/>
                    <a:lumOff val="35000"/>
                  </a:schemeClr>
                </a:solidFill>
                <a:latin typeface="Myriad Pro"/>
              </a:rPr>
              <a:t> </a:t>
            </a:r>
            <a:endParaRPr lang="en-US" sz="1600" dirty="0">
              <a:solidFill>
                <a:schemeClr val="tx1">
                  <a:lumMod val="65000"/>
                  <a:lumOff val="35000"/>
                </a:schemeClr>
              </a:solidFill>
              <a:latin typeface="Myriad Pro"/>
            </a:endParaRPr>
          </a:p>
          <a:p>
            <a:pPr algn="ctr"/>
            <a:endParaRPr lang="en-US" sz="2000" b="1" dirty="0"/>
          </a:p>
          <a:p>
            <a:pPr marL="285750" indent="-285750">
              <a:buClr>
                <a:srgbClr val="004379"/>
              </a:buClr>
              <a:buFont typeface="Arial"/>
              <a:buChar char="•"/>
            </a:pPr>
            <a:endParaRPr lang="fr-FR" sz="1600" dirty="0" smtClean="0">
              <a:latin typeface="Myriad Pro"/>
              <a:cs typeface="Myriad Pro"/>
            </a:endParaRPr>
          </a:p>
          <a:p>
            <a:endParaRPr lang="en-US" dirty="0" smtClean="0">
              <a:latin typeface="Myriad Pro"/>
              <a:cs typeface="Myriad Pro"/>
            </a:endParaRPr>
          </a:p>
          <a:p>
            <a:endParaRPr lang="en-US" dirty="0">
              <a:latin typeface="Myriad Pro"/>
              <a:cs typeface="Myriad Pro"/>
            </a:endParaRPr>
          </a:p>
        </p:txBody>
      </p:sp>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a:latin typeface="Myriad Pro"/>
                <a:cs typeface="Myriad Pro"/>
              </a:rPr>
              <a:t>Webb </a:t>
            </a:r>
            <a:r>
              <a:rPr lang="en-US" sz="1400" b="1" dirty="0" smtClean="0">
                <a:latin typeface="Myriad Pro"/>
                <a:cs typeface="Myriad Pro"/>
              </a:rPr>
              <a:t>Sprague</a:t>
            </a:r>
            <a:endParaRPr lang="en-US" sz="1400" b="1" dirty="0">
              <a:latin typeface="Myriad Pro"/>
              <a:cs typeface="Myriad Pro"/>
            </a:endParaRPr>
          </a:p>
        </p:txBody>
      </p:sp>
      <p:sp>
        <p:nvSpPr>
          <p:cNvPr id="5" name="TextBox 4"/>
          <p:cNvSpPr txBox="1"/>
          <p:nvPr/>
        </p:nvSpPr>
        <p:spPr>
          <a:xfrm>
            <a:off x="6800850" y="5725103"/>
            <a:ext cx="1804307" cy="338554"/>
          </a:xfrm>
          <a:prstGeom prst="rect">
            <a:avLst/>
          </a:prstGeom>
          <a:noFill/>
        </p:spPr>
        <p:txBody>
          <a:bodyPr wrap="square" rtlCol="0">
            <a:spAutoFit/>
          </a:bodyPr>
          <a:lstStyle/>
          <a:p>
            <a:r>
              <a:rPr lang="en-US" sz="1600" i="1" dirty="0" smtClean="0"/>
              <a:t>For example . . . </a:t>
            </a:r>
            <a:endParaRPr lang="en-US" sz="1600" i="1" dirty="0"/>
          </a:p>
        </p:txBody>
      </p:sp>
    </p:spTree>
    <p:extLst>
      <p:ext uri="{BB962C8B-B14F-4D97-AF65-F5344CB8AC3E}">
        <p14:creationId xmlns:p14="http://schemas.microsoft.com/office/powerpoint/2010/main" val="708828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a:latin typeface="Myriad Pro"/>
                <a:cs typeface="Myriad Pro"/>
              </a:rPr>
              <a:t>Webb </a:t>
            </a:r>
            <a:r>
              <a:rPr lang="en-US" sz="1400" b="1" dirty="0" smtClean="0">
                <a:latin typeface="Myriad Pro"/>
                <a:cs typeface="Myriad Pro"/>
              </a:rPr>
              <a:t>Sprague</a:t>
            </a:r>
            <a:endParaRPr lang="en-US" sz="1400" b="1" dirty="0">
              <a:latin typeface="Myriad Pro"/>
              <a:cs typeface="Myriad Pro"/>
            </a:endParaRPr>
          </a:p>
        </p:txBody>
      </p:sp>
      <p:graphicFrame>
        <p:nvGraphicFramePr>
          <p:cNvPr id="6" name="Table 5"/>
          <p:cNvGraphicFramePr>
            <a:graphicFrameLocks noGrp="1"/>
          </p:cNvGraphicFramePr>
          <p:nvPr>
            <p:extLst>
              <p:ext uri="{D42A27DB-BD31-4B8C-83A1-F6EECF244321}">
                <p14:modId xmlns:p14="http://schemas.microsoft.com/office/powerpoint/2010/main" val="202149707"/>
              </p:ext>
            </p:extLst>
          </p:nvPr>
        </p:nvGraphicFramePr>
        <p:xfrm>
          <a:off x="537408" y="2384266"/>
          <a:ext cx="8077204" cy="4038217"/>
        </p:xfrm>
        <a:graphic>
          <a:graphicData uri="http://schemas.openxmlformats.org/drawingml/2006/table">
            <a:tbl>
              <a:tblPr firstRow="1" bandRow="1">
                <a:tableStyleId>{5C22544A-7EE6-4342-B048-85BDC9FD1C3A}</a:tableStyleId>
              </a:tblPr>
              <a:tblGrid>
                <a:gridCol w="2166424">
                  <a:extLst>
                    <a:ext uri="{9D8B030D-6E8A-4147-A177-3AD203B41FA5}">
                      <a16:colId xmlns:a16="http://schemas.microsoft.com/office/drawing/2014/main" val="210663250"/>
                    </a:ext>
                  </a:extLst>
                </a:gridCol>
                <a:gridCol w="492565">
                  <a:extLst>
                    <a:ext uri="{9D8B030D-6E8A-4147-A177-3AD203B41FA5}">
                      <a16:colId xmlns:a16="http://schemas.microsoft.com/office/drawing/2014/main" val="417729206"/>
                    </a:ext>
                  </a:extLst>
                </a:gridCol>
                <a:gridCol w="492565">
                  <a:extLst>
                    <a:ext uri="{9D8B030D-6E8A-4147-A177-3AD203B41FA5}">
                      <a16:colId xmlns:a16="http://schemas.microsoft.com/office/drawing/2014/main" val="3072904828"/>
                    </a:ext>
                  </a:extLst>
                </a:gridCol>
                <a:gridCol w="492565">
                  <a:extLst>
                    <a:ext uri="{9D8B030D-6E8A-4147-A177-3AD203B41FA5}">
                      <a16:colId xmlns:a16="http://schemas.microsoft.com/office/drawing/2014/main" val="1006794096"/>
                    </a:ext>
                  </a:extLst>
                </a:gridCol>
                <a:gridCol w="492565">
                  <a:extLst>
                    <a:ext uri="{9D8B030D-6E8A-4147-A177-3AD203B41FA5}">
                      <a16:colId xmlns:a16="http://schemas.microsoft.com/office/drawing/2014/main" val="199161428"/>
                    </a:ext>
                  </a:extLst>
                </a:gridCol>
                <a:gridCol w="492565">
                  <a:extLst>
                    <a:ext uri="{9D8B030D-6E8A-4147-A177-3AD203B41FA5}">
                      <a16:colId xmlns:a16="http://schemas.microsoft.com/office/drawing/2014/main" val="2743103495"/>
                    </a:ext>
                  </a:extLst>
                </a:gridCol>
                <a:gridCol w="492565">
                  <a:extLst>
                    <a:ext uri="{9D8B030D-6E8A-4147-A177-3AD203B41FA5}">
                      <a16:colId xmlns:a16="http://schemas.microsoft.com/office/drawing/2014/main" val="680020117"/>
                    </a:ext>
                  </a:extLst>
                </a:gridCol>
                <a:gridCol w="492565">
                  <a:extLst>
                    <a:ext uri="{9D8B030D-6E8A-4147-A177-3AD203B41FA5}">
                      <a16:colId xmlns:a16="http://schemas.microsoft.com/office/drawing/2014/main" val="1133421290"/>
                    </a:ext>
                  </a:extLst>
                </a:gridCol>
                <a:gridCol w="492565">
                  <a:extLst>
                    <a:ext uri="{9D8B030D-6E8A-4147-A177-3AD203B41FA5}">
                      <a16:colId xmlns:a16="http://schemas.microsoft.com/office/drawing/2014/main" val="4120808990"/>
                    </a:ext>
                  </a:extLst>
                </a:gridCol>
                <a:gridCol w="492565">
                  <a:extLst>
                    <a:ext uri="{9D8B030D-6E8A-4147-A177-3AD203B41FA5}">
                      <a16:colId xmlns:a16="http://schemas.microsoft.com/office/drawing/2014/main" val="501577355"/>
                    </a:ext>
                  </a:extLst>
                </a:gridCol>
                <a:gridCol w="492565">
                  <a:extLst>
                    <a:ext uri="{9D8B030D-6E8A-4147-A177-3AD203B41FA5}">
                      <a16:colId xmlns:a16="http://schemas.microsoft.com/office/drawing/2014/main" val="3192919448"/>
                    </a:ext>
                  </a:extLst>
                </a:gridCol>
                <a:gridCol w="492565">
                  <a:extLst>
                    <a:ext uri="{9D8B030D-6E8A-4147-A177-3AD203B41FA5}">
                      <a16:colId xmlns:a16="http://schemas.microsoft.com/office/drawing/2014/main" val="348377963"/>
                    </a:ext>
                  </a:extLst>
                </a:gridCol>
                <a:gridCol w="492565">
                  <a:extLst>
                    <a:ext uri="{9D8B030D-6E8A-4147-A177-3AD203B41FA5}">
                      <a16:colId xmlns:a16="http://schemas.microsoft.com/office/drawing/2014/main" val="2965302439"/>
                    </a:ext>
                  </a:extLst>
                </a:gridCol>
              </a:tblGrid>
              <a:tr h="0">
                <a:tc>
                  <a:txBody>
                    <a:bodyPr/>
                    <a:lstStyle/>
                    <a:p>
                      <a:pPr algn="ctr"/>
                      <a:endParaRPr lang="en-US" sz="800" dirty="0">
                        <a:latin typeface="Myriad Pro"/>
                      </a:endParaRPr>
                    </a:p>
                  </a:txBody>
                  <a:tcPr marT="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12">
                  <a:txBody>
                    <a:bodyPr/>
                    <a:lstStyle/>
                    <a:p>
                      <a:pPr algn="l"/>
                      <a:r>
                        <a:rPr lang="en-US" sz="1400" dirty="0" smtClean="0">
                          <a:solidFill>
                            <a:schemeClr val="tx1"/>
                          </a:solidFill>
                          <a:latin typeface="Myriad Pro"/>
                        </a:rPr>
                        <a:t>2018</a:t>
                      </a:r>
                      <a:endParaRPr lang="en-US" sz="1400" dirty="0">
                        <a:solidFill>
                          <a:schemeClr val="tx1"/>
                        </a:solidFill>
                        <a:latin typeface="Myriad Pro"/>
                      </a:endParaRPr>
                    </a:p>
                  </a:txBody>
                  <a:tcPr marT="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a:endParaRPr lang="en-US" sz="8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8291203"/>
                  </a:ext>
                </a:extLst>
              </a:tr>
              <a:tr h="153629">
                <a:tc>
                  <a:txBody>
                    <a:bodyPr/>
                    <a:lstStyle/>
                    <a:p>
                      <a:pPr algn="l"/>
                      <a:r>
                        <a:rPr lang="en-US" sz="1100" b="1" dirty="0" smtClean="0">
                          <a:solidFill>
                            <a:schemeClr val="accent5">
                              <a:lumMod val="75000"/>
                            </a:schemeClr>
                          </a:solidFill>
                          <a:latin typeface="Myriad Pro"/>
                        </a:rPr>
                        <a:t>PROGRAM SERVICES</a:t>
                      </a:r>
                      <a:endParaRPr lang="en-US" sz="1100" b="1" dirty="0">
                        <a:solidFill>
                          <a:schemeClr val="accent5">
                            <a:lumMod val="75000"/>
                          </a:schemeClr>
                        </a:solidFill>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JAN</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FEB</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MAR</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APR</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MAY</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JUN</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JUL</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AUG</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SEP</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0CT</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NOV</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800" dirty="0" smtClean="0">
                          <a:latin typeface="Myriad Pro"/>
                        </a:rPr>
                        <a:t>DEC</a:t>
                      </a:r>
                      <a:endParaRPr lang="en-US" sz="800" dirty="0">
                        <a:latin typeface="Myriad Pro"/>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35173899"/>
                  </a:ext>
                </a:extLst>
              </a:tr>
              <a:tr h="122903">
                <a:tc>
                  <a:txBody>
                    <a:bodyPr/>
                    <a:lstStyle/>
                    <a:p>
                      <a:pPr algn="l"/>
                      <a:r>
                        <a:rPr lang="en-US" sz="750" dirty="0" smtClean="0">
                          <a:latin typeface="Myriad Pro"/>
                        </a:rPr>
                        <a:t>Child</a:t>
                      </a:r>
                      <a:r>
                        <a:rPr lang="en-US" sz="750" baseline="0" dirty="0" smtClean="0">
                          <a:latin typeface="Myriad Pro"/>
                        </a:rPr>
                        <a:t> Welfare Case Management</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03408565"/>
                  </a:ext>
                </a:extLst>
              </a:tr>
              <a:tr h="122903">
                <a:tc>
                  <a:txBody>
                    <a:bodyPr/>
                    <a:lstStyle/>
                    <a:p>
                      <a:pPr algn="l"/>
                      <a:r>
                        <a:rPr lang="en-US" sz="750" dirty="0" smtClean="0">
                          <a:latin typeface="Myriad Pro"/>
                        </a:rPr>
                        <a:t>Child Protective Services</a:t>
                      </a:r>
                      <a:r>
                        <a:rPr lang="en-US" sz="750" baseline="0" dirty="0" smtClean="0">
                          <a:latin typeface="Myriad Pro"/>
                        </a:rPr>
                        <a:t> Case Management</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57930803"/>
                  </a:ext>
                </a:extLst>
              </a:tr>
              <a:tr h="122903">
                <a:tc>
                  <a:txBody>
                    <a:bodyPr/>
                    <a:lstStyle/>
                    <a:p>
                      <a:pPr algn="l"/>
                      <a:r>
                        <a:rPr lang="en-US" sz="750" dirty="0" smtClean="0">
                          <a:latin typeface="Myriad Pro"/>
                        </a:rPr>
                        <a:t>Foster Care Services</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49608983"/>
                  </a:ext>
                </a:extLst>
              </a:tr>
              <a:tr h="122903">
                <a:tc>
                  <a:txBody>
                    <a:bodyPr/>
                    <a:lstStyle/>
                    <a:p>
                      <a:pPr algn="l"/>
                      <a:r>
                        <a:rPr lang="en-US" sz="750" dirty="0" smtClean="0">
                          <a:latin typeface="Myriad Pro"/>
                        </a:rPr>
                        <a:t>Family Focused Services</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38297101"/>
                  </a:ext>
                </a:extLst>
              </a:tr>
              <a:tr h="122903">
                <a:tc>
                  <a:txBody>
                    <a:bodyPr/>
                    <a:lstStyle/>
                    <a:p>
                      <a:pPr algn="l"/>
                      <a:r>
                        <a:rPr lang="en-US" sz="750" dirty="0" smtClean="0">
                          <a:latin typeface="Myriad Pro"/>
                        </a:rPr>
                        <a:t>Family Voluntary</a:t>
                      </a:r>
                      <a:r>
                        <a:rPr lang="en-US" sz="750" baseline="0" dirty="0" smtClean="0">
                          <a:latin typeface="Myriad Pro"/>
                        </a:rPr>
                        <a:t> Services Case Management</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28131261"/>
                  </a:ext>
                </a:extLst>
              </a:tr>
              <a:tr h="122903">
                <a:tc>
                  <a:txBody>
                    <a:bodyPr/>
                    <a:lstStyle/>
                    <a:p>
                      <a:pPr algn="l"/>
                      <a:r>
                        <a:rPr lang="en-US" sz="750" dirty="0" smtClean="0">
                          <a:latin typeface="Myriad Pro"/>
                        </a:rPr>
                        <a:t>Substance Abuse</a:t>
                      </a:r>
                      <a:r>
                        <a:rPr lang="en-US" sz="750" baseline="0" dirty="0" smtClean="0">
                          <a:latin typeface="Myriad Pro"/>
                        </a:rPr>
                        <a:t> Services</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27654389"/>
                  </a:ext>
                </a:extLst>
              </a:tr>
              <a:tr h="122903">
                <a:tc>
                  <a:txBody>
                    <a:bodyPr/>
                    <a:lstStyle/>
                    <a:p>
                      <a:pPr algn="l"/>
                      <a:r>
                        <a:rPr lang="en-US" sz="750" dirty="0" smtClean="0">
                          <a:latin typeface="Myriad Pro"/>
                        </a:rPr>
                        <a:t>Economic Services</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020657236"/>
                  </a:ext>
                </a:extLst>
              </a:tr>
              <a:tr h="122903">
                <a:tc>
                  <a:txBody>
                    <a:bodyPr/>
                    <a:lstStyle/>
                    <a:p>
                      <a:pPr algn="l"/>
                      <a:r>
                        <a:rPr lang="en-US" sz="750" dirty="0" smtClean="0">
                          <a:latin typeface="Myriad Pro"/>
                        </a:rPr>
                        <a:t>Medical Assistance</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01863775"/>
                  </a:ext>
                </a:extLst>
              </a:tr>
              <a:tr h="122903">
                <a:tc>
                  <a:txBody>
                    <a:bodyPr/>
                    <a:lstStyle/>
                    <a:p>
                      <a:pPr algn="l"/>
                      <a:r>
                        <a:rPr lang="en-US" sz="750" dirty="0" smtClean="0">
                          <a:latin typeface="Myriad Pro"/>
                        </a:rPr>
                        <a:t>Mental</a:t>
                      </a:r>
                      <a:r>
                        <a:rPr lang="en-US" sz="750" baseline="0" dirty="0" smtClean="0">
                          <a:latin typeface="Myriad Pro"/>
                        </a:rPr>
                        <a:t> Health Services</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74232716"/>
                  </a:ext>
                </a:extLst>
              </a:tr>
              <a:tr h="153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accent2">
                              <a:lumMod val="75000"/>
                            </a:schemeClr>
                          </a:solidFill>
                          <a:latin typeface="Myriad Pro"/>
                          <a:ea typeface="+mn-ea"/>
                          <a:cs typeface="+mn-cs"/>
                        </a:rPr>
                        <a:t>CLIENT INDICATORS</a:t>
                      </a: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83826205"/>
                  </a:ext>
                </a:extLst>
              </a:tr>
              <a:tr h="122903">
                <a:tc>
                  <a:txBody>
                    <a:bodyPr/>
                    <a:lstStyle/>
                    <a:p>
                      <a:pPr algn="l"/>
                      <a:r>
                        <a:rPr lang="en-US" sz="750" dirty="0" smtClean="0">
                          <a:latin typeface="Myriad Pro"/>
                        </a:rPr>
                        <a:t>Substance Abuse Treatment Need</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083150537"/>
                  </a:ext>
                </a:extLst>
              </a:tr>
              <a:tr h="122903">
                <a:tc>
                  <a:txBody>
                    <a:bodyPr/>
                    <a:lstStyle/>
                    <a:p>
                      <a:pPr algn="l"/>
                      <a:r>
                        <a:rPr lang="en-US" sz="800" b="1" dirty="0" smtClean="0">
                          <a:latin typeface="Myriad Pro"/>
                        </a:rPr>
                        <a:t>Homeless without Housing</a:t>
                      </a:r>
                      <a:endParaRPr lang="en-US" sz="800" b="1"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5614642"/>
                  </a:ext>
                </a:extLst>
              </a:tr>
              <a:tr h="122903">
                <a:tc>
                  <a:txBody>
                    <a:bodyPr/>
                    <a:lstStyle/>
                    <a:p>
                      <a:pPr algn="l"/>
                      <a:r>
                        <a:rPr lang="en-US" sz="800" b="1" dirty="0" smtClean="0">
                          <a:latin typeface="Myriad Pro"/>
                        </a:rPr>
                        <a:t>Homeless with Housing</a:t>
                      </a:r>
                      <a:endParaRPr lang="en-US" sz="800" b="1"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16494711"/>
                  </a:ext>
                </a:extLst>
              </a:tr>
              <a:tr h="122903">
                <a:tc>
                  <a:txBody>
                    <a:bodyPr/>
                    <a:lstStyle/>
                    <a:p>
                      <a:pPr algn="l"/>
                      <a:r>
                        <a:rPr lang="en-US" sz="800" b="1" dirty="0" smtClean="0">
                          <a:latin typeface="Myriad Pro"/>
                        </a:rPr>
                        <a:t>Homelessness (Any type)</a:t>
                      </a:r>
                      <a:endParaRPr lang="en-US" sz="800" b="1"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51200655"/>
                  </a:ext>
                </a:extLst>
              </a:tr>
              <a:tr h="122903">
                <a:tc>
                  <a:txBody>
                    <a:bodyPr/>
                    <a:lstStyle/>
                    <a:p>
                      <a:pPr algn="l"/>
                      <a:r>
                        <a:rPr lang="en-US" sz="750" dirty="0" smtClean="0">
                          <a:latin typeface="Myriad Pro"/>
                        </a:rPr>
                        <a:t>Emergency Department Visit – Outpatient </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59821566"/>
                  </a:ext>
                </a:extLst>
              </a:tr>
              <a:tr h="122903">
                <a:tc>
                  <a:txBody>
                    <a:bodyPr/>
                    <a:lstStyle/>
                    <a:p>
                      <a:pPr algn="l"/>
                      <a:r>
                        <a:rPr lang="en-US" sz="750" dirty="0" smtClean="0">
                          <a:latin typeface="Myriad Pro"/>
                        </a:rPr>
                        <a:t>Emergency Department Visit – Inpatient </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95054627"/>
                  </a:ext>
                </a:extLst>
              </a:tr>
              <a:tr h="122903">
                <a:tc>
                  <a:txBody>
                    <a:bodyPr/>
                    <a:lstStyle/>
                    <a:p>
                      <a:pPr algn="l"/>
                      <a:r>
                        <a:rPr lang="en-US" sz="750" dirty="0" smtClean="0">
                          <a:latin typeface="Myriad Pro"/>
                        </a:rPr>
                        <a:t>Medical – Injury </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497609612"/>
                  </a:ext>
                </a:extLst>
              </a:tr>
              <a:tr h="126459">
                <a:tc>
                  <a:txBody>
                    <a:bodyPr/>
                    <a:lstStyle/>
                    <a:p>
                      <a:pPr algn="l"/>
                      <a:r>
                        <a:rPr lang="en-US" sz="750" dirty="0" smtClean="0">
                          <a:latin typeface="Myriad Pro"/>
                        </a:rPr>
                        <a:t>Diagnosis of Depression</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09184347"/>
                  </a:ext>
                </a:extLst>
              </a:tr>
              <a:tr h="122903">
                <a:tc>
                  <a:txBody>
                    <a:bodyPr/>
                    <a:lstStyle/>
                    <a:p>
                      <a:pPr algn="l"/>
                      <a:r>
                        <a:rPr lang="en-US" sz="750" dirty="0" smtClean="0">
                          <a:latin typeface="Myriad Pro"/>
                        </a:rPr>
                        <a:t>Diagnosis of Anxiety</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21680184"/>
                  </a:ext>
                </a:extLst>
              </a:tr>
              <a:tr h="122903">
                <a:tc>
                  <a:txBody>
                    <a:bodyPr/>
                    <a:lstStyle/>
                    <a:p>
                      <a:pPr algn="l"/>
                      <a:r>
                        <a:rPr lang="en-US" sz="750" dirty="0" smtClean="0">
                          <a:latin typeface="Myriad Pro"/>
                        </a:rPr>
                        <a:t>Diagnosis of Adjustment and</a:t>
                      </a:r>
                      <a:r>
                        <a:rPr lang="en-US" sz="750" baseline="0" dirty="0" smtClean="0">
                          <a:latin typeface="Myriad Pro"/>
                        </a:rPr>
                        <a:t> Stress Disorder</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577622598"/>
                  </a:ext>
                </a:extLst>
              </a:tr>
              <a:tr h="122903">
                <a:tc>
                  <a:txBody>
                    <a:bodyPr/>
                    <a:lstStyle/>
                    <a:p>
                      <a:pPr algn="l"/>
                      <a:r>
                        <a:rPr lang="en-US" sz="750" dirty="0" smtClean="0">
                          <a:latin typeface="Myriad Pro"/>
                        </a:rPr>
                        <a:t>Diagnosis of Alcohol Use Disorder</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63936344"/>
                  </a:ext>
                </a:extLst>
              </a:tr>
              <a:tr h="122903">
                <a:tc>
                  <a:txBody>
                    <a:bodyPr/>
                    <a:lstStyle/>
                    <a:p>
                      <a:pPr algn="l"/>
                      <a:r>
                        <a:rPr lang="en-US" sz="750" dirty="0" smtClean="0">
                          <a:latin typeface="Myriad Pro"/>
                        </a:rPr>
                        <a:t>Diagnosis of Drug Use Disorder</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68539820"/>
                  </a:ext>
                </a:extLst>
              </a:tr>
              <a:tr h="116809">
                <a:tc>
                  <a:txBody>
                    <a:bodyPr/>
                    <a:lstStyle/>
                    <a:p>
                      <a:pPr algn="l"/>
                      <a:r>
                        <a:rPr lang="en-US" sz="750" dirty="0" smtClean="0">
                          <a:latin typeface="Myriad Pro"/>
                        </a:rPr>
                        <a:t>Inpatient Mental Health Treatment Stay </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6008567"/>
                  </a:ext>
                </a:extLst>
              </a:tr>
              <a:tr h="122903">
                <a:tc>
                  <a:txBody>
                    <a:bodyPr/>
                    <a:lstStyle/>
                    <a:p>
                      <a:pPr algn="l"/>
                      <a:r>
                        <a:rPr lang="en-US" sz="750" dirty="0" smtClean="0">
                          <a:latin typeface="Myriad Pro"/>
                        </a:rPr>
                        <a:t>Assault Charges</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184402"/>
                  </a:ext>
                </a:extLst>
              </a:tr>
              <a:tr h="122903">
                <a:tc>
                  <a:txBody>
                    <a:bodyPr/>
                    <a:lstStyle/>
                    <a:p>
                      <a:pPr algn="l"/>
                      <a:r>
                        <a:rPr lang="en-US" sz="750" dirty="0" smtClean="0">
                          <a:latin typeface="Myriad Pro"/>
                        </a:rPr>
                        <a:t>Arrest</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56967491"/>
                  </a:ext>
                </a:extLst>
              </a:tr>
              <a:tr h="122903">
                <a:tc>
                  <a:txBody>
                    <a:bodyPr/>
                    <a:lstStyle/>
                    <a:p>
                      <a:pPr algn="l"/>
                      <a:r>
                        <a:rPr lang="en-US" sz="750" dirty="0" smtClean="0">
                          <a:latin typeface="Myriad Pro"/>
                        </a:rPr>
                        <a:t>Alcohol/Drug Charge</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4750541"/>
                  </a:ext>
                </a:extLst>
              </a:tr>
              <a:tr h="122903">
                <a:tc>
                  <a:txBody>
                    <a:bodyPr/>
                    <a:lstStyle/>
                    <a:p>
                      <a:pPr algn="l"/>
                      <a:r>
                        <a:rPr lang="en-US" sz="750" dirty="0" smtClean="0">
                          <a:latin typeface="Myriad Pro"/>
                        </a:rPr>
                        <a:t>Misdemeanor Charge</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56202957"/>
                  </a:ext>
                </a:extLst>
              </a:tr>
              <a:tr h="122903">
                <a:tc>
                  <a:txBody>
                    <a:bodyPr/>
                    <a:lstStyle/>
                    <a:p>
                      <a:pPr algn="l"/>
                      <a:r>
                        <a:rPr lang="en-US" sz="750" dirty="0" smtClean="0">
                          <a:latin typeface="Myriad Pro"/>
                        </a:rPr>
                        <a:t>Felony Conviction</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09782376"/>
                  </a:ext>
                </a:extLst>
              </a:tr>
              <a:tr h="122903">
                <a:tc>
                  <a:txBody>
                    <a:bodyPr/>
                    <a:lstStyle/>
                    <a:p>
                      <a:pPr algn="l"/>
                      <a:r>
                        <a:rPr lang="en-US" sz="750" dirty="0" smtClean="0">
                          <a:latin typeface="Myriad Pro"/>
                        </a:rPr>
                        <a:t>Incarceration</a:t>
                      </a:r>
                      <a:endParaRPr lang="en-US" sz="750" dirty="0">
                        <a:latin typeface="Myriad Pro"/>
                      </a:endParaRPr>
                    </a:p>
                  </a:txBody>
                  <a:tcPr marT="0" marB="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tc>
                  <a:txBody>
                    <a:bodyPr/>
                    <a:lstStyle/>
                    <a:p>
                      <a:pPr algn="ctr"/>
                      <a:endParaRPr lang="en-US" sz="800" dirty="0"/>
                    </a:p>
                  </a:txBody>
                  <a:tcPr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285237647"/>
                  </a:ext>
                </a:extLst>
              </a:tr>
            </a:tbl>
          </a:graphicData>
        </a:graphic>
      </p:graphicFrame>
      <p:sp>
        <p:nvSpPr>
          <p:cNvPr id="7" name="Oval 6"/>
          <p:cNvSpPr/>
          <p:nvPr/>
        </p:nvSpPr>
        <p:spPr>
          <a:xfrm>
            <a:off x="3930245" y="5887056"/>
            <a:ext cx="3144253" cy="770021"/>
          </a:xfrm>
          <a:prstGeom prst="ellipse">
            <a:avLst/>
          </a:prstGeom>
          <a:solidFill>
            <a:schemeClr val="bg1">
              <a:lumMod val="95000"/>
            </a:schemeClr>
          </a:solidFill>
          <a:ln w="9525">
            <a:solidFill>
              <a:schemeClr val="bg1">
                <a:lumMod val="65000"/>
              </a:schemeClr>
            </a:solidFill>
          </a:ln>
          <a:effectLst>
            <a:outerShdw blurRad="1016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tx1"/>
                </a:solidFill>
                <a:latin typeface="Myriad Pro"/>
              </a:rPr>
              <a:t>Millions of People a Year </a:t>
            </a:r>
          </a:p>
          <a:p>
            <a:pPr algn="ctr"/>
            <a:r>
              <a:rPr lang="en-US" sz="1400" b="1" dirty="0" smtClean="0">
                <a:solidFill>
                  <a:schemeClr val="tx1"/>
                </a:solidFill>
                <a:latin typeface="Myriad Pro"/>
              </a:rPr>
              <a:t>Decades of Services</a:t>
            </a:r>
            <a:endParaRPr lang="en-US" sz="1400" b="1" dirty="0">
              <a:solidFill>
                <a:schemeClr val="tx1"/>
              </a:solidFill>
              <a:latin typeface="Myriad Pro"/>
            </a:endParaRPr>
          </a:p>
        </p:txBody>
      </p:sp>
      <p:sp>
        <p:nvSpPr>
          <p:cNvPr id="8" name="Rounded Rectangle 7"/>
          <p:cNvSpPr/>
          <p:nvPr/>
        </p:nvSpPr>
        <p:spPr>
          <a:xfrm>
            <a:off x="485444" y="4206240"/>
            <a:ext cx="8193192" cy="365759"/>
          </a:xfrm>
          <a:prstGeom prst="roundRect">
            <a:avLst/>
          </a:prstGeom>
          <a:solidFill>
            <a:srgbClr val="FFFF00">
              <a:alpha val="14902"/>
            </a:srgbClr>
          </a:solidFill>
          <a:ln w="127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85444" y="1521728"/>
            <a:ext cx="8193192" cy="830997"/>
          </a:xfrm>
          <a:prstGeom prst="rect">
            <a:avLst/>
          </a:prstGeom>
          <a:noFill/>
        </p:spPr>
        <p:txBody>
          <a:bodyPr wrap="square" rtlCol="0">
            <a:spAutoFit/>
          </a:bodyPr>
          <a:lstStyle/>
          <a:p>
            <a:r>
              <a:rPr lang="en-US" sz="2000" b="1" dirty="0" smtClean="0">
                <a:solidFill>
                  <a:srgbClr val="004379"/>
                </a:solidFill>
                <a:latin typeface="Myriad Pro"/>
                <a:cs typeface="Myriad Pro"/>
              </a:rPr>
              <a:t>In a single year, a single client can have many records</a:t>
            </a:r>
          </a:p>
          <a:p>
            <a:pPr marL="285750" indent="-285750">
              <a:buClr>
                <a:srgbClr val="004379"/>
              </a:buClr>
              <a:buFont typeface="Arial"/>
              <a:buChar char="•"/>
            </a:pPr>
            <a:r>
              <a:rPr lang="en-US" sz="1400" dirty="0" smtClean="0">
                <a:latin typeface="Myriad Pro"/>
                <a:cs typeface="Myriad Pro"/>
              </a:rPr>
              <a:t>We align the records of millions of people a year over decades of service.</a:t>
            </a:r>
          </a:p>
          <a:p>
            <a:pPr marL="285750" indent="-285750">
              <a:buClr>
                <a:srgbClr val="004379"/>
              </a:buClr>
              <a:buFont typeface="Arial"/>
              <a:buChar char="•"/>
            </a:pPr>
            <a:r>
              <a:rPr lang="en-US" sz="1400" dirty="0" smtClean="0">
                <a:latin typeface="Myriad Pro"/>
                <a:cs typeface="Myriad Pro"/>
              </a:rPr>
              <a:t>This allows us to see the relationship between homelessness and other social and health issues.</a:t>
            </a:r>
            <a:endParaRPr lang="en-US" sz="1400" dirty="0">
              <a:latin typeface="Myriad Pro"/>
              <a:cs typeface="Myriad Pro"/>
            </a:endParaRPr>
          </a:p>
        </p:txBody>
      </p:sp>
    </p:spTree>
    <p:extLst>
      <p:ext uri="{BB962C8B-B14F-4D97-AF65-F5344CB8AC3E}">
        <p14:creationId xmlns:p14="http://schemas.microsoft.com/office/powerpoint/2010/main" val="210745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a:latin typeface="Myriad Pro"/>
                <a:cs typeface="Myriad Pro"/>
              </a:rPr>
              <a:t>Webb </a:t>
            </a:r>
            <a:r>
              <a:rPr lang="en-US" sz="1400" b="1" dirty="0" smtClean="0">
                <a:latin typeface="Myriad Pro"/>
                <a:cs typeface="Myriad Pro"/>
              </a:rPr>
              <a:t>Sprague</a:t>
            </a:r>
            <a:endParaRPr lang="en-US" sz="1400" b="1" dirty="0">
              <a:latin typeface="Myriad Pro"/>
              <a:cs typeface="Myriad Pro"/>
            </a:endParaRPr>
          </a:p>
        </p:txBody>
      </p:sp>
      <p:sp>
        <p:nvSpPr>
          <p:cNvPr id="3" name="TextBox 2"/>
          <p:cNvSpPr txBox="1"/>
          <p:nvPr/>
        </p:nvSpPr>
        <p:spPr>
          <a:xfrm>
            <a:off x="475404" y="1521728"/>
            <a:ext cx="8193192" cy="400110"/>
          </a:xfrm>
          <a:prstGeom prst="rect">
            <a:avLst/>
          </a:prstGeom>
          <a:noFill/>
        </p:spPr>
        <p:txBody>
          <a:bodyPr wrap="square" rtlCol="0">
            <a:spAutoFit/>
          </a:bodyPr>
          <a:lstStyle/>
          <a:p>
            <a:pPr algn="ctr"/>
            <a:r>
              <a:rPr lang="en-US" sz="2000" b="1" dirty="0" smtClean="0">
                <a:solidFill>
                  <a:srgbClr val="004379"/>
                </a:solidFill>
                <a:latin typeface="Myriad Pro"/>
                <a:cs typeface="Myriad Pro"/>
              </a:rPr>
              <a:t>In Washington State, we have aligned over 60 data sources</a:t>
            </a:r>
          </a:p>
        </p:txBody>
      </p:sp>
      <p:sp>
        <p:nvSpPr>
          <p:cNvPr id="9" name="Flowchart: Delay 8"/>
          <p:cNvSpPr/>
          <p:nvPr/>
        </p:nvSpPr>
        <p:spPr>
          <a:xfrm rot="16200000">
            <a:off x="4279702" y="-1635712"/>
            <a:ext cx="584597" cy="7699698"/>
          </a:xfrm>
          <a:prstGeom prst="flowChartDelay">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550177" y="2229804"/>
            <a:ext cx="1874520" cy="594360"/>
          </a:xfrm>
          <a:prstGeom prst="ellipse">
            <a:avLst/>
          </a:prstGeom>
          <a:solidFill>
            <a:schemeClr val="accent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tIns="64008" bIns="36576" rtlCol="0" anchor="ctr"/>
          <a:lstStyle/>
          <a:p>
            <a:pPr algn="ctr">
              <a:lnSpc>
                <a:spcPct val="95000"/>
              </a:lnSpc>
            </a:pPr>
            <a:endParaRPr lang="en-US" sz="1600">
              <a:latin typeface="Myriad Pro"/>
            </a:endParaRPr>
          </a:p>
        </p:txBody>
      </p:sp>
      <p:sp>
        <p:nvSpPr>
          <p:cNvPr id="11" name="Oval 10"/>
          <p:cNvSpPr/>
          <p:nvPr/>
        </p:nvSpPr>
        <p:spPr>
          <a:xfrm>
            <a:off x="724274" y="2229804"/>
            <a:ext cx="1874520" cy="594360"/>
          </a:xfrm>
          <a:prstGeom prst="ellipse">
            <a:avLst/>
          </a:prstGeom>
          <a:solidFill>
            <a:schemeClr val="accent5">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tIns="64008" bIns="36576" rtlCol="0" anchor="ctr"/>
          <a:lstStyle/>
          <a:p>
            <a:pPr algn="ctr">
              <a:lnSpc>
                <a:spcPct val="95000"/>
              </a:lnSpc>
            </a:pPr>
            <a:endParaRPr lang="en-US" sz="1600">
              <a:latin typeface="Myriad Pro"/>
            </a:endParaRPr>
          </a:p>
        </p:txBody>
      </p:sp>
      <p:sp>
        <p:nvSpPr>
          <p:cNvPr id="12" name="Oval 11"/>
          <p:cNvSpPr/>
          <p:nvPr/>
        </p:nvSpPr>
        <p:spPr>
          <a:xfrm>
            <a:off x="2666242" y="2229804"/>
            <a:ext cx="1874520" cy="594360"/>
          </a:xfrm>
          <a:prstGeom prst="ellipse">
            <a:avLst/>
          </a:prstGeom>
          <a:solidFill>
            <a:schemeClr val="accent2">
              <a:lumMod val="50000"/>
            </a:schemeClr>
          </a:solidFill>
          <a:ln w="12700">
            <a:noFill/>
          </a:ln>
          <a:effectLst/>
        </p:spPr>
        <p:style>
          <a:lnRef idx="1">
            <a:schemeClr val="accent1"/>
          </a:lnRef>
          <a:fillRef idx="3">
            <a:schemeClr val="accent1"/>
          </a:fillRef>
          <a:effectRef idx="2">
            <a:schemeClr val="accent1"/>
          </a:effectRef>
          <a:fontRef idx="minor">
            <a:schemeClr val="lt1"/>
          </a:fontRef>
        </p:style>
        <p:txBody>
          <a:bodyPr tIns="64008" bIns="36576" rtlCol="0" anchor="ctr"/>
          <a:lstStyle/>
          <a:p>
            <a:pPr algn="ctr">
              <a:lnSpc>
                <a:spcPct val="95000"/>
              </a:lnSpc>
            </a:pPr>
            <a:endParaRPr lang="en-US" sz="1600">
              <a:latin typeface="Myriad Pro"/>
            </a:endParaRPr>
          </a:p>
        </p:txBody>
      </p:sp>
      <p:sp>
        <p:nvSpPr>
          <p:cNvPr id="13" name="Oval 12"/>
          <p:cNvSpPr/>
          <p:nvPr/>
        </p:nvSpPr>
        <p:spPr>
          <a:xfrm>
            <a:off x="4608210" y="2229804"/>
            <a:ext cx="1874520" cy="594360"/>
          </a:xfrm>
          <a:prstGeom prst="ellipse">
            <a:avLst/>
          </a:prstGeom>
          <a:solidFill>
            <a:schemeClr val="accent6">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tIns="64008" bIns="36576" rtlCol="0" anchor="ctr"/>
          <a:lstStyle/>
          <a:p>
            <a:pPr algn="ctr">
              <a:lnSpc>
                <a:spcPct val="95000"/>
              </a:lnSpc>
            </a:pPr>
            <a:endParaRPr lang="en-US" sz="1600">
              <a:latin typeface="Myriad Pro"/>
            </a:endParaRPr>
          </a:p>
        </p:txBody>
      </p:sp>
      <p:graphicFrame>
        <p:nvGraphicFramePr>
          <p:cNvPr id="14" name="Table 13"/>
          <p:cNvGraphicFramePr>
            <a:graphicFrameLocks noGrp="1"/>
          </p:cNvGraphicFramePr>
          <p:nvPr>
            <p:extLst>
              <p:ext uri="{D42A27DB-BD31-4B8C-83A1-F6EECF244321}">
                <p14:modId xmlns:p14="http://schemas.microsoft.com/office/powerpoint/2010/main" val="4247848245"/>
              </p:ext>
            </p:extLst>
          </p:nvPr>
        </p:nvGraphicFramePr>
        <p:xfrm>
          <a:off x="694852" y="2313548"/>
          <a:ext cx="7754296" cy="4170934"/>
        </p:xfrm>
        <a:graphic>
          <a:graphicData uri="http://schemas.openxmlformats.org/drawingml/2006/table">
            <a:tbl>
              <a:tblPr firstRow="1" bandRow="1">
                <a:tableStyleId>{5C22544A-7EE6-4342-B048-85BDC9FD1C3A}</a:tableStyleId>
              </a:tblPr>
              <a:tblGrid>
                <a:gridCol w="1938574">
                  <a:extLst>
                    <a:ext uri="{9D8B030D-6E8A-4147-A177-3AD203B41FA5}">
                      <a16:colId xmlns:a16="http://schemas.microsoft.com/office/drawing/2014/main" val="2702846169"/>
                    </a:ext>
                  </a:extLst>
                </a:gridCol>
                <a:gridCol w="1938574">
                  <a:extLst>
                    <a:ext uri="{9D8B030D-6E8A-4147-A177-3AD203B41FA5}">
                      <a16:colId xmlns:a16="http://schemas.microsoft.com/office/drawing/2014/main" val="2238251340"/>
                    </a:ext>
                  </a:extLst>
                </a:gridCol>
                <a:gridCol w="1938574">
                  <a:extLst>
                    <a:ext uri="{9D8B030D-6E8A-4147-A177-3AD203B41FA5}">
                      <a16:colId xmlns:a16="http://schemas.microsoft.com/office/drawing/2014/main" val="3325190669"/>
                    </a:ext>
                  </a:extLst>
                </a:gridCol>
                <a:gridCol w="1938574">
                  <a:extLst>
                    <a:ext uri="{9D8B030D-6E8A-4147-A177-3AD203B41FA5}">
                      <a16:colId xmlns:a16="http://schemas.microsoft.com/office/drawing/2014/main" val="536465508"/>
                    </a:ext>
                  </a:extLst>
                </a:gridCol>
              </a:tblGrid>
              <a:tr h="370840">
                <a:tc>
                  <a:txBody>
                    <a:bodyPr/>
                    <a:lstStyle/>
                    <a:p>
                      <a:pPr algn="ctr">
                        <a:lnSpc>
                          <a:spcPct val="100000"/>
                        </a:lnSpc>
                        <a:spcBef>
                          <a:spcPts val="0"/>
                        </a:spcBef>
                        <a:spcAft>
                          <a:spcPts val="100"/>
                        </a:spcAft>
                      </a:pPr>
                      <a:r>
                        <a:rPr lang="en-US" sz="1000" b="1" dirty="0" smtClean="0">
                          <a:solidFill>
                            <a:schemeClr val="bg1"/>
                          </a:solidFill>
                          <a:latin typeface="Myriad Pro"/>
                          <a:cs typeface="Calibri" pitchFamily="34" charset="0"/>
                        </a:rPr>
                        <a:t>Department of Social </a:t>
                      </a:r>
                    </a:p>
                    <a:p>
                      <a:pPr algn="ctr">
                        <a:lnSpc>
                          <a:spcPct val="100000"/>
                        </a:lnSpc>
                        <a:spcBef>
                          <a:spcPts val="0"/>
                        </a:spcBef>
                        <a:spcAft>
                          <a:spcPts val="100"/>
                        </a:spcAft>
                      </a:pPr>
                      <a:r>
                        <a:rPr lang="en-US" sz="1000" b="1" dirty="0" smtClean="0">
                          <a:solidFill>
                            <a:schemeClr val="bg1"/>
                          </a:solidFill>
                          <a:latin typeface="Myriad Pro"/>
                          <a:cs typeface="Calibri" pitchFamily="34" charset="0"/>
                        </a:rPr>
                        <a:t>and Health Services </a:t>
                      </a:r>
                    </a:p>
                  </a:txBody>
                  <a:tcPr marB="1371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lang="en-US" sz="1000" b="1" kern="1200" dirty="0" smtClean="0">
                          <a:solidFill>
                            <a:schemeClr val="bg1"/>
                          </a:solidFill>
                          <a:latin typeface="Myriad Pro"/>
                          <a:ea typeface="+mn-ea"/>
                          <a:cs typeface="Calibri" pitchFamily="34" charset="0"/>
                        </a:rPr>
                        <a:t>Washington State </a:t>
                      </a:r>
                    </a:p>
                    <a:p>
                      <a:pPr marL="0" marR="0" lvl="0" indent="0" algn="ctr" defTabSz="914400" rtl="0" eaLnBrk="1" fontAlgn="auto" latinLnBrk="0" hangingPunct="1">
                        <a:lnSpc>
                          <a:spcPct val="100000"/>
                        </a:lnSpc>
                        <a:spcBef>
                          <a:spcPts val="0"/>
                        </a:spcBef>
                        <a:spcAft>
                          <a:spcPts val="100"/>
                        </a:spcAft>
                        <a:buClrTx/>
                        <a:buSzTx/>
                        <a:buFontTx/>
                        <a:buNone/>
                        <a:tabLst/>
                        <a:defRPr/>
                      </a:pPr>
                      <a:r>
                        <a:rPr lang="en-US" sz="1000" b="1" kern="1200" dirty="0" smtClean="0">
                          <a:solidFill>
                            <a:schemeClr val="bg1"/>
                          </a:solidFill>
                          <a:latin typeface="Myriad Pro"/>
                          <a:ea typeface="+mn-ea"/>
                          <a:cs typeface="Calibri" pitchFamily="34" charset="0"/>
                        </a:rPr>
                        <a:t>Health Care Authority</a:t>
                      </a:r>
                    </a:p>
                  </a:txBody>
                  <a:tcPr marB="1371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lnSpc>
                          <a:spcPct val="100000"/>
                        </a:lnSpc>
                        <a:spcBef>
                          <a:spcPts val="0"/>
                        </a:spcBef>
                        <a:spcAft>
                          <a:spcPts val="100"/>
                        </a:spcAft>
                      </a:pPr>
                      <a:r>
                        <a:rPr lang="en-US" sz="1000" b="1" kern="1200" dirty="0" smtClean="0">
                          <a:solidFill>
                            <a:schemeClr val="bg1"/>
                          </a:solidFill>
                          <a:latin typeface="Myriad Pro"/>
                          <a:ea typeface="+mn-ea"/>
                          <a:cs typeface="Calibri" pitchFamily="34" charset="0"/>
                        </a:rPr>
                        <a:t>Department of Children, </a:t>
                      </a:r>
                    </a:p>
                    <a:p>
                      <a:pPr marL="0" algn="ctr" defTabSz="914400" rtl="0" eaLnBrk="1" latinLnBrk="0" hangingPunct="1">
                        <a:lnSpc>
                          <a:spcPct val="100000"/>
                        </a:lnSpc>
                        <a:spcBef>
                          <a:spcPts val="0"/>
                        </a:spcBef>
                        <a:spcAft>
                          <a:spcPts val="100"/>
                        </a:spcAft>
                      </a:pPr>
                      <a:r>
                        <a:rPr lang="en-US" sz="1000" b="1" kern="1200" dirty="0" smtClean="0">
                          <a:solidFill>
                            <a:schemeClr val="bg1"/>
                          </a:solidFill>
                          <a:latin typeface="Myriad Pro"/>
                          <a:ea typeface="+mn-ea"/>
                          <a:cs typeface="Calibri" pitchFamily="34" charset="0"/>
                        </a:rPr>
                        <a:t>Youth and Families</a:t>
                      </a:r>
                    </a:p>
                  </a:txBody>
                  <a:tcPr marB="1371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1000" b="1" kern="1200" dirty="0" smtClean="0">
                          <a:solidFill>
                            <a:schemeClr val="bg1"/>
                          </a:solidFill>
                          <a:latin typeface="Myriad Pro"/>
                          <a:ea typeface="+mn-ea"/>
                          <a:cs typeface="Calibri" pitchFamily="34" charset="0"/>
                        </a:rPr>
                        <a:t>Other State </a:t>
                      </a:r>
                    </a:p>
                    <a:p>
                      <a:pPr marL="0" marR="0" lvl="0" indent="0" algn="ctr" defTabSz="914400" rtl="0" eaLnBrk="1" fontAlgn="auto" latinLnBrk="0" hangingPunct="1">
                        <a:lnSpc>
                          <a:spcPct val="100000"/>
                        </a:lnSpc>
                        <a:spcBef>
                          <a:spcPts val="0"/>
                        </a:spcBef>
                        <a:spcAft>
                          <a:spcPts val="100"/>
                        </a:spcAft>
                        <a:buClrTx/>
                        <a:buSzTx/>
                        <a:buFont typeface="Arial" panose="020B0604020202020204" pitchFamily="34" charset="0"/>
                        <a:buNone/>
                        <a:tabLst/>
                        <a:defRPr/>
                      </a:pPr>
                      <a:r>
                        <a:rPr lang="en-US" sz="1000" b="1" kern="1200" dirty="0" smtClean="0">
                          <a:solidFill>
                            <a:schemeClr val="bg1"/>
                          </a:solidFill>
                          <a:latin typeface="Myriad Pro"/>
                          <a:ea typeface="+mn-ea"/>
                          <a:cs typeface="Calibri" pitchFamily="34" charset="0"/>
                        </a:rPr>
                        <a:t>and Federal Entities</a:t>
                      </a:r>
                    </a:p>
                  </a:txBody>
                  <a:tcPr marB="1371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7789637"/>
                  </a:ext>
                </a:extLst>
              </a:tr>
              <a:tr h="370840">
                <a:tc>
                  <a:txBody>
                    <a:bodyPr/>
                    <a:lstStyle/>
                    <a:p>
                      <a:pPr>
                        <a:lnSpc>
                          <a:spcPct val="95000"/>
                        </a:lnSpc>
                        <a:spcBef>
                          <a:spcPts val="400"/>
                        </a:spcBef>
                        <a:spcAft>
                          <a:spcPts val="100"/>
                        </a:spcAft>
                      </a:pPr>
                      <a:r>
                        <a:rPr lang="en-US" sz="900" b="1" dirty="0" smtClean="0">
                          <a:solidFill>
                            <a:schemeClr val="accent5">
                              <a:lumMod val="75000"/>
                            </a:schemeClr>
                          </a:solidFill>
                          <a:latin typeface="Myriad Pro"/>
                          <a:cs typeface="Calibri" pitchFamily="34" charset="0"/>
                        </a:rPr>
                        <a:t>Aging and Long-Term Support</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Nursing Facilities</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In-home Services</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Community Residential</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Functional Assessments</a:t>
                      </a:r>
                    </a:p>
                    <a:p>
                      <a:pPr>
                        <a:lnSpc>
                          <a:spcPct val="95000"/>
                        </a:lnSpc>
                        <a:spcBef>
                          <a:spcPts val="400"/>
                        </a:spcBef>
                        <a:spcAft>
                          <a:spcPts val="100"/>
                        </a:spcAft>
                      </a:pPr>
                      <a:r>
                        <a:rPr lang="en-US" sz="900" b="1" kern="1200" dirty="0" smtClean="0">
                          <a:solidFill>
                            <a:schemeClr val="accent5">
                              <a:lumMod val="75000"/>
                            </a:schemeClr>
                          </a:solidFill>
                          <a:latin typeface="Myriad Pro"/>
                          <a:ea typeface="+mn-ea"/>
                          <a:cs typeface="Calibri" pitchFamily="34" charset="0"/>
                        </a:rPr>
                        <a:t>Behavioral Health</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Child Study Treatment Center</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State Hospitals</a:t>
                      </a:r>
                      <a:endParaRPr lang="en-US" sz="800" b="0" i="1" dirty="0" smtClean="0">
                        <a:solidFill>
                          <a:schemeClr val="tx1"/>
                        </a:solidFill>
                        <a:latin typeface="Myriad Pro"/>
                        <a:cs typeface="Calibri" pitchFamily="34" charset="0"/>
                      </a:endParaRPr>
                    </a:p>
                    <a:p>
                      <a:pPr>
                        <a:lnSpc>
                          <a:spcPct val="95000"/>
                        </a:lnSpc>
                        <a:spcBef>
                          <a:spcPts val="400"/>
                        </a:spcBef>
                        <a:spcAft>
                          <a:spcPts val="100"/>
                        </a:spcAft>
                      </a:pPr>
                      <a:r>
                        <a:rPr lang="en-US" sz="900" b="1" kern="1200" dirty="0" smtClean="0">
                          <a:solidFill>
                            <a:schemeClr val="accent5">
                              <a:lumMod val="75000"/>
                            </a:schemeClr>
                          </a:solidFill>
                          <a:latin typeface="Myriad Pro"/>
                          <a:ea typeface="+mn-ea"/>
                          <a:cs typeface="Calibri" pitchFamily="34" charset="0"/>
                        </a:rPr>
                        <a:t>Developmental Disabilities</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Case Management</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Community Residential Services</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Personal Care Support</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Residential Habilitation Centers and Nursing Facilities</a:t>
                      </a:r>
                    </a:p>
                    <a:p>
                      <a:pPr>
                        <a:lnSpc>
                          <a:spcPct val="95000"/>
                        </a:lnSpc>
                        <a:spcBef>
                          <a:spcPts val="400"/>
                        </a:spcBef>
                        <a:spcAft>
                          <a:spcPts val="100"/>
                        </a:spcAft>
                      </a:pPr>
                      <a:r>
                        <a:rPr lang="en-US" sz="900" b="1" kern="1200" dirty="0" smtClean="0">
                          <a:solidFill>
                            <a:schemeClr val="accent5">
                              <a:lumMod val="75000"/>
                            </a:schemeClr>
                          </a:solidFill>
                          <a:latin typeface="Myriad Pro"/>
                          <a:ea typeface="+mn-ea"/>
                          <a:cs typeface="Calibri" pitchFamily="34" charset="0"/>
                        </a:rPr>
                        <a:t>Economic Services</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Food Stamps</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TANF and State Family Assistance</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General Assistance</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Child Support Services</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Working Connections Child Care</a:t>
                      </a:r>
                    </a:p>
                    <a:p>
                      <a:pPr>
                        <a:lnSpc>
                          <a:spcPct val="95000"/>
                        </a:lnSpc>
                        <a:spcBef>
                          <a:spcPts val="400"/>
                        </a:spcBef>
                        <a:spcAft>
                          <a:spcPts val="100"/>
                        </a:spcAft>
                      </a:pPr>
                      <a:r>
                        <a:rPr lang="en-US" sz="900" b="1" kern="1200" dirty="0" smtClean="0">
                          <a:solidFill>
                            <a:schemeClr val="accent5">
                              <a:lumMod val="75000"/>
                            </a:schemeClr>
                          </a:solidFill>
                          <a:latin typeface="Myriad Pro"/>
                          <a:ea typeface="+mn-ea"/>
                          <a:cs typeface="Calibri" pitchFamily="34" charset="0"/>
                        </a:rPr>
                        <a:t>Vocational Rehabilitation</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Medical and Psychological Services</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Training, Education, Supplies</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Case Management</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Vocational Assessments </a:t>
                      </a:r>
                      <a:r>
                        <a:rPr lang="en-US" sz="800" b="0" i="1" dirty="0" smtClean="0">
                          <a:solidFill>
                            <a:schemeClr val="tx1"/>
                          </a:solidFill>
                          <a:latin typeface="Myriad Pro"/>
                          <a:cs typeface="Calibri" pitchFamily="34" charset="0"/>
                        </a:rPr>
                        <a:t>Job Skills</a:t>
                      </a:r>
                    </a:p>
                  </a:txBody>
                  <a:tcPr marL="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95000"/>
                        </a:lnSpc>
                        <a:spcBef>
                          <a:spcPts val="400"/>
                        </a:spcBef>
                        <a:spcAft>
                          <a:spcPts val="100"/>
                        </a:spcAft>
                      </a:pPr>
                      <a:r>
                        <a:rPr lang="en-US" sz="900" b="1" dirty="0" smtClean="0">
                          <a:solidFill>
                            <a:schemeClr val="accent2">
                              <a:lumMod val="50000"/>
                            </a:schemeClr>
                          </a:solidFill>
                          <a:latin typeface="Myriad Pro"/>
                          <a:cs typeface="Calibri" pitchFamily="34" charset="0"/>
                        </a:rPr>
                        <a:t>Behavioral Health</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Assessments</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Detoxification</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Outpatient Treatment</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Residential Treatment</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Opiate Substitution Treatment</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Children’s Long-term Inpatient Program</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Community Inpatient Evaluation/Treatment</a:t>
                      </a:r>
                    </a:p>
                    <a:p>
                      <a:pPr marL="112713" indent="-60325">
                        <a:lnSpc>
                          <a:spcPct val="95000"/>
                        </a:lnSpc>
                        <a:spcBef>
                          <a:spcPts val="0"/>
                        </a:spcBef>
                        <a:spcAft>
                          <a:spcPts val="100"/>
                        </a:spcAft>
                        <a:buFont typeface="Arial" panose="020B0604020202020204" pitchFamily="34" charset="0"/>
                        <a:buChar char="•"/>
                      </a:pPr>
                      <a:r>
                        <a:rPr lang="en-US" sz="800" b="0" dirty="0" smtClean="0">
                          <a:solidFill>
                            <a:schemeClr val="tx1"/>
                          </a:solidFill>
                          <a:latin typeface="Myriad Pro"/>
                          <a:cs typeface="Calibri" pitchFamily="34" charset="0"/>
                        </a:rPr>
                        <a:t>Community Services</a:t>
                      </a:r>
                    </a:p>
                    <a:p>
                      <a:pPr marL="0" algn="l" defTabSz="457200" rtl="0" eaLnBrk="1" latinLnBrk="0" hangingPunct="1">
                        <a:lnSpc>
                          <a:spcPct val="95000"/>
                        </a:lnSpc>
                        <a:spcBef>
                          <a:spcPts val="400"/>
                        </a:spcBef>
                        <a:spcAft>
                          <a:spcPts val="100"/>
                        </a:spcAft>
                      </a:pPr>
                      <a:r>
                        <a:rPr lang="en-US" sz="900" b="1" kern="1200" dirty="0" smtClean="0">
                          <a:solidFill>
                            <a:schemeClr val="accent2">
                              <a:lumMod val="50000"/>
                            </a:schemeClr>
                          </a:solidFill>
                          <a:latin typeface="Myriad Pro"/>
                          <a:ea typeface="+mn-ea"/>
                          <a:cs typeface="Calibri" pitchFamily="34" charset="0"/>
                        </a:rPr>
                        <a:t>Hospital Inpatient/Outpatient</a:t>
                      </a:r>
                    </a:p>
                    <a:p>
                      <a:pPr marL="0" algn="l" defTabSz="457200" rtl="0" eaLnBrk="1" latinLnBrk="0" hangingPunct="1">
                        <a:lnSpc>
                          <a:spcPct val="95000"/>
                        </a:lnSpc>
                        <a:spcBef>
                          <a:spcPts val="400"/>
                        </a:spcBef>
                        <a:spcAft>
                          <a:spcPts val="100"/>
                        </a:spcAft>
                      </a:pPr>
                      <a:r>
                        <a:rPr lang="en-US" sz="900" b="1" kern="1200" dirty="0" smtClean="0">
                          <a:solidFill>
                            <a:schemeClr val="accent2">
                              <a:lumMod val="50000"/>
                            </a:schemeClr>
                          </a:solidFill>
                          <a:latin typeface="Myriad Pro"/>
                          <a:ea typeface="+mn-ea"/>
                          <a:cs typeface="Calibri" pitchFamily="34" charset="0"/>
                        </a:rPr>
                        <a:t>Managed Care</a:t>
                      </a:r>
                    </a:p>
                    <a:p>
                      <a:pPr marL="0" algn="l" defTabSz="457200" rtl="0" eaLnBrk="1" latinLnBrk="0" hangingPunct="1">
                        <a:lnSpc>
                          <a:spcPct val="95000"/>
                        </a:lnSpc>
                        <a:spcBef>
                          <a:spcPts val="400"/>
                        </a:spcBef>
                        <a:spcAft>
                          <a:spcPts val="100"/>
                        </a:spcAft>
                      </a:pPr>
                      <a:r>
                        <a:rPr lang="en-US" sz="900" b="1" kern="1200" dirty="0" smtClean="0">
                          <a:solidFill>
                            <a:schemeClr val="accent2">
                              <a:lumMod val="50000"/>
                            </a:schemeClr>
                          </a:solidFill>
                          <a:latin typeface="Myriad Pro"/>
                          <a:ea typeface="+mn-ea"/>
                          <a:cs typeface="Calibri" pitchFamily="34" charset="0"/>
                        </a:rPr>
                        <a:t>Prescription Drugs</a:t>
                      </a:r>
                    </a:p>
                  </a:txBody>
                  <a:tcPr marL="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95000"/>
                        </a:lnSpc>
                        <a:spcBef>
                          <a:spcPts val="400"/>
                        </a:spcBef>
                        <a:spcAft>
                          <a:spcPts val="100"/>
                        </a:spcAft>
                      </a:pPr>
                      <a:r>
                        <a:rPr lang="en-US" sz="900" b="1" dirty="0" smtClean="0">
                          <a:solidFill>
                            <a:schemeClr val="accent6">
                              <a:lumMod val="75000"/>
                            </a:schemeClr>
                          </a:solidFill>
                          <a:latin typeface="Myriad Pro"/>
                          <a:cs typeface="Calibri" pitchFamily="34" charset="0"/>
                        </a:rPr>
                        <a:t>Child Welfare Services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Child Protective Services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Child Welfare Services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Family Reconciliation Services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Adoption</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Adoption Support</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Child Care</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Out of Home Placement</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Voluntary Services</a:t>
                      </a:r>
                    </a:p>
                    <a:p>
                      <a:pPr marL="0" algn="l" defTabSz="457200" rtl="0" eaLnBrk="1" latinLnBrk="0" hangingPunct="1">
                        <a:lnSpc>
                          <a:spcPct val="95000"/>
                        </a:lnSpc>
                        <a:spcBef>
                          <a:spcPts val="400"/>
                        </a:spcBef>
                        <a:spcAft>
                          <a:spcPts val="100"/>
                        </a:spcAft>
                      </a:pPr>
                      <a:r>
                        <a:rPr lang="en-US" sz="900" b="1" kern="1200" dirty="0" smtClean="0">
                          <a:solidFill>
                            <a:schemeClr val="accent6">
                              <a:lumMod val="75000"/>
                            </a:schemeClr>
                          </a:solidFill>
                          <a:latin typeface="Myriad Pro"/>
                          <a:ea typeface="+mn-ea"/>
                          <a:cs typeface="Calibri" pitchFamily="34" charset="0"/>
                        </a:rPr>
                        <a:t>Early Learning Services</a:t>
                      </a:r>
                    </a:p>
                    <a:p>
                      <a:pPr marL="0" algn="l" defTabSz="457200" rtl="0" eaLnBrk="1" latinLnBrk="0" hangingPunct="1">
                        <a:lnSpc>
                          <a:spcPct val="95000"/>
                        </a:lnSpc>
                        <a:spcBef>
                          <a:spcPts val="0"/>
                        </a:spcBef>
                        <a:spcAft>
                          <a:spcPts val="100"/>
                        </a:spcAft>
                      </a:pPr>
                      <a:r>
                        <a:rPr lang="en-US" sz="900" b="1" kern="1200" dirty="0" smtClean="0">
                          <a:solidFill>
                            <a:schemeClr val="accent6">
                              <a:lumMod val="75000"/>
                            </a:schemeClr>
                          </a:solidFill>
                          <a:latin typeface="Myriad Pro"/>
                          <a:ea typeface="+mn-ea"/>
                          <a:cs typeface="Calibri" pitchFamily="34" charset="0"/>
                        </a:rPr>
                        <a:t>Juvenile Rehabilitation</a:t>
                      </a:r>
                    </a:p>
                    <a:p>
                      <a:pPr marL="0" algn="l" defTabSz="457200" rtl="0" eaLnBrk="1" latinLnBrk="0" hangingPunct="1">
                        <a:lnSpc>
                          <a:spcPct val="95000"/>
                        </a:lnSpc>
                        <a:spcBef>
                          <a:spcPts val="0"/>
                        </a:spcBef>
                        <a:spcAft>
                          <a:spcPts val="100"/>
                        </a:spcAft>
                      </a:pPr>
                      <a:r>
                        <a:rPr lang="en-US" sz="700" b="0" kern="1200" dirty="0" smtClean="0">
                          <a:solidFill>
                            <a:schemeClr val="tx1"/>
                          </a:solidFill>
                          <a:latin typeface="Myriad Pro"/>
                          <a:ea typeface="+mn-ea"/>
                          <a:cs typeface="Calibri" pitchFamily="34" charset="0"/>
                        </a:rPr>
                        <a:t>(Set</a:t>
                      </a:r>
                      <a:r>
                        <a:rPr lang="en-US" sz="700" b="0" kern="1200" baseline="0" dirty="0" smtClean="0">
                          <a:solidFill>
                            <a:schemeClr val="tx1"/>
                          </a:solidFill>
                          <a:latin typeface="Myriad Pro"/>
                          <a:ea typeface="+mn-ea"/>
                          <a:cs typeface="Calibri" pitchFamily="34" charset="0"/>
                        </a:rPr>
                        <a:t> t</a:t>
                      </a:r>
                      <a:r>
                        <a:rPr lang="en-US" sz="700" b="0" kern="1200" dirty="0" smtClean="0">
                          <a:solidFill>
                            <a:schemeClr val="tx1"/>
                          </a:solidFill>
                          <a:latin typeface="Myriad Pro"/>
                          <a:ea typeface="+mn-ea"/>
                          <a:cs typeface="Calibri" pitchFamily="34" charset="0"/>
                        </a:rPr>
                        <a:t>o transfer from DSHS</a:t>
                      </a:r>
                      <a:r>
                        <a:rPr lang="en-US" sz="700" b="0" kern="1200" baseline="0" dirty="0" smtClean="0">
                          <a:solidFill>
                            <a:schemeClr val="tx1"/>
                          </a:solidFill>
                          <a:latin typeface="Myriad Pro"/>
                          <a:ea typeface="+mn-ea"/>
                          <a:cs typeface="Calibri" pitchFamily="34" charset="0"/>
                        </a:rPr>
                        <a:t> July 1, 2019)</a:t>
                      </a:r>
                      <a:endParaRPr lang="en-US" sz="700" b="0" kern="1200" dirty="0" smtClean="0">
                        <a:solidFill>
                          <a:schemeClr val="tx1"/>
                        </a:solidFill>
                        <a:latin typeface="Myriad Pro"/>
                        <a:ea typeface="+mn-ea"/>
                        <a:cs typeface="Calibri" pitchFamily="34" charset="0"/>
                      </a:endParaRP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Institutions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Dispositional Alternative</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Community Placement</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Parole</a:t>
                      </a:r>
                    </a:p>
                  </a:txBody>
                  <a:tcPr marL="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95000"/>
                        </a:lnSpc>
                        <a:spcBef>
                          <a:spcPts val="400"/>
                        </a:spcBef>
                        <a:spcAft>
                          <a:spcPts val="100"/>
                        </a:spcAft>
                      </a:pPr>
                      <a:r>
                        <a:rPr lang="en-US" sz="900" b="1" dirty="0" smtClean="0">
                          <a:solidFill>
                            <a:schemeClr val="accent1">
                              <a:lumMod val="75000"/>
                            </a:schemeClr>
                          </a:solidFill>
                          <a:latin typeface="Myriad Pro"/>
                          <a:cs typeface="Calibri" pitchFamily="34" charset="0"/>
                        </a:rPr>
                        <a:t>Administrative Office of the Courts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Charges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Convictions</a:t>
                      </a:r>
                    </a:p>
                    <a:p>
                      <a:pPr marL="0" algn="l" defTabSz="457200" rtl="0" eaLnBrk="1" latinLnBrk="0" hangingPunct="1">
                        <a:lnSpc>
                          <a:spcPct val="95000"/>
                        </a:lnSpc>
                        <a:spcBef>
                          <a:spcPts val="300"/>
                        </a:spcBef>
                        <a:spcAft>
                          <a:spcPts val="100"/>
                        </a:spcAft>
                      </a:pPr>
                      <a:r>
                        <a:rPr lang="en-US" sz="900" b="1" kern="1200" dirty="0" smtClean="0">
                          <a:solidFill>
                            <a:schemeClr val="accent1">
                              <a:lumMod val="75000"/>
                            </a:schemeClr>
                          </a:solidFill>
                          <a:latin typeface="Myriad Pro"/>
                          <a:ea typeface="+mn-ea"/>
                          <a:cs typeface="Calibri" pitchFamily="34" charset="0"/>
                        </a:rPr>
                        <a:t>Department of Corrections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Incarcerations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Community Supervision</a:t>
                      </a:r>
                    </a:p>
                    <a:p>
                      <a:pPr marL="0" algn="l" defTabSz="457200" rtl="0" eaLnBrk="1" latinLnBrk="0" hangingPunct="1">
                        <a:lnSpc>
                          <a:spcPct val="95000"/>
                        </a:lnSpc>
                        <a:spcBef>
                          <a:spcPts val="300"/>
                        </a:spcBef>
                        <a:spcAft>
                          <a:spcPts val="100"/>
                        </a:spcAft>
                      </a:pPr>
                      <a:r>
                        <a:rPr lang="en-US" sz="900" b="1" kern="1200" dirty="0" smtClean="0">
                          <a:solidFill>
                            <a:schemeClr val="accent1">
                              <a:lumMod val="75000"/>
                            </a:schemeClr>
                          </a:solidFill>
                          <a:latin typeface="Myriad Pro"/>
                          <a:ea typeface="+mn-ea"/>
                          <a:cs typeface="Calibri" pitchFamily="34" charset="0"/>
                        </a:rPr>
                        <a:t>Department of Health</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Births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Deaths</a:t>
                      </a:r>
                    </a:p>
                    <a:p>
                      <a:pPr marL="0" algn="l" defTabSz="457200" rtl="0" eaLnBrk="1" latinLnBrk="0" hangingPunct="1">
                        <a:lnSpc>
                          <a:spcPct val="95000"/>
                        </a:lnSpc>
                        <a:spcBef>
                          <a:spcPts val="300"/>
                        </a:spcBef>
                        <a:spcAft>
                          <a:spcPts val="100"/>
                        </a:spcAft>
                      </a:pPr>
                      <a:r>
                        <a:rPr lang="en-US" sz="900" b="1" kern="1200" dirty="0" smtClean="0">
                          <a:solidFill>
                            <a:schemeClr val="accent1">
                              <a:lumMod val="75000"/>
                            </a:schemeClr>
                          </a:solidFill>
                          <a:latin typeface="Myriad Pro"/>
                          <a:ea typeface="+mn-ea"/>
                          <a:cs typeface="Calibri" pitchFamily="34" charset="0"/>
                        </a:rPr>
                        <a:t>Employment Security Department</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Hours</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Wages</a:t>
                      </a:r>
                    </a:p>
                    <a:p>
                      <a:pPr marL="0" algn="l" defTabSz="457200" rtl="0" eaLnBrk="1" latinLnBrk="0" hangingPunct="1">
                        <a:lnSpc>
                          <a:spcPct val="95000"/>
                        </a:lnSpc>
                        <a:spcBef>
                          <a:spcPts val="300"/>
                        </a:spcBef>
                        <a:spcAft>
                          <a:spcPts val="100"/>
                        </a:spcAft>
                      </a:pPr>
                      <a:r>
                        <a:rPr lang="en-US" sz="900" b="1" kern="1200" dirty="0" smtClean="0">
                          <a:solidFill>
                            <a:schemeClr val="accent1">
                              <a:lumMod val="75000"/>
                            </a:schemeClr>
                          </a:solidFill>
                          <a:latin typeface="Myriad Pro"/>
                          <a:ea typeface="+mn-ea"/>
                          <a:cs typeface="Calibri" pitchFamily="34" charset="0"/>
                        </a:rPr>
                        <a:t>Department of Commerce</a:t>
                      </a:r>
                    </a:p>
                    <a:p>
                      <a:pPr marL="91440" indent="-114300">
                        <a:lnSpc>
                          <a:spcPct val="95000"/>
                        </a:lnSpc>
                        <a:spcBef>
                          <a:spcPts val="0"/>
                        </a:spcBef>
                        <a:spcAft>
                          <a:spcPts val="100"/>
                        </a:spcAft>
                      </a:pPr>
                      <a:r>
                        <a:rPr lang="en-US" sz="800" b="1" i="1" dirty="0" smtClean="0">
                          <a:solidFill>
                            <a:schemeClr val="tx1"/>
                          </a:solidFill>
                          <a:latin typeface="Myriad Pro"/>
                          <a:cs typeface="Calibri" pitchFamily="34" charset="0"/>
                        </a:rPr>
                        <a:t>	</a:t>
                      </a:r>
                      <a:r>
                        <a:rPr lang="en-US" sz="800" b="0" kern="1200" dirty="0" smtClean="0">
                          <a:solidFill>
                            <a:schemeClr val="tx1"/>
                          </a:solidFill>
                          <a:latin typeface="Myriad Pro"/>
                          <a:ea typeface="+mn-ea"/>
                          <a:cs typeface="Calibri" pitchFamily="34" charset="0"/>
                        </a:rPr>
                        <a:t>Housing Assistance</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Emergency Shelter</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Transitional Housing</a:t>
                      </a:r>
                    </a:p>
                    <a:p>
                      <a:pPr marL="112713" indent="-60325">
                        <a:lnSpc>
                          <a:spcPct val="95000"/>
                        </a:lnSpc>
                        <a:spcBef>
                          <a:spcPts val="0"/>
                        </a:spcBef>
                        <a:spcAft>
                          <a:spcPts val="100"/>
                        </a:spcAft>
                        <a:buFont typeface="Arial" panose="020B0604020202020204" pitchFamily="34" charset="0"/>
                        <a:buChar char="•"/>
                        <a:tabLst>
                          <a:tab pos="114300" algn="l"/>
                        </a:tabLst>
                      </a:pPr>
                      <a:r>
                        <a:rPr lang="en-US" sz="800" b="0" kern="1200" dirty="0" smtClean="0">
                          <a:solidFill>
                            <a:schemeClr val="tx1"/>
                          </a:solidFill>
                          <a:latin typeface="Myriad Pro"/>
                          <a:ea typeface="+mn-ea"/>
                          <a:cs typeface="Calibri" pitchFamily="34" charset="0"/>
                        </a:rPr>
                        <a:t>Homeless Prevention and Rapid Re-housing</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Permanent Supportive Housing</a:t>
                      </a:r>
                    </a:p>
                    <a:p>
                      <a:pPr marL="0" algn="l" defTabSz="457200" rtl="0" eaLnBrk="1" latinLnBrk="0" hangingPunct="1">
                        <a:lnSpc>
                          <a:spcPct val="95000"/>
                        </a:lnSpc>
                        <a:spcBef>
                          <a:spcPts val="300"/>
                        </a:spcBef>
                        <a:spcAft>
                          <a:spcPts val="100"/>
                        </a:spcAft>
                      </a:pPr>
                      <a:r>
                        <a:rPr lang="en-US" sz="900" b="1" kern="1200" dirty="0" smtClean="0">
                          <a:solidFill>
                            <a:schemeClr val="accent1">
                              <a:lumMod val="75000"/>
                            </a:schemeClr>
                          </a:solidFill>
                          <a:latin typeface="Myriad Pro"/>
                          <a:ea typeface="+mn-ea"/>
                          <a:cs typeface="Calibri" pitchFamily="34" charset="0"/>
                        </a:rPr>
                        <a:t>Washington State Patrol</a:t>
                      </a:r>
                    </a:p>
                    <a:p>
                      <a:pPr marL="112713" indent="-60325">
                        <a:lnSpc>
                          <a:spcPct val="95000"/>
                        </a:lnSpc>
                        <a:spcBef>
                          <a:spcPts val="0"/>
                        </a:spcBef>
                        <a:spcAft>
                          <a:spcPts val="100"/>
                        </a:spcAft>
                        <a:buFont typeface="Arial" panose="020B0604020202020204" pitchFamily="34" charset="0"/>
                        <a:buChar char="•"/>
                      </a:pPr>
                      <a:r>
                        <a:rPr lang="en-US" sz="800" b="0" kern="1200" dirty="0" smtClean="0">
                          <a:solidFill>
                            <a:schemeClr val="tx1"/>
                          </a:solidFill>
                          <a:latin typeface="Myriad Pro"/>
                          <a:ea typeface="+mn-ea"/>
                          <a:cs typeface="Calibri" pitchFamily="34" charset="0"/>
                        </a:rPr>
                        <a:t>Arrests</a:t>
                      </a:r>
                    </a:p>
                  </a:txBody>
                  <a:tcPr marL="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1425172"/>
                  </a:ext>
                </a:extLst>
              </a:tr>
            </a:tbl>
          </a:graphicData>
        </a:graphic>
      </p:graphicFrame>
      <p:sp>
        <p:nvSpPr>
          <p:cNvPr id="15" name="TextBox 14"/>
          <p:cNvSpPr txBox="1"/>
          <p:nvPr/>
        </p:nvSpPr>
        <p:spPr>
          <a:xfrm>
            <a:off x="2435382" y="1955281"/>
            <a:ext cx="4246075" cy="276999"/>
          </a:xfrm>
          <a:prstGeom prst="rect">
            <a:avLst/>
          </a:prstGeom>
          <a:noFill/>
        </p:spPr>
        <p:txBody>
          <a:bodyPr wrap="square" rtlCol="0">
            <a:spAutoFit/>
          </a:bodyPr>
          <a:lstStyle/>
          <a:p>
            <a:pPr algn="ctr"/>
            <a:r>
              <a:rPr lang="en-US" sz="1200" b="1" dirty="0">
                <a:latin typeface="Myriad Pro"/>
              </a:rPr>
              <a:t>DATA </a:t>
            </a:r>
            <a:r>
              <a:rPr lang="en-US" sz="1200" b="1" dirty="0" smtClean="0">
                <a:latin typeface="Myriad Pro"/>
              </a:rPr>
              <a:t>SOURCES</a:t>
            </a:r>
            <a:endParaRPr lang="en-US" sz="1200" dirty="0">
              <a:latin typeface="Myriad Pro"/>
            </a:endParaRPr>
          </a:p>
        </p:txBody>
      </p:sp>
      <p:sp>
        <p:nvSpPr>
          <p:cNvPr id="18" name="Rounded Rectangle 17"/>
          <p:cNvSpPr/>
          <p:nvPr/>
        </p:nvSpPr>
        <p:spPr>
          <a:xfrm>
            <a:off x="6516633" y="4828351"/>
            <a:ext cx="1932516" cy="957307"/>
          </a:xfrm>
          <a:prstGeom prst="roundRect">
            <a:avLst>
              <a:gd name="adj" fmla="val 11389"/>
            </a:avLst>
          </a:prstGeom>
          <a:solidFill>
            <a:srgbClr val="FFFF00">
              <a:alpha val="14902"/>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1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22" presetClass="entr" presetSubtype="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p:bldP spid="18" grpId="0" animBg="1"/>
    </p:bld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943" cy="2600712"/>
          </a:xfrm>
          <a:prstGeom prst="rect">
            <a:avLst/>
          </a:prstGeom>
          <a:noFill/>
        </p:spPr>
        <p:txBody>
          <a:bodyPr rtlCol="0" wrap="square">
            <a:spAutoFit/>
          </a:bodyPr>
          <a:lstStyle/>
          <a:p>
            <a:pPr>
              <a:spcAft>
                <a:spcPts val="1200"/>
              </a:spcAft>
            </a:pPr>
            <a:r>
              <a:rPr b="1" dirty="0" lang="en-US" smtClean="0" sz="2600">
                <a:solidFill>
                  <a:srgbClr val="004379"/>
                </a:solidFill>
                <a:latin typeface="Myriad Pro"/>
                <a:cs typeface="Myriad Pro"/>
              </a:rPr>
              <a:t>Our ability to do this work is the result of …</a:t>
            </a:r>
          </a:p>
          <a:p>
            <a:pPr indent="-228600" marL="285750">
              <a:spcAft>
                <a:spcPts val="600"/>
              </a:spcAft>
              <a:buClr>
                <a:srgbClr val="004379"/>
              </a:buClr>
              <a:buFont charset="2" panose="05020102010507070707" pitchFamily="18" typeface="Wingdings 2"/>
              <a:buChar char=""/>
            </a:pPr>
            <a:r>
              <a:rPr dirty="0" lang="en-US" sz="1600">
                <a:latin typeface="Myriad Pro"/>
                <a:cs typeface="Myriad Pro"/>
              </a:rPr>
              <a:t>Decades of experience working with integrated data (we started almost 50 years ago) and strategic partners in the state and private sector.</a:t>
            </a:r>
          </a:p>
          <a:p>
            <a:pPr indent="-228600" marL="285750">
              <a:spcAft>
                <a:spcPts val="600"/>
              </a:spcAft>
              <a:buClr>
                <a:srgbClr val="004379"/>
              </a:buClr>
              <a:buFont charset="2" panose="05020102010507070707" pitchFamily="18" typeface="Wingdings 2"/>
              <a:buChar char=""/>
            </a:pPr>
            <a:r>
              <a:rPr dirty="0" lang="en-US" sz="1600">
                <a:latin typeface="Myriad Pro"/>
                <a:cs typeface="Myriad Pro"/>
              </a:rPr>
              <a:t>A sustained vision over time and a constant funding stream.</a:t>
            </a:r>
          </a:p>
          <a:p>
            <a:pPr indent="-228600" marL="285750">
              <a:spcAft>
                <a:spcPts val="600"/>
              </a:spcAft>
              <a:buClr>
                <a:srgbClr val="004379"/>
              </a:buClr>
              <a:buFont charset="2" panose="05020102010507070707" pitchFamily="18" typeface="Wingdings 2"/>
              <a:buChar char=""/>
            </a:pPr>
            <a:r>
              <a:rPr dirty="0" lang="en-US" sz="1600">
                <a:latin typeface="Myriad Pro"/>
                <a:cs typeface="Myriad Pro"/>
              </a:rPr>
              <a:t>A smart and talented team of researchers, with highly technical skills and wide-ranging subject matter expertise.</a:t>
            </a:r>
          </a:p>
          <a:p>
            <a:pPr indent="-228600" marL="285750">
              <a:spcAft>
                <a:spcPts val="600"/>
              </a:spcAft>
              <a:buClr>
                <a:srgbClr val="004379"/>
              </a:buClr>
              <a:buFont charset="2" panose="05020102010507070707" pitchFamily="18" typeface="Wingdings 2"/>
              <a:buChar char=""/>
            </a:pPr>
            <a:r>
              <a:rPr dirty="0" lang="en-US" sz="1600">
                <a:latin typeface="Myriad Pro"/>
                <a:cs typeface="Myriad Pro"/>
              </a:rPr>
              <a:t>Now we have a steady flow of research studies and other products going out the door on a daily basis.</a:t>
            </a:r>
          </a:p>
        </p:txBody>
      </p:sp>
      <p:sp>
        <p:nvSpPr>
          <p:cNvPr id="4" name="TextBox 3"/>
          <p:cNvSpPr txBox="1"/>
          <p:nvPr/>
        </p:nvSpPr>
        <p:spPr>
          <a:xfrm>
            <a:off x="4694610" y="853864"/>
            <a:ext cx="4267961" cy="738664"/>
          </a:xfrm>
          <a:prstGeom prst="rect">
            <a:avLst/>
          </a:prstGeom>
          <a:noFill/>
        </p:spPr>
        <p:txBody>
          <a:bodyPr rtlCol="0" wrap="square">
            <a:spAutoFit/>
          </a:bodyPr>
          <a:lstStyle/>
          <a:p>
            <a:pPr algn="r"/>
            <a:r>
              <a:rPr b="1" dirty="0" lang="en-US" sz="1400">
                <a:solidFill>
                  <a:srgbClr val="004379"/>
                </a:solidFill>
                <a:latin typeface="Myriad Pro"/>
                <a:cs typeface="Myriad Pro"/>
              </a:rPr>
              <a:t>Linking Housing Program and Social Service Data to Improve Client Services</a:t>
            </a:r>
          </a:p>
          <a:p>
            <a:pPr algn="r"/>
            <a:r>
              <a:rPr b="1" dirty="0" lang="en-US" sz="1400">
                <a:latin typeface="Myriad Pro"/>
                <a:cs typeface="Myriad Pro"/>
              </a:rPr>
              <a:t>Webb </a:t>
            </a:r>
            <a:r>
              <a:rPr b="1" dirty="0" lang="en-US" smtClean="0" sz="1400">
                <a:latin typeface="Myriad Pro"/>
                <a:cs typeface="Myriad Pro"/>
              </a:rPr>
              <a:t>Sprague</a:t>
            </a:r>
            <a:endParaRPr b="1" dirty="0" lang="en-US" sz="1400">
              <a:latin typeface="Myriad Pro"/>
              <a:cs typeface="Myriad Pro"/>
            </a:endParaRPr>
          </a:p>
        </p:txBody>
      </p:sp>
      <p:grpSp>
        <p:nvGrpSpPr>
          <p:cNvPr id="40" name="Group 39"/>
          <p:cNvGrpSpPr/>
          <p:nvPr/>
        </p:nvGrpSpPr>
        <p:grpSpPr>
          <a:xfrm>
            <a:off x="390042" y="4588625"/>
            <a:ext cx="8363916" cy="1759896"/>
            <a:chOff x="615202" y="4584201"/>
            <a:chExt cx="7465412" cy="1570837"/>
          </a:xfrm>
        </p:grpSpPr>
        <p:pic>
          <p:nvPicPr>
            <p:cNvPr id="7" name="Picture 6"/>
            <p:cNvPicPr>
              <a:picLocks noChangeAspect="1"/>
            </p:cNvPicPr>
            <p:nvPr/>
          </p:nvPicPr>
          <p:blipFill>
            <a:blip r:embed="rId3"/>
            <a:stretch>
              <a:fillRect/>
            </a:stretch>
          </p:blipFill>
          <p:spPr>
            <a:xfrm>
              <a:off x="5898635" y="4584201"/>
              <a:ext cx="703585"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15" name="Picture 14"/>
            <p:cNvPicPr>
              <a:picLocks noChangeAspect="1"/>
            </p:cNvPicPr>
            <p:nvPr/>
          </p:nvPicPr>
          <p:blipFill>
            <a:blip r:embed="rId4"/>
            <a:stretch>
              <a:fillRect/>
            </a:stretch>
          </p:blipFill>
          <p:spPr>
            <a:xfrm>
              <a:off x="2878387" y="4584201"/>
              <a:ext cx="705124"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16" name="Picture 15"/>
            <p:cNvPicPr>
              <a:picLocks noChangeAspect="1"/>
            </p:cNvPicPr>
            <p:nvPr/>
          </p:nvPicPr>
          <p:blipFill>
            <a:blip r:embed="rId5"/>
            <a:stretch>
              <a:fillRect/>
            </a:stretch>
          </p:blipFill>
          <p:spPr>
            <a:xfrm>
              <a:off x="4389044" y="4584201"/>
              <a:ext cx="705122"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17" name="Picture 16"/>
            <p:cNvPicPr>
              <a:picLocks noChangeAspect="1"/>
            </p:cNvPicPr>
            <p:nvPr/>
          </p:nvPicPr>
          <p:blipFill>
            <a:blip r:embed="rId6"/>
            <a:stretch>
              <a:fillRect/>
            </a:stretch>
          </p:blipFill>
          <p:spPr>
            <a:xfrm>
              <a:off x="615202" y="4584201"/>
              <a:ext cx="702717"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18" name="Picture 17"/>
            <p:cNvPicPr>
              <a:picLocks noChangeAspect="1"/>
            </p:cNvPicPr>
            <p:nvPr/>
          </p:nvPicPr>
          <p:blipFill>
            <a:blip r:embed="rId7"/>
            <a:stretch>
              <a:fillRect/>
            </a:stretch>
          </p:blipFill>
          <p:spPr>
            <a:xfrm>
              <a:off x="1367927" y="4584201"/>
              <a:ext cx="705124"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19" name="Picture 18"/>
            <p:cNvPicPr>
              <a:picLocks noChangeAspect="1"/>
            </p:cNvPicPr>
            <p:nvPr/>
          </p:nvPicPr>
          <p:blipFill>
            <a:blip r:embed="rId8"/>
            <a:stretch>
              <a:fillRect/>
            </a:stretch>
          </p:blipFill>
          <p:spPr>
            <a:xfrm>
              <a:off x="2123059" y="4584201"/>
              <a:ext cx="705320"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20" name="Picture 19"/>
            <p:cNvPicPr>
              <a:picLocks noChangeAspect="1"/>
            </p:cNvPicPr>
            <p:nvPr/>
          </p:nvPicPr>
          <p:blipFill>
            <a:blip r:embed="rId9"/>
            <a:stretch>
              <a:fillRect/>
            </a:stretch>
          </p:blipFill>
          <p:spPr>
            <a:xfrm>
              <a:off x="1763704" y="5240638"/>
              <a:ext cx="706187"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21" name="Picture 20"/>
            <p:cNvPicPr>
              <a:picLocks noChangeAspect="1"/>
            </p:cNvPicPr>
            <p:nvPr/>
          </p:nvPicPr>
          <p:blipFill>
            <a:blip r:embed="rId10"/>
            <a:stretch>
              <a:fillRect/>
            </a:stretch>
          </p:blipFill>
          <p:spPr>
            <a:xfrm>
              <a:off x="5144174" y="4584201"/>
              <a:ext cx="704453"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22" name="Picture 21"/>
            <p:cNvPicPr>
              <a:picLocks noChangeAspect="1"/>
            </p:cNvPicPr>
            <p:nvPr/>
          </p:nvPicPr>
          <p:blipFill>
            <a:blip r:embed="rId11"/>
            <a:stretch>
              <a:fillRect/>
            </a:stretch>
          </p:blipFill>
          <p:spPr>
            <a:xfrm>
              <a:off x="3633519" y="4584201"/>
              <a:ext cx="705517"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23" name="Picture 22"/>
            <p:cNvPicPr>
              <a:picLocks noChangeAspect="1"/>
            </p:cNvPicPr>
            <p:nvPr/>
          </p:nvPicPr>
          <p:blipFill rotWithShape="1">
            <a:blip r:embed="rId12"/>
            <a:srcRect l="88"/>
            <a:stretch/>
          </p:blipFill>
          <p:spPr>
            <a:xfrm>
              <a:off x="6652228" y="4584201"/>
              <a:ext cx="689962"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24" name="Picture 23"/>
            <p:cNvPicPr>
              <a:picLocks noChangeAspect="1"/>
            </p:cNvPicPr>
            <p:nvPr/>
          </p:nvPicPr>
          <p:blipFill rotWithShape="1">
            <a:blip r:embed="rId13"/>
            <a:srcRect l="30" r="1"/>
            <a:stretch/>
          </p:blipFill>
          <p:spPr>
            <a:xfrm>
              <a:off x="7392198" y="4584201"/>
              <a:ext cx="688416"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12" name="Picture 11"/>
            <p:cNvPicPr>
              <a:picLocks noChangeAspect="1"/>
            </p:cNvPicPr>
            <p:nvPr/>
          </p:nvPicPr>
          <p:blipFill>
            <a:blip r:embed="rId14"/>
            <a:stretch>
              <a:fillRect/>
            </a:stretch>
          </p:blipFill>
          <p:spPr>
            <a:xfrm>
              <a:off x="980519" y="5240638"/>
              <a:ext cx="705125"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27" name="Picture 26"/>
            <p:cNvPicPr>
              <a:picLocks noChangeAspect="1"/>
            </p:cNvPicPr>
            <p:nvPr/>
          </p:nvPicPr>
          <p:blipFill>
            <a:blip r:embed="rId15"/>
            <a:stretch>
              <a:fillRect/>
            </a:stretch>
          </p:blipFill>
          <p:spPr>
            <a:xfrm>
              <a:off x="7246692" y="5240638"/>
              <a:ext cx="705990"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29" name="Picture 28"/>
            <p:cNvPicPr>
              <a:picLocks noChangeAspect="1"/>
            </p:cNvPicPr>
            <p:nvPr/>
          </p:nvPicPr>
          <p:blipFill>
            <a:blip r:embed="rId16"/>
            <a:stretch>
              <a:fillRect/>
            </a:stretch>
          </p:blipFill>
          <p:spPr>
            <a:xfrm>
              <a:off x="4112977" y="5240638"/>
              <a:ext cx="705320"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31" name="Picture 30"/>
            <p:cNvPicPr>
              <a:picLocks noChangeAspect="1"/>
            </p:cNvPicPr>
            <p:nvPr/>
          </p:nvPicPr>
          <p:blipFill>
            <a:blip r:embed="rId17"/>
            <a:stretch>
              <a:fillRect/>
            </a:stretch>
          </p:blipFill>
          <p:spPr>
            <a:xfrm>
              <a:off x="3331331" y="5240638"/>
              <a:ext cx="703586"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32" name="Picture 31"/>
            <p:cNvPicPr>
              <a:picLocks noChangeAspect="1"/>
            </p:cNvPicPr>
            <p:nvPr/>
          </p:nvPicPr>
          <p:blipFill>
            <a:blip r:embed="rId18"/>
            <a:stretch>
              <a:fillRect/>
            </a:stretch>
          </p:blipFill>
          <p:spPr>
            <a:xfrm>
              <a:off x="2547951" y="5240638"/>
              <a:ext cx="705320"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34" name="Picture 33"/>
            <p:cNvPicPr>
              <a:picLocks noChangeAspect="1"/>
            </p:cNvPicPr>
            <p:nvPr/>
          </p:nvPicPr>
          <p:blipFill>
            <a:blip r:embed="rId19"/>
            <a:stretch>
              <a:fillRect/>
            </a:stretch>
          </p:blipFill>
          <p:spPr>
            <a:xfrm>
              <a:off x="4896357" y="5240638"/>
              <a:ext cx="705319"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pic>
          <p:nvPicPr>
            <p:cNvPr id="36" name="Picture 35"/>
            <p:cNvPicPr>
              <a:picLocks noChangeAspect="1"/>
            </p:cNvPicPr>
            <p:nvPr/>
          </p:nvPicPr>
          <p:blipFill>
            <a:blip r:embed="rId20"/>
            <a:stretch>
              <a:fillRect/>
            </a:stretch>
          </p:blipFill>
          <p:spPr>
            <a:xfrm>
              <a:off x="6463311" y="5240638"/>
              <a:ext cx="705320" cy="914400"/>
            </a:xfrm>
            <a:prstGeom prst="rect">
              <a:avLst/>
            </a:prstGeom>
            <a:ln w="9525">
              <a:solidFill>
                <a:schemeClr val="bg1">
                  <a:lumMod val="65000"/>
                </a:schemeClr>
              </a:solidFill>
            </a:ln>
            <a:effectLst>
              <a:outerShdw algn="tl" blurRad="101600" dir="2700000" dist="101600" rotWithShape="0">
                <a:prstClr val="black">
                  <a:alpha val="20000"/>
                </a:prstClr>
              </a:outerShdw>
            </a:effectLst>
          </p:spPr>
        </p:pic>
        <p:pic>
          <p:nvPicPr>
            <p:cNvPr id="38" name="Picture 37"/>
            <p:cNvPicPr>
              <a:picLocks noChangeAspect="1"/>
            </p:cNvPicPr>
            <p:nvPr/>
          </p:nvPicPr>
          <p:blipFill>
            <a:blip r:embed="rId21"/>
            <a:stretch>
              <a:fillRect/>
            </a:stretch>
          </p:blipFill>
          <p:spPr>
            <a:xfrm>
              <a:off x="5679736" y="5240638"/>
              <a:ext cx="705515" cy="914400"/>
            </a:xfrm>
            <a:prstGeom prst="rect">
              <a:avLst/>
            </a:prstGeom>
            <a:ln>
              <a:solidFill>
                <a:schemeClr val="bg1">
                  <a:lumMod val="65000"/>
                </a:schemeClr>
              </a:solidFill>
            </a:ln>
            <a:effectLst>
              <a:outerShdw algn="tl" blurRad="101600" dir="2700000" dist="101600" rotWithShape="0">
                <a:prstClr val="black">
                  <a:alpha val="20000"/>
                </a:prstClr>
              </a:outerShdw>
            </a:effectLst>
          </p:spPr>
        </p:pic>
      </p:grpSp>
    </p:spTree>
    <p:extLst>
      <p:ext uri="{BB962C8B-B14F-4D97-AF65-F5344CB8AC3E}">
        <p14:creationId xmlns:p14="http://schemas.microsoft.com/office/powerpoint/2010/main" val="333626549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22" presetSubtype="1">
                                  <p:stCondLst>
                                    <p:cond delay="0"/>
                                  </p:stCondLst>
                                  <p:childTnLst>
                                    <p:set>
                                      <p:cBhvr>
                                        <p:cTn dur="1" fill="hold" id="6">
                                          <p:stCondLst>
                                            <p:cond delay="0"/>
                                          </p:stCondLst>
                                        </p:cTn>
                                        <p:tgtEl>
                                          <p:spTgt spid="40"/>
                                        </p:tgtEl>
                                        <p:attrNameLst>
                                          <p:attrName>style.visibility</p:attrName>
                                        </p:attrNameLst>
                                      </p:cBhvr>
                                      <p:to>
                                        <p:strVal val="visible"/>
                                      </p:to>
                                    </p:set>
                                    <p:animEffect filter="wipe(up)" transition="in">
                                      <p:cBhvr>
                                        <p:cTn dur="500" id="7"/>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smtClean="0">
                <a:latin typeface="Myriad Pro"/>
                <a:cs typeface="Myriad Pro"/>
              </a:rPr>
              <a:t>Chris Albrecht</a:t>
            </a:r>
            <a:endParaRPr lang="en-US" sz="1400" b="1" dirty="0">
              <a:latin typeface="Myriad Pro"/>
              <a:cs typeface="Myriad Pro"/>
            </a:endParaRPr>
          </a:p>
        </p:txBody>
      </p:sp>
      <p:sp>
        <p:nvSpPr>
          <p:cNvPr id="5" name="Title 4"/>
          <p:cNvSpPr>
            <a:spLocks noGrp="1"/>
          </p:cNvSpPr>
          <p:nvPr>
            <p:ph type="title"/>
          </p:nvPr>
        </p:nvSpPr>
        <p:spPr/>
        <p:txBody>
          <a:bodyPr/>
          <a:lstStyle/>
          <a:p>
            <a:pPr algn="ctr"/>
            <a:r>
              <a:rPr lang="en-US" dirty="0">
                <a:latin typeface="Myriad Pro"/>
              </a:rPr>
              <a:t>HMIS data support</a:t>
            </a:r>
          </a:p>
        </p:txBody>
      </p:sp>
    </p:spTree>
    <p:extLst>
      <p:ext uri="{BB962C8B-B14F-4D97-AF65-F5344CB8AC3E}">
        <p14:creationId xmlns:p14="http://schemas.microsoft.com/office/powerpoint/2010/main" val="4230753172"/>
      </p:ext>
    </p:extLst>
  </p:cSld>
  <p:clrMapOvr>
    <a:masterClrMapping/>
  </p:clrMapOvr>
  <p:timing>
    <p:tnLst>
      <p:par>
        <p:cTn id="1" dur="indefinite" restart="never" nodeType="tmRoot"/>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rtlCol="0" wrap="square">
            <a:spAutoFit/>
          </a:bodyPr>
          <a:lstStyle/>
          <a:p>
            <a:pPr algn="r"/>
            <a:r>
              <a:rPr b="1" dirty="0" lang="en-US" sz="1400">
                <a:solidFill>
                  <a:srgbClr val="004379"/>
                </a:solidFill>
                <a:latin typeface="Myriad Pro"/>
                <a:cs typeface="Myriad Pro"/>
              </a:rPr>
              <a:t>Linking Housing Program and Social Service Data to Improve Client Services</a:t>
            </a:r>
          </a:p>
          <a:p>
            <a:pPr algn="r"/>
            <a:r>
              <a:rPr b="1" dirty="0" lang="en-US" sz="1400">
                <a:latin typeface="Myriad Pro"/>
                <a:cs typeface="Myriad Pro"/>
              </a:rPr>
              <a:t>Chris Albrecht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
          <a:stretch/>
        </p:blipFill>
        <p:spPr>
          <a:xfrm>
            <a:off x="4321743" y="2488725"/>
            <a:ext cx="4234430" cy="3624072"/>
          </a:xfrm>
          <a:prstGeom prst="rect">
            <a:avLst/>
          </a:prstGeom>
        </p:spPr>
      </p:pic>
      <p:sp>
        <p:nvSpPr>
          <p:cNvPr id="7" name="TextBox 6"/>
          <p:cNvSpPr txBox="1"/>
          <p:nvPr/>
        </p:nvSpPr>
        <p:spPr>
          <a:xfrm>
            <a:off x="6644352" y="6097535"/>
            <a:ext cx="1988821" cy="169277"/>
          </a:xfrm>
          <a:prstGeom prst="rect">
            <a:avLst/>
          </a:prstGeom>
          <a:noFill/>
        </p:spPr>
        <p:txBody>
          <a:bodyPr rtlCol="0" wrap="square">
            <a:spAutoFit/>
          </a:bodyPr>
          <a:lstStyle/>
          <a:p>
            <a:pPr algn="r"/>
            <a:r>
              <a:rPr dirty="0" lang="en-US" smtClean="0" sz="500">
                <a:solidFill>
                  <a:schemeClr val="tx1">
                    <a:lumMod val="50000"/>
                    <a:lumOff val="50000"/>
                  </a:schemeClr>
                </a:solidFill>
              </a:rPr>
              <a:t>Getty Images/</a:t>
            </a:r>
            <a:r>
              <a:rPr dirty="0" err="1" lang="en-US" smtClean="0" sz="500">
                <a:solidFill>
                  <a:schemeClr val="tx1">
                    <a:lumMod val="50000"/>
                    <a:lumOff val="50000"/>
                  </a:schemeClr>
                </a:solidFill>
              </a:rPr>
              <a:t>iStock</a:t>
            </a:r>
            <a:endParaRPr dirty="0" lang="en-US" sz="500">
              <a:solidFill>
                <a:schemeClr val="tx1">
                  <a:lumMod val="50000"/>
                  <a:lumOff val="50000"/>
                </a:schemeClr>
              </a:solidFill>
            </a:endParaRPr>
          </a:p>
        </p:txBody>
      </p:sp>
      <p:sp>
        <p:nvSpPr>
          <p:cNvPr id="9" name="Rectangle 8">
            <a:extLst>
              <a:ext uri="{FF2B5EF4-FFF2-40B4-BE49-F238E27FC236}">
                <a16:creationId xmlns:a16="http://schemas.microsoft.com/office/drawing/2014/main" id="{D9315967-0FE7-40FB-AF9E-E02097961F02}"/>
              </a:ext>
            </a:extLst>
          </p:cNvPr>
          <p:cNvSpPr/>
          <p:nvPr/>
        </p:nvSpPr>
        <p:spPr>
          <a:xfrm>
            <a:off x="457201" y="2488725"/>
            <a:ext cx="3903043" cy="3312702"/>
          </a:xfrm>
          <a:prstGeom prst="rect">
            <a:avLst/>
          </a:prstGeom>
        </p:spPr>
        <p:txBody>
          <a:bodyPr wrap="square">
            <a:spAutoFit/>
          </a:bodyPr>
          <a:lstStyle/>
          <a:p>
            <a:pPr indent="-228600" lvl="0" marL="285750" marR="0">
              <a:lnSpc>
                <a:spcPct val="107000"/>
              </a:lnSpc>
              <a:spcBef>
                <a:spcPts val="0"/>
              </a:spcBef>
              <a:spcAft>
                <a:spcPts val="600"/>
              </a:spcAft>
              <a:buClr>
                <a:srgbClr val="004379"/>
              </a:buClr>
              <a:buFont charset="2" panose="05020102010507070707" pitchFamily="18" typeface="Wingdings 2"/>
              <a:buChar char=""/>
            </a:pPr>
            <a:r>
              <a:rPr dirty="0" lang="en-US" sz="2000">
                <a:latin typeface="Myriad Pro"/>
                <a:cs typeface="Myriad Pro"/>
              </a:rPr>
              <a:t>Provides HMIS data support by designing a robust data system for data analysis purposes</a:t>
            </a:r>
          </a:p>
          <a:p>
            <a:pPr indent="-228600" lvl="0" marL="285750" marR="0">
              <a:lnSpc>
                <a:spcPct val="107000"/>
              </a:lnSpc>
              <a:spcBef>
                <a:spcPts val="0"/>
              </a:spcBef>
              <a:spcAft>
                <a:spcPts val="600"/>
              </a:spcAft>
              <a:buClr>
                <a:srgbClr val="004379"/>
              </a:buClr>
              <a:buFont charset="2" panose="05020102010507070707" pitchFamily="18" typeface="Wingdings 2"/>
              <a:buChar char=""/>
            </a:pPr>
            <a:r>
              <a:rPr dirty="0" lang="en-US" sz="2000">
                <a:latin typeface="Myriad Pro"/>
                <a:cs typeface="Myriad Pro"/>
              </a:rPr>
              <a:t>Integrates various HMIS data sources into a normalized database</a:t>
            </a:r>
          </a:p>
          <a:p>
            <a:pPr indent="-342900" lvl="1" marL="800100">
              <a:lnSpc>
                <a:spcPct val="107000"/>
              </a:lnSpc>
              <a:spcAft>
                <a:spcPts val="800"/>
              </a:spcAft>
              <a:buFont charset="2" panose="05050102010706020507" pitchFamily="18" typeface="Symbol"/>
              <a:buChar char=""/>
            </a:pPr>
            <a:r>
              <a:rPr dirty="0" lang="en-US" smtClean="0" sz="2000">
                <a:latin typeface="Myriad Pro"/>
                <a:ea charset="0" panose="020F0502020204030204" pitchFamily="34" typeface="Calibri"/>
                <a:cs charset="0" panose="02020603050405020304" pitchFamily="18" typeface="Times New Roman"/>
              </a:rPr>
              <a:t>For </a:t>
            </a:r>
            <a:r>
              <a:rPr dirty="0" lang="en-US" sz="2000">
                <a:latin typeface="Myriad Pro"/>
                <a:ea charset="0" panose="020F0502020204030204" pitchFamily="34" typeface="Calibri"/>
                <a:cs charset="0" panose="02020603050405020304" pitchFamily="18" typeface="Times New Roman"/>
              </a:rPr>
              <a:t>quality </a:t>
            </a:r>
            <a:r>
              <a:rPr dirty="0" lang="en-US" smtClean="0" sz="2000">
                <a:latin typeface="Myriad Pro"/>
                <a:ea charset="0" panose="020F0502020204030204" pitchFamily="34" typeface="Calibri"/>
                <a:cs charset="0" panose="02020603050405020304" pitchFamily="18" typeface="Times New Roman"/>
              </a:rPr>
              <a:t>assurance</a:t>
            </a:r>
          </a:p>
          <a:p>
            <a:pPr indent="-342900" lvl="1" marL="800100">
              <a:lnSpc>
                <a:spcPct val="107000"/>
              </a:lnSpc>
              <a:spcAft>
                <a:spcPts val="800"/>
              </a:spcAft>
              <a:buFont charset="2" panose="05050102010706020507" pitchFamily="18" typeface="Symbol"/>
              <a:buChar char=""/>
            </a:pPr>
            <a:r>
              <a:rPr dirty="0" lang="en-US" smtClean="0" sz="2000">
                <a:latin typeface="Myriad Pro"/>
                <a:ea charset="0" panose="020F0502020204030204" pitchFamily="34" typeface="Calibri"/>
                <a:cs charset="0" panose="02020603050405020304" pitchFamily="18" typeface="Times New Roman"/>
              </a:rPr>
              <a:t>For easier queries</a:t>
            </a:r>
            <a:endParaRPr dirty="0" lang="en-US" sz="2000">
              <a:effectLst/>
              <a:latin typeface="Myriad Pro"/>
              <a:ea charset="0" panose="020F0502020204030204" pitchFamily="34" typeface="Calibri"/>
              <a:cs charset="0" panose="02020603050405020304" pitchFamily="18" typeface="Times New Roman"/>
            </a:endParaRPr>
          </a:p>
        </p:txBody>
      </p:sp>
      <p:sp>
        <p:nvSpPr>
          <p:cNvPr id="10" name="Title 4"/>
          <p:cNvSpPr>
            <a:spLocks noGrp="1"/>
          </p:cNvSpPr>
          <p:nvPr>
            <p:ph type="title"/>
          </p:nvPr>
        </p:nvSpPr>
        <p:spPr>
          <a:xfrm>
            <a:off x="457200" y="1731020"/>
            <a:ext cx="8229600" cy="563774"/>
          </a:xfrm>
        </p:spPr>
        <p:txBody>
          <a:bodyPr>
            <a:noAutofit/>
          </a:bodyPr>
          <a:lstStyle/>
          <a:p>
            <a:r>
              <a:rPr b="1" dirty="0" lang="en-US" sz="4000">
                <a:solidFill>
                  <a:schemeClr val="tx2"/>
                </a:solidFill>
                <a:latin typeface="Myriad Pro"/>
                <a:ea typeface="+mn-ea"/>
                <a:cs typeface="+mn-cs"/>
              </a:rPr>
              <a:t>HMIS </a:t>
            </a:r>
            <a:r>
              <a:rPr b="1" dirty="0" lang="en-US" smtClean="0" sz="4000">
                <a:solidFill>
                  <a:schemeClr val="tx2"/>
                </a:solidFill>
                <a:latin typeface="Myriad Pro"/>
                <a:ea typeface="+mn-ea"/>
                <a:cs typeface="+mn-cs"/>
              </a:rPr>
              <a:t>Data Support</a:t>
            </a:r>
            <a:endParaRPr b="1" dirty="0" lang="en-US" sz="4000">
              <a:solidFill>
                <a:schemeClr val="tx2"/>
              </a:solidFill>
              <a:latin typeface="Myriad Pro"/>
              <a:ea typeface="+mn-ea"/>
              <a:cs typeface="+mn-cs"/>
            </a:endParaRPr>
          </a:p>
        </p:txBody>
      </p:sp>
    </p:spTree>
    <p:extLst>
      <p:ext uri="{BB962C8B-B14F-4D97-AF65-F5344CB8AC3E}">
        <p14:creationId xmlns:p14="http://schemas.microsoft.com/office/powerpoint/2010/main" val="3553163424"/>
      </p:ext>
    </p:extLst>
  </p:cSld>
  <p:clrMapOvr>
    <a:masterClrMapping/>
  </p:clrMapOvr>
  <p:timing>
    <p:tnLst>
      <p:par>
        <p:cTn dur="indefinite" id="1" nodeType="tmRoot" restart="never"/>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rtlCol="0" wrap="square">
            <a:spAutoFit/>
          </a:bodyPr>
          <a:lstStyle/>
          <a:p>
            <a:pPr algn="r"/>
            <a:r>
              <a:rPr b="1" dirty="0" lang="en-US" sz="1400">
                <a:solidFill>
                  <a:srgbClr val="004379"/>
                </a:solidFill>
                <a:latin typeface="Myriad Pro"/>
                <a:cs typeface="Myriad Pro"/>
              </a:rPr>
              <a:t>Linking Housing Program and Social Service Data to Improve Client Services</a:t>
            </a:r>
          </a:p>
          <a:p>
            <a:pPr algn="r"/>
            <a:r>
              <a:rPr b="1" dirty="0" lang="en-US" sz="1400">
                <a:latin typeface="Myriad Pro"/>
                <a:cs typeface="Myriad Pro"/>
              </a:rPr>
              <a:t>Chris Albrecht</a:t>
            </a:r>
          </a:p>
        </p:txBody>
      </p:sp>
      <p:sp>
        <p:nvSpPr>
          <p:cNvPr id="5" name="Title 4"/>
          <p:cNvSpPr>
            <a:spLocks noGrp="1"/>
          </p:cNvSpPr>
          <p:nvPr>
            <p:ph type="title"/>
          </p:nvPr>
        </p:nvSpPr>
        <p:spPr>
          <a:xfrm>
            <a:off x="457200" y="1731020"/>
            <a:ext cx="8229600" cy="563774"/>
          </a:xfrm>
        </p:spPr>
        <p:txBody>
          <a:bodyPr>
            <a:noAutofit/>
          </a:bodyPr>
          <a:lstStyle/>
          <a:p>
            <a:r>
              <a:rPr b="1" dirty="0" lang="en-US" sz="4000">
                <a:solidFill>
                  <a:schemeClr val="tx2"/>
                </a:solidFill>
                <a:latin typeface="Myriad Pro"/>
                <a:ea typeface="+mn-ea"/>
                <a:cs typeface="+mn-cs"/>
              </a:rPr>
              <a:t>HMIS </a:t>
            </a:r>
            <a:r>
              <a:rPr b="1" dirty="0" lang="en-US" smtClean="0" sz="4000">
                <a:solidFill>
                  <a:schemeClr val="tx2"/>
                </a:solidFill>
                <a:latin typeface="Myriad Pro"/>
                <a:ea typeface="+mn-ea"/>
                <a:cs typeface="+mn-cs"/>
              </a:rPr>
              <a:t>Data Warehouse</a:t>
            </a:r>
            <a:endParaRPr b="1" dirty="0" lang="en-US" sz="4000">
              <a:solidFill>
                <a:schemeClr val="tx2"/>
              </a:solidFill>
              <a:latin typeface="Myriad Pro"/>
              <a:ea typeface="+mn-ea"/>
              <a:cs typeface="+mn-cs"/>
            </a:endParaRPr>
          </a:p>
        </p:txBody>
      </p:sp>
      <p:sp>
        <p:nvSpPr>
          <p:cNvPr id="3" name="Content Placeholder 2"/>
          <p:cNvSpPr>
            <a:spLocks noGrp="1"/>
          </p:cNvSpPr>
          <p:nvPr>
            <p:ph idx="1"/>
          </p:nvPr>
        </p:nvSpPr>
        <p:spPr>
          <a:xfrm>
            <a:off x="457201" y="2488725"/>
            <a:ext cx="5049078" cy="3247831"/>
          </a:xfrm>
        </p:spPr>
        <p:txBody>
          <a:bodyPr>
            <a:noAutofit/>
          </a:bodyPr>
          <a:lstStyle/>
          <a:p>
            <a:pPr indent="-228600" marL="285750">
              <a:spcAft>
                <a:spcPts val="600"/>
              </a:spcAft>
              <a:buClr>
                <a:srgbClr val="004379"/>
              </a:buClr>
              <a:buFont charset="2" panose="05020102010507070707" pitchFamily="18" typeface="Wingdings 2"/>
              <a:buChar char=""/>
            </a:pPr>
            <a:r>
              <a:rPr dirty="0" lang="en-US" smtClean="0" sz="2000">
                <a:latin typeface="Myriad Pro"/>
                <a:cs typeface="Myriad Pro"/>
              </a:rPr>
              <a:t>Transforms </a:t>
            </a:r>
            <a:r>
              <a:rPr dirty="0" lang="en-US" sz="2000">
                <a:latin typeface="Myriad Pro"/>
                <a:cs typeface="Myriad Pro"/>
              </a:rPr>
              <a:t>several different data formats and software packages into a single database</a:t>
            </a:r>
          </a:p>
          <a:p>
            <a:pPr indent="-228600" marL="285750">
              <a:spcAft>
                <a:spcPts val="600"/>
              </a:spcAft>
              <a:buClr>
                <a:srgbClr val="004379"/>
              </a:buClr>
              <a:buFont charset="2" panose="05020102010507070707" pitchFamily="18" typeface="Wingdings 2"/>
              <a:buChar char=""/>
            </a:pPr>
            <a:r>
              <a:rPr dirty="0" lang="en-US" smtClean="0" sz="2000">
                <a:latin typeface="Myriad Pro"/>
                <a:cs typeface="Myriad Pro"/>
              </a:rPr>
              <a:t>Collaborates </a:t>
            </a:r>
            <a:r>
              <a:rPr dirty="0" lang="en-US" sz="2000">
                <a:latin typeface="Myriad Pro"/>
                <a:cs typeface="Myriad Pro"/>
              </a:rPr>
              <a:t>closely with multiple HMIS vendors on various data quality issues</a:t>
            </a:r>
          </a:p>
          <a:p>
            <a:pPr indent="-228600" marL="285750">
              <a:spcAft>
                <a:spcPts val="600"/>
              </a:spcAft>
              <a:buClr>
                <a:srgbClr val="004379"/>
              </a:buClr>
              <a:buFont charset="2" panose="05020102010507070707" pitchFamily="18" typeface="Wingdings 2"/>
              <a:buChar char=""/>
            </a:pPr>
            <a:r>
              <a:rPr dirty="0" lang="en-US" sz="2000">
                <a:latin typeface="Myriad Pro"/>
                <a:cs typeface="Myriad Pro"/>
              </a:rPr>
              <a:t>Assisted in the transition of legacy data between vendors</a:t>
            </a:r>
          </a:p>
          <a:p>
            <a:pPr indent="-228600" marL="285750">
              <a:spcAft>
                <a:spcPts val="600"/>
              </a:spcAft>
              <a:buClr>
                <a:srgbClr val="004379"/>
              </a:buClr>
              <a:buFont charset="2" panose="05020102010507070707" pitchFamily="18" typeface="Wingdings 2"/>
              <a:buChar char=""/>
            </a:pPr>
            <a:r>
              <a:rPr dirty="0" lang="en-US" smtClean="0" sz="2000">
                <a:latin typeface="Myriad Pro"/>
                <a:cs typeface="Myriad Pro"/>
              </a:rPr>
              <a:t>Helps </a:t>
            </a:r>
            <a:r>
              <a:rPr dirty="0" lang="en-US" sz="2000">
                <a:latin typeface="Myriad Pro"/>
                <a:cs typeface="Myriad Pro"/>
              </a:rPr>
              <a:t>fulfil state law requiring statewide HMIS data warehouse RCW 43.185c.180</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
          <a:stretch/>
        </p:blipFill>
        <p:spPr>
          <a:xfrm>
            <a:off x="5506279" y="2488725"/>
            <a:ext cx="3049894" cy="3624072"/>
          </a:xfrm>
          <a:prstGeom prst="rect">
            <a:avLst/>
          </a:prstGeom>
        </p:spPr>
      </p:pic>
      <p:sp>
        <p:nvSpPr>
          <p:cNvPr id="7" name="TextBox 6"/>
          <p:cNvSpPr txBox="1"/>
          <p:nvPr/>
        </p:nvSpPr>
        <p:spPr>
          <a:xfrm>
            <a:off x="6644352" y="6097535"/>
            <a:ext cx="1988821" cy="169277"/>
          </a:xfrm>
          <a:prstGeom prst="rect">
            <a:avLst/>
          </a:prstGeom>
          <a:noFill/>
        </p:spPr>
        <p:txBody>
          <a:bodyPr rtlCol="0" wrap="square">
            <a:spAutoFit/>
          </a:bodyPr>
          <a:lstStyle/>
          <a:p>
            <a:pPr algn="r"/>
            <a:r>
              <a:rPr dirty="0" lang="en-US" smtClean="0" sz="500">
                <a:solidFill>
                  <a:schemeClr val="tx1">
                    <a:lumMod val="50000"/>
                    <a:lumOff val="50000"/>
                  </a:schemeClr>
                </a:solidFill>
              </a:rPr>
              <a:t>Getty Images/</a:t>
            </a:r>
            <a:r>
              <a:rPr dirty="0" err="1" lang="en-US" smtClean="0" sz="500">
                <a:solidFill>
                  <a:schemeClr val="tx1">
                    <a:lumMod val="50000"/>
                    <a:lumOff val="50000"/>
                  </a:schemeClr>
                </a:solidFill>
              </a:rPr>
              <a:t>iStock</a:t>
            </a:r>
            <a:endParaRPr dirty="0" lang="en-US" sz="500">
              <a:solidFill>
                <a:schemeClr val="tx1">
                  <a:lumMod val="50000"/>
                  <a:lumOff val="50000"/>
                </a:schemeClr>
              </a:solidFill>
            </a:endParaRPr>
          </a:p>
        </p:txBody>
      </p:sp>
    </p:spTree>
    <p:extLst>
      <p:ext uri="{BB962C8B-B14F-4D97-AF65-F5344CB8AC3E}">
        <p14:creationId xmlns:p14="http://schemas.microsoft.com/office/powerpoint/2010/main" val="2220464834"/>
      </p:ext>
    </p:extLst>
  </p:cSld>
  <p:clrMapOvr>
    <a:masterClrMapping/>
  </p:clrMapOvr>
  <p:timing>
    <p:tnLst>
      <p:par>
        <p:cTn dur="indefinite" id="1" nodeType="tmRoot" restart="never"/>
      </p:par>
    </p:tn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rtlCol="0" wrap="square">
            <a:spAutoFit/>
          </a:bodyPr>
          <a:lstStyle/>
          <a:p>
            <a:pPr algn="r"/>
            <a:r>
              <a:rPr b="1" dirty="0" lang="en-US" sz="1400">
                <a:solidFill>
                  <a:srgbClr val="004379"/>
                </a:solidFill>
                <a:latin typeface="Myriad Pro"/>
                <a:cs typeface="Myriad Pro"/>
              </a:rPr>
              <a:t>Linking Housing Program and Social Service Data to Improve Client Services</a:t>
            </a:r>
          </a:p>
          <a:p>
            <a:pPr algn="r"/>
            <a:r>
              <a:rPr b="1" dirty="0" lang="en-US" sz="1400">
                <a:latin typeface="Myriad Pro"/>
                <a:cs typeface="Myriad Pro"/>
              </a:rPr>
              <a:t>Chris Albrecht</a:t>
            </a:r>
          </a:p>
        </p:txBody>
      </p:sp>
      <p:sp>
        <p:nvSpPr>
          <p:cNvPr id="5" name="Title 4"/>
          <p:cNvSpPr>
            <a:spLocks noGrp="1"/>
          </p:cNvSpPr>
          <p:nvPr>
            <p:ph type="title"/>
          </p:nvPr>
        </p:nvSpPr>
        <p:spPr>
          <a:xfrm>
            <a:off x="457200" y="1735664"/>
            <a:ext cx="8229600" cy="563774"/>
          </a:xfrm>
        </p:spPr>
        <p:txBody>
          <a:bodyPr>
            <a:normAutofit fontScale="90000"/>
          </a:bodyPr>
          <a:lstStyle/>
          <a:p>
            <a:r>
              <a:rPr b="1" dirty="0" lang="en-US">
                <a:solidFill>
                  <a:schemeClr val="tx2"/>
                </a:solidFill>
                <a:latin typeface="Myriad Pro"/>
                <a:ea typeface="+mn-ea"/>
                <a:cs typeface="+mn-cs"/>
              </a:rPr>
              <a:t>Supporting Commerce’s Mission</a:t>
            </a:r>
          </a:p>
        </p:txBody>
      </p:sp>
      <p:sp>
        <p:nvSpPr>
          <p:cNvPr id="3" name="Content Placeholder 2"/>
          <p:cNvSpPr>
            <a:spLocks noGrp="1"/>
          </p:cNvSpPr>
          <p:nvPr>
            <p:ph idx="1"/>
          </p:nvPr>
        </p:nvSpPr>
        <p:spPr>
          <a:xfrm>
            <a:off x="457200" y="2488725"/>
            <a:ext cx="4355432" cy="3702939"/>
          </a:xfrm>
        </p:spPr>
        <p:txBody>
          <a:bodyPr>
            <a:noAutofit/>
          </a:bodyPr>
          <a:lstStyle/>
          <a:p>
            <a:pPr indent="-228600" marL="285750">
              <a:spcAft>
                <a:spcPts val="600"/>
              </a:spcAft>
              <a:buClr>
                <a:srgbClr val="004379"/>
              </a:buClr>
              <a:buFont charset="2" panose="05020102010507070707" pitchFamily="18" typeface="Wingdings 2"/>
              <a:buChar char=""/>
            </a:pPr>
            <a:r>
              <a:rPr dirty="0" lang="en-US" sz="2000">
                <a:latin typeface="Myriad Pro"/>
                <a:cs typeface="Myriad Pro"/>
              </a:rPr>
              <a:t>Created a dynamic web-based application to track clients’ outcomes</a:t>
            </a:r>
          </a:p>
          <a:p>
            <a:pPr indent="-228600" marL="285750">
              <a:spcAft>
                <a:spcPts val="600"/>
              </a:spcAft>
              <a:buClr>
                <a:srgbClr val="004379"/>
              </a:buClr>
              <a:buFont charset="2" panose="05020102010507070707" pitchFamily="18" typeface="Wingdings 2"/>
              <a:buChar char=""/>
            </a:pPr>
            <a:r>
              <a:rPr dirty="0" lang="en-US" smtClean="0" sz="2000">
                <a:latin typeface="Myriad Pro"/>
                <a:cs typeface="Myriad Pro"/>
              </a:rPr>
              <a:t>Integrates </a:t>
            </a:r>
            <a:r>
              <a:rPr dirty="0" lang="en-US" sz="2000">
                <a:latin typeface="Myriad Pro"/>
                <a:cs typeface="Myriad Pro"/>
              </a:rPr>
              <a:t>HMIS data of counties not currently in the Vendor’s database for a more complete HMIS database</a:t>
            </a:r>
          </a:p>
          <a:p>
            <a:pPr indent="-228600" marL="285750">
              <a:spcAft>
                <a:spcPts val="600"/>
              </a:spcAft>
              <a:buClr>
                <a:srgbClr val="004379"/>
              </a:buClr>
              <a:buFont charset="2" panose="05020102010507070707" pitchFamily="18" typeface="Wingdings 2"/>
              <a:buChar char=""/>
            </a:pPr>
            <a:r>
              <a:rPr dirty="0" lang="en-US" smtClean="0" sz="2000">
                <a:latin typeface="Myriad Pro"/>
                <a:cs typeface="Myriad Pro"/>
              </a:rPr>
              <a:t>Assists </a:t>
            </a:r>
            <a:r>
              <a:rPr dirty="0" lang="en-US" sz="2000">
                <a:latin typeface="Myriad Pro"/>
                <a:cs typeface="Myriad Pro"/>
              </a:rPr>
              <a:t>in </a:t>
            </a:r>
            <a:r>
              <a:rPr dirty="0" lang="en-US" smtClean="0" sz="2000">
                <a:latin typeface="Myriad Pro"/>
                <a:cs typeface="Myriad Pro"/>
              </a:rPr>
              <a:t>ad </a:t>
            </a:r>
            <a:r>
              <a:rPr dirty="0" lang="en-US" sz="2000">
                <a:latin typeface="Myriad Pro"/>
                <a:cs typeface="Myriad Pro"/>
              </a:rPr>
              <a:t>hoc requests of data for specific HMIS providers and reports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 r="28"/>
          <a:stretch/>
        </p:blipFill>
        <p:spPr>
          <a:xfrm>
            <a:off x="4658627" y="2489781"/>
            <a:ext cx="3897546" cy="3623016"/>
          </a:xfrm>
          <a:prstGeom prst="rect">
            <a:avLst/>
          </a:prstGeom>
        </p:spPr>
      </p:pic>
      <p:sp>
        <p:nvSpPr>
          <p:cNvPr id="8" name="TextBox 7"/>
          <p:cNvSpPr txBox="1"/>
          <p:nvPr/>
        </p:nvSpPr>
        <p:spPr>
          <a:xfrm>
            <a:off x="6644352" y="6097535"/>
            <a:ext cx="1988821" cy="169277"/>
          </a:xfrm>
          <a:prstGeom prst="rect">
            <a:avLst/>
          </a:prstGeom>
          <a:noFill/>
        </p:spPr>
        <p:txBody>
          <a:bodyPr rtlCol="0" wrap="square">
            <a:spAutoFit/>
          </a:bodyPr>
          <a:lstStyle/>
          <a:p>
            <a:pPr algn="r"/>
            <a:r>
              <a:rPr dirty="0" lang="en-US" smtClean="0" sz="500">
                <a:solidFill>
                  <a:schemeClr val="tx1">
                    <a:lumMod val="50000"/>
                    <a:lumOff val="50000"/>
                  </a:schemeClr>
                </a:solidFill>
              </a:rPr>
              <a:t>Getty Images/</a:t>
            </a:r>
            <a:r>
              <a:rPr dirty="0" err="1" lang="en-US" smtClean="0" sz="500">
                <a:solidFill>
                  <a:schemeClr val="tx1">
                    <a:lumMod val="50000"/>
                    <a:lumOff val="50000"/>
                  </a:schemeClr>
                </a:solidFill>
              </a:rPr>
              <a:t>iStock</a:t>
            </a:r>
            <a:endParaRPr dirty="0" lang="en-US" sz="500">
              <a:solidFill>
                <a:schemeClr val="tx1">
                  <a:lumMod val="50000"/>
                  <a:lumOff val="50000"/>
                </a:schemeClr>
              </a:solidFill>
            </a:endParaRPr>
          </a:p>
        </p:txBody>
      </p:sp>
    </p:spTree>
    <p:extLst>
      <p:ext uri="{BB962C8B-B14F-4D97-AF65-F5344CB8AC3E}">
        <p14:creationId xmlns:p14="http://schemas.microsoft.com/office/powerpoint/2010/main" val="1203601697"/>
      </p:ext>
    </p:extLst>
  </p:cSld>
  <p:clrMapOvr>
    <a:masterClrMapping/>
  </p:clrMapOvr>
  <p:timing>
    <p:tnLst>
      <p:par>
        <p:cTn dur="indefinite" id="1" nodeType="tmRoot" restart="never"/>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rtlCol="0" wrap="square">
            <a:spAutoFit/>
          </a:bodyPr>
          <a:lstStyle/>
          <a:p>
            <a:pPr algn="r"/>
            <a:r>
              <a:rPr b="1" dirty="0" lang="en-US" sz="1400">
                <a:solidFill>
                  <a:srgbClr val="004379"/>
                </a:solidFill>
                <a:latin typeface="Myriad Pro"/>
                <a:cs typeface="Myriad Pro"/>
              </a:rPr>
              <a:t>Linking Housing Program and Social Service Data to Improve Client Services</a:t>
            </a:r>
          </a:p>
          <a:p>
            <a:pPr algn="r"/>
            <a:r>
              <a:rPr b="1" dirty="0" lang="en-US" sz="1400">
                <a:latin typeface="Myriad Pro"/>
                <a:cs typeface="Myriad Pro"/>
              </a:rPr>
              <a:t>Chris Albrecht</a:t>
            </a:r>
          </a:p>
        </p:txBody>
      </p:sp>
      <p:sp>
        <p:nvSpPr>
          <p:cNvPr id="5" name="Title 4"/>
          <p:cNvSpPr>
            <a:spLocks noGrp="1"/>
          </p:cNvSpPr>
          <p:nvPr>
            <p:ph type="title"/>
          </p:nvPr>
        </p:nvSpPr>
        <p:spPr>
          <a:xfrm>
            <a:off x="918557" y="1869463"/>
            <a:ext cx="7306887" cy="563774"/>
          </a:xfrm>
        </p:spPr>
        <p:txBody>
          <a:bodyPr>
            <a:noAutofit/>
          </a:bodyPr>
          <a:lstStyle/>
          <a:p>
            <a:pPr>
              <a:lnSpc>
                <a:spcPct val="90000"/>
              </a:lnSpc>
            </a:pPr>
            <a:r>
              <a:rPr b="1" dirty="0" lang="en-US" sz="4000">
                <a:solidFill>
                  <a:schemeClr val="tx2"/>
                </a:solidFill>
                <a:latin typeface="Myriad Pro"/>
                <a:ea typeface="+mn-ea"/>
                <a:cs typeface="+mn-cs"/>
              </a:rPr>
              <a:t>Process for </a:t>
            </a:r>
            <a:r>
              <a:rPr b="1" dirty="0" lang="en-US" smtClean="0" sz="4000">
                <a:solidFill>
                  <a:schemeClr val="tx2"/>
                </a:solidFill>
                <a:latin typeface="Myriad Pro"/>
                <a:ea typeface="+mn-ea"/>
                <a:cs typeface="+mn-cs"/>
              </a:rPr>
              <a:t>Linking </a:t>
            </a:r>
            <a:r>
              <a:rPr b="1" dirty="0" lang="en-US" sz="4000">
                <a:solidFill>
                  <a:schemeClr val="tx2"/>
                </a:solidFill>
                <a:latin typeface="Myriad Pro"/>
                <a:ea typeface="+mn-ea"/>
                <a:cs typeface="+mn-cs"/>
              </a:rPr>
              <a:t>HMIS into RDA </a:t>
            </a:r>
            <a:r>
              <a:rPr b="1" dirty="0" lang="en-US" smtClean="0" sz="4000">
                <a:solidFill>
                  <a:schemeClr val="tx2"/>
                </a:solidFill>
                <a:latin typeface="Myriad Pro"/>
                <a:ea typeface="+mn-ea"/>
                <a:cs typeface="+mn-cs"/>
              </a:rPr>
              <a:t>Data Environment</a:t>
            </a:r>
            <a:endParaRPr b="1" dirty="0" lang="en-US" sz="4000">
              <a:solidFill>
                <a:schemeClr val="tx2"/>
              </a:solidFill>
              <a:latin typeface="Myriad Pro"/>
              <a:ea typeface="+mn-ea"/>
              <a:cs typeface="+mn-cs"/>
            </a:endParaRPr>
          </a:p>
        </p:txBody>
      </p:sp>
      <p:sp>
        <p:nvSpPr>
          <p:cNvPr id="3" name="Content Placeholder 2"/>
          <p:cNvSpPr>
            <a:spLocks noGrp="1"/>
          </p:cNvSpPr>
          <p:nvPr>
            <p:ph idx="1"/>
          </p:nvPr>
        </p:nvSpPr>
        <p:spPr>
          <a:xfrm>
            <a:off x="457200" y="2840854"/>
            <a:ext cx="4480560" cy="3285309"/>
          </a:xfrm>
        </p:spPr>
        <p:txBody>
          <a:bodyPr>
            <a:noAutofit/>
          </a:bodyPr>
          <a:lstStyle/>
          <a:p>
            <a:pPr indent="-228600" marL="285750">
              <a:spcAft>
                <a:spcPts val="600"/>
              </a:spcAft>
              <a:buClr>
                <a:srgbClr val="004379"/>
              </a:buClr>
              <a:buFont charset="2" panose="05020102010507070707" pitchFamily="18" typeface="Wingdings 2"/>
              <a:buChar char=""/>
            </a:pPr>
            <a:r>
              <a:rPr dirty="0" lang="en-US" sz="2000">
                <a:latin typeface="Myriad Pro"/>
                <a:cs typeface="Myriad Pro"/>
              </a:rPr>
              <a:t>Utilize SAS statistical software for data analysis, quality assurance, and reporting</a:t>
            </a:r>
          </a:p>
          <a:p>
            <a:pPr indent="-228600" marL="285750">
              <a:spcAft>
                <a:spcPts val="600"/>
              </a:spcAft>
              <a:buClr>
                <a:srgbClr val="004379"/>
              </a:buClr>
              <a:buFont charset="2" panose="05020102010507070707" pitchFamily="18" typeface="Wingdings 2"/>
              <a:buChar char=""/>
            </a:pPr>
            <a:r>
              <a:rPr dirty="0" lang="en-US" sz="2000">
                <a:latin typeface="Myriad Pro"/>
                <a:cs typeface="Myriad Pro"/>
              </a:rPr>
              <a:t>Use SAS Link King program for deduplication of HMIS clients and for linking other RDA data sources with HMIS </a:t>
            </a:r>
          </a:p>
          <a:p>
            <a:pPr indent="-228600" marL="285750">
              <a:spcAft>
                <a:spcPts val="600"/>
              </a:spcAft>
              <a:buClr>
                <a:srgbClr val="004379"/>
              </a:buClr>
              <a:buFont charset="2" panose="05020102010507070707" pitchFamily="18" typeface="Wingdings 2"/>
              <a:buChar char=""/>
            </a:pPr>
            <a:r>
              <a:rPr dirty="0" lang="en-US" sz="2000">
                <a:latin typeface="Myriad Pro"/>
                <a:cs typeface="Myriad Pro"/>
              </a:rPr>
              <a:t>Direct VPN connection to vendor’s live data</a:t>
            </a:r>
          </a:p>
          <a:p>
            <a:pPr indent="0" marL="0">
              <a:buNone/>
            </a:pPr>
            <a:endParaRPr dirty="0" lang="en-US">
              <a:latin typeface="Myriad Pro"/>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0" r="72"/>
          <a:stretch/>
        </p:blipFill>
        <p:spPr>
          <a:xfrm>
            <a:off x="5059017" y="2946183"/>
            <a:ext cx="3497156" cy="3166613"/>
          </a:xfrm>
          <a:prstGeom prst="rect">
            <a:avLst/>
          </a:prstGeom>
        </p:spPr>
      </p:pic>
      <p:sp>
        <p:nvSpPr>
          <p:cNvPr id="8" name="TextBox 7"/>
          <p:cNvSpPr txBox="1"/>
          <p:nvPr/>
        </p:nvSpPr>
        <p:spPr>
          <a:xfrm>
            <a:off x="6644352" y="6097535"/>
            <a:ext cx="1988821" cy="169277"/>
          </a:xfrm>
          <a:prstGeom prst="rect">
            <a:avLst/>
          </a:prstGeom>
          <a:noFill/>
        </p:spPr>
        <p:txBody>
          <a:bodyPr rtlCol="0" wrap="square">
            <a:spAutoFit/>
          </a:bodyPr>
          <a:lstStyle/>
          <a:p>
            <a:pPr algn="r"/>
            <a:r>
              <a:rPr dirty="0" lang="en-US" smtClean="0" sz="500">
                <a:solidFill>
                  <a:schemeClr val="tx1">
                    <a:lumMod val="50000"/>
                    <a:lumOff val="50000"/>
                  </a:schemeClr>
                </a:solidFill>
              </a:rPr>
              <a:t>Getty Images/</a:t>
            </a:r>
            <a:r>
              <a:rPr dirty="0" err="1" lang="en-US" smtClean="0" sz="500">
                <a:solidFill>
                  <a:schemeClr val="tx1">
                    <a:lumMod val="50000"/>
                    <a:lumOff val="50000"/>
                  </a:schemeClr>
                </a:solidFill>
              </a:rPr>
              <a:t>iStock</a:t>
            </a:r>
            <a:endParaRPr dirty="0" lang="en-US" sz="500">
              <a:solidFill>
                <a:schemeClr val="tx1">
                  <a:lumMod val="50000"/>
                  <a:lumOff val="50000"/>
                </a:schemeClr>
              </a:solidFill>
            </a:endParaRPr>
          </a:p>
        </p:txBody>
      </p:sp>
    </p:spTree>
    <p:extLst>
      <p:ext uri="{BB962C8B-B14F-4D97-AF65-F5344CB8AC3E}">
        <p14:creationId xmlns:p14="http://schemas.microsoft.com/office/powerpoint/2010/main" val="713230210"/>
      </p:ext>
    </p:extLst>
  </p:cSld>
  <p:clrMapOvr>
    <a:masterClrMapping/>
  </p:clrMapOvr>
  <p:timing>
    <p:tnLst>
      <p:par>
        <p:cTn dur="indefinite" id="1" nodeType="tmRoot" restart="never"/>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a:latin typeface="Myriad Pro"/>
                <a:cs typeface="Myriad Pro"/>
              </a:rPr>
              <a:t>Chris Albrecht</a:t>
            </a:r>
          </a:p>
        </p:txBody>
      </p:sp>
      <p:sp>
        <p:nvSpPr>
          <p:cNvPr id="5" name="Title 4"/>
          <p:cNvSpPr>
            <a:spLocks noGrp="1"/>
          </p:cNvSpPr>
          <p:nvPr>
            <p:ph type="title" idx="4294967295"/>
          </p:nvPr>
        </p:nvSpPr>
        <p:spPr>
          <a:xfrm>
            <a:off x="285061" y="853277"/>
            <a:ext cx="5845483" cy="1129589"/>
          </a:xfrm>
        </p:spPr>
        <p:txBody>
          <a:bodyPr>
            <a:normAutofit/>
          </a:bodyPr>
          <a:lstStyle/>
          <a:p>
            <a:pPr algn="l"/>
            <a:r>
              <a:rPr lang="en-US" sz="2600" b="1" dirty="0" smtClean="0">
                <a:solidFill>
                  <a:schemeClr val="tx2"/>
                </a:solidFill>
                <a:latin typeface="Myriad Pro"/>
              </a:rPr>
              <a:t>Supplemental Point-in-Time Count</a:t>
            </a:r>
            <a:endParaRPr lang="en-US" sz="2600" b="1" dirty="0">
              <a:solidFill>
                <a:schemeClr val="tx2"/>
              </a:solidFill>
              <a:latin typeface="Myriad Pro"/>
            </a:endParaRPr>
          </a:p>
        </p:txBody>
      </p:sp>
      <p:grpSp>
        <p:nvGrpSpPr>
          <p:cNvPr id="11" name="Group 10"/>
          <p:cNvGrpSpPr/>
          <p:nvPr/>
        </p:nvGrpSpPr>
        <p:grpSpPr>
          <a:xfrm>
            <a:off x="727253" y="1792661"/>
            <a:ext cx="7689494" cy="4374211"/>
            <a:chOff x="776544" y="1659657"/>
            <a:chExt cx="7689494" cy="4374211"/>
          </a:xfrm>
        </p:grpSpPr>
        <p:pic>
          <p:nvPicPr>
            <p:cNvPr id="9" name="Picture 8"/>
            <p:cNvPicPr>
              <a:picLocks noChangeAspect="1"/>
            </p:cNvPicPr>
            <p:nvPr/>
          </p:nvPicPr>
          <p:blipFill>
            <a:blip r:embed="rId3"/>
            <a:stretch>
              <a:fillRect/>
            </a:stretch>
          </p:blipFill>
          <p:spPr>
            <a:xfrm>
              <a:off x="5574134" y="2284828"/>
              <a:ext cx="2891904" cy="374904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a:stretch>
              <a:fillRect/>
            </a:stretch>
          </p:blipFill>
          <p:spPr>
            <a:xfrm>
              <a:off x="4694610" y="1659657"/>
              <a:ext cx="2913411" cy="374904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776544" y="1659657"/>
              <a:ext cx="2939467" cy="374904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a:stretch>
              <a:fillRect/>
            </a:stretch>
          </p:blipFill>
          <p:spPr>
            <a:xfrm>
              <a:off x="1653718" y="2284828"/>
              <a:ext cx="2888034" cy="3749040"/>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0630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1661993"/>
          </a:xfrm>
          <a:prstGeom prst="rect">
            <a:avLst/>
          </a:prstGeom>
          <a:noFill/>
        </p:spPr>
        <p:txBody>
          <a:bodyPr wrap="square" rtlCol="0">
            <a:spAutoFit/>
          </a:bodyPr>
          <a:lstStyle/>
          <a:p>
            <a:endParaRPr lang="en-US" dirty="0" smtClean="0"/>
          </a:p>
          <a:p>
            <a:r>
              <a:rPr lang="en-US" sz="1600" dirty="0" smtClean="0">
                <a:latin typeface="Myriad Pro"/>
                <a:cs typeface="Myriad Pro"/>
              </a:rPr>
              <a:t> </a:t>
            </a:r>
            <a:endParaRPr lang="en-US" sz="1600" dirty="0">
              <a:latin typeface="Myriad Pro"/>
              <a:cs typeface="Myriad Pro"/>
            </a:endParaRPr>
          </a:p>
          <a:p>
            <a:pPr>
              <a:buClr>
                <a:srgbClr val="004379"/>
              </a:buClr>
            </a:pPr>
            <a:endParaRPr lang="fr-FR" sz="1600" dirty="0" smtClean="0">
              <a:latin typeface="Myriad Pro"/>
              <a:cs typeface="Myriad Pro"/>
            </a:endParaRPr>
          </a:p>
          <a:p>
            <a:pPr marL="285750" indent="-285750">
              <a:buClr>
                <a:srgbClr val="004379"/>
              </a:buClr>
              <a:buFont typeface="Arial"/>
              <a:buChar char="•"/>
            </a:pPr>
            <a:endParaRPr lang="fr-FR" sz="1600" dirty="0" smtClean="0">
              <a:latin typeface="Myriad Pro"/>
              <a:cs typeface="Myriad Pro"/>
            </a:endParaRPr>
          </a:p>
          <a:p>
            <a:endParaRPr lang="en-US" dirty="0" smtClean="0">
              <a:latin typeface="Myriad Pro"/>
              <a:cs typeface="Myriad Pro"/>
            </a:endParaRPr>
          </a:p>
          <a:p>
            <a:endParaRPr lang="en-US" dirty="0">
              <a:latin typeface="Myriad Pro"/>
              <a:cs typeface="Myriad Pro"/>
            </a:endParaRPr>
          </a:p>
        </p:txBody>
      </p:sp>
      <p:sp>
        <p:nvSpPr>
          <p:cNvPr id="4" name="TextBox 3"/>
          <p:cNvSpPr txBox="1"/>
          <p:nvPr/>
        </p:nvSpPr>
        <p:spPr>
          <a:xfrm>
            <a:off x="4694610" y="853864"/>
            <a:ext cx="4267961" cy="523220"/>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a:t>
            </a:r>
            <a:r>
              <a:rPr lang="en-US" sz="1400" b="1" dirty="0" smtClean="0">
                <a:solidFill>
                  <a:srgbClr val="004379"/>
                </a:solidFill>
                <a:latin typeface="Myriad Pro"/>
                <a:cs typeface="Myriad Pro"/>
              </a:rPr>
              <a:t>Services</a:t>
            </a:r>
            <a:endParaRPr lang="en-US" sz="1400" b="1" dirty="0">
              <a:solidFill>
                <a:srgbClr val="004379"/>
              </a:solidFill>
              <a:latin typeface="Myriad Pro"/>
              <a:cs typeface="Myriad Pro"/>
            </a:endParaRPr>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842" y="4421808"/>
            <a:ext cx="7060317" cy="1041270"/>
          </a:xfrm>
          <a:prstGeom prst="rect">
            <a:avLst/>
          </a:prstGeom>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906" y="2389083"/>
            <a:ext cx="3374189" cy="1845551"/>
          </a:xfrm>
          <a:prstGeom prst="rect">
            <a:avLst/>
          </a:prstGeom>
        </p:spPr>
      </p:pic>
      <p:sp>
        <p:nvSpPr>
          <p:cNvPr id="10" name="TextBox 9"/>
          <p:cNvSpPr txBox="1"/>
          <p:nvPr/>
        </p:nvSpPr>
        <p:spPr>
          <a:xfrm>
            <a:off x="609600" y="1362075"/>
            <a:ext cx="5753100" cy="707886"/>
          </a:xfrm>
          <a:prstGeom prst="rect">
            <a:avLst/>
          </a:prstGeom>
          <a:noFill/>
        </p:spPr>
        <p:txBody>
          <a:bodyPr wrap="square" rtlCol="0">
            <a:spAutoFit/>
          </a:bodyPr>
          <a:lstStyle/>
          <a:p>
            <a:r>
              <a:rPr lang="en-US" sz="4000" b="1" dirty="0" smtClean="0">
                <a:latin typeface="Myriad Pro"/>
                <a:ea typeface="+mj-ea"/>
                <a:cs typeface="+mj-cs"/>
              </a:rPr>
              <a:t>Presenter’s Affiliations</a:t>
            </a:r>
            <a:endParaRPr lang="en-US" sz="4000" b="1" dirty="0">
              <a:latin typeface="Myriad Pro"/>
              <a:ea typeface="+mj-ea"/>
              <a:cs typeface="+mj-cs"/>
            </a:endParaRPr>
          </a:p>
        </p:txBody>
      </p:sp>
    </p:spTree>
    <p:extLst>
      <p:ext uri="{BB962C8B-B14F-4D97-AF65-F5344CB8AC3E}">
        <p14:creationId xmlns:p14="http://schemas.microsoft.com/office/powerpoint/2010/main" val="918423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523220"/>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a:t>
            </a:r>
            <a:r>
              <a:rPr lang="en-US" sz="1400" b="1" dirty="0" smtClean="0">
                <a:solidFill>
                  <a:srgbClr val="004379"/>
                </a:solidFill>
                <a:latin typeface="Myriad Pro"/>
                <a:cs typeface="Myriad Pro"/>
              </a:rPr>
              <a:t>Services</a:t>
            </a:r>
            <a:endParaRPr lang="en-US" sz="1400" b="1" dirty="0">
              <a:solidFill>
                <a:srgbClr val="004379"/>
              </a:solidFill>
              <a:latin typeface="Myriad Pro"/>
              <a:cs typeface="Myriad Pro"/>
            </a:endParaRPr>
          </a:p>
        </p:txBody>
      </p:sp>
      <p:sp>
        <p:nvSpPr>
          <p:cNvPr id="5" name="Title 4"/>
          <p:cNvSpPr>
            <a:spLocks noGrp="1"/>
          </p:cNvSpPr>
          <p:nvPr>
            <p:ph type="title" idx="4294967295"/>
          </p:nvPr>
        </p:nvSpPr>
        <p:spPr>
          <a:xfrm>
            <a:off x="3461250" y="3225483"/>
            <a:ext cx="4720533" cy="1362075"/>
          </a:xfrm>
        </p:spPr>
        <p:txBody>
          <a:bodyPr>
            <a:noAutofit/>
          </a:bodyPr>
          <a:lstStyle/>
          <a:p>
            <a:pPr marL="573088" indent="-573088" algn="l"/>
            <a:r>
              <a:rPr lang="en-US" sz="3200" b="1" dirty="0" smtClean="0">
                <a:solidFill>
                  <a:schemeClr val="tx2"/>
                </a:solidFill>
                <a:latin typeface="Myriad Pro"/>
              </a:rPr>
              <a:t>Q.	</a:t>
            </a:r>
            <a:r>
              <a:rPr lang="en-US" sz="3200" b="1" cap="none" dirty="0" smtClean="0">
                <a:solidFill>
                  <a:schemeClr val="tx2"/>
                </a:solidFill>
                <a:latin typeface="Myriad Pro"/>
              </a:rPr>
              <a:t>Does anyone work with TANF MOE?</a:t>
            </a:r>
            <a:endParaRPr lang="en-US" sz="3200" b="1" cap="none" dirty="0">
              <a:solidFill>
                <a:schemeClr val="tx2"/>
              </a:solidFill>
              <a:latin typeface="Myriad Pro"/>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4042" b="100000" l="2079" r="63395"/>
                    </a14:imgEffect>
                  </a14:imgLayer>
                </a14:imgProps>
              </a:ext>
              <a:ext uri="{28A0092B-C50C-407E-A947-70E740481C1C}">
                <a14:useLocalDpi xmlns:a14="http://schemas.microsoft.com/office/drawing/2010/main" val="0"/>
              </a:ext>
            </a:extLst>
          </a:blip>
          <a:stretch>
            <a:fillRect/>
          </a:stretch>
        </p:blipFill>
        <p:spPr>
          <a:xfrm>
            <a:off x="222317" y="1377084"/>
            <a:ext cx="5279136" cy="5279136"/>
          </a:xfrm>
          <a:prstGeom prst="rect">
            <a:avLst/>
          </a:prstGeom>
        </p:spPr>
      </p:pic>
      <p:sp>
        <p:nvSpPr>
          <p:cNvPr id="8" name="TextBox 7"/>
          <p:cNvSpPr txBox="1"/>
          <p:nvPr/>
        </p:nvSpPr>
        <p:spPr>
          <a:xfrm rot="16200000">
            <a:off x="-33252" y="5994466"/>
            <a:ext cx="1188720" cy="184666"/>
          </a:xfrm>
          <a:prstGeom prst="rect">
            <a:avLst/>
          </a:prstGeom>
          <a:noFill/>
        </p:spPr>
        <p:txBody>
          <a:bodyPr wrap="square" rtlCol="0">
            <a:spAutoFit/>
          </a:bodyPr>
          <a:lstStyle/>
          <a:p>
            <a:r>
              <a:rPr lang="en-US" sz="600" dirty="0" smtClean="0">
                <a:solidFill>
                  <a:schemeClr val="tx1">
                    <a:lumMod val="50000"/>
                    <a:lumOff val="50000"/>
                  </a:schemeClr>
                </a:solidFill>
              </a:rPr>
              <a:t>Getty Images/</a:t>
            </a:r>
            <a:r>
              <a:rPr lang="en-US" sz="600" dirty="0" err="1" smtClean="0">
                <a:solidFill>
                  <a:schemeClr val="tx1">
                    <a:lumMod val="50000"/>
                    <a:lumOff val="50000"/>
                  </a:schemeClr>
                </a:solidFill>
              </a:rPr>
              <a:t>iStock</a:t>
            </a:r>
            <a:endParaRPr lang="en-US" sz="600" dirty="0">
              <a:solidFill>
                <a:schemeClr val="tx1">
                  <a:lumMod val="50000"/>
                  <a:lumOff val="50000"/>
                </a:schemeClr>
              </a:solidFill>
            </a:endParaRPr>
          </a:p>
        </p:txBody>
      </p:sp>
    </p:spTree>
    <p:extLst>
      <p:ext uri="{BB962C8B-B14F-4D97-AF65-F5344CB8AC3E}">
        <p14:creationId xmlns:p14="http://schemas.microsoft.com/office/powerpoint/2010/main" val="725253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a:latin typeface="Myriad Pro"/>
                <a:cs typeface="Myriad Pro"/>
              </a:rPr>
              <a:t>Chris Albrecht</a:t>
            </a:r>
          </a:p>
        </p:txBody>
      </p:sp>
      <p:sp>
        <p:nvSpPr>
          <p:cNvPr id="5" name="Title 4"/>
          <p:cNvSpPr>
            <a:spLocks noGrp="1"/>
          </p:cNvSpPr>
          <p:nvPr>
            <p:ph type="title"/>
          </p:nvPr>
        </p:nvSpPr>
        <p:spPr>
          <a:xfrm>
            <a:off x="457200" y="1830098"/>
            <a:ext cx="8229600" cy="563774"/>
          </a:xfrm>
        </p:spPr>
        <p:txBody>
          <a:bodyPr>
            <a:noAutofit/>
          </a:bodyPr>
          <a:lstStyle/>
          <a:p>
            <a:r>
              <a:rPr lang="en-US" sz="3600" b="1" dirty="0">
                <a:solidFill>
                  <a:schemeClr val="tx2"/>
                </a:solidFill>
                <a:latin typeface="Myriad Pro"/>
              </a:rPr>
              <a:t>Supporting TANF </a:t>
            </a:r>
            <a:r>
              <a:rPr lang="en-US" sz="3600" b="1" dirty="0" smtClean="0">
                <a:solidFill>
                  <a:schemeClr val="tx2"/>
                </a:solidFill>
                <a:latin typeface="Myriad Pro"/>
              </a:rPr>
              <a:t>Federal Reporting</a:t>
            </a:r>
            <a:endParaRPr lang="en-US" sz="3600" b="1" dirty="0">
              <a:solidFill>
                <a:schemeClr val="tx2"/>
              </a:solidFill>
              <a:latin typeface="Myriad Pro"/>
            </a:endParaRPr>
          </a:p>
        </p:txBody>
      </p:sp>
      <p:sp>
        <p:nvSpPr>
          <p:cNvPr id="3" name="Content Placeholder 2"/>
          <p:cNvSpPr>
            <a:spLocks noGrp="1"/>
          </p:cNvSpPr>
          <p:nvPr>
            <p:ph idx="1"/>
          </p:nvPr>
        </p:nvSpPr>
        <p:spPr>
          <a:xfrm>
            <a:off x="457200" y="2547178"/>
            <a:ext cx="8229600" cy="3438249"/>
          </a:xfrm>
        </p:spPr>
        <p:txBody>
          <a:bodyPr>
            <a:noAutofit/>
          </a:bodyPr>
          <a:lstStyle/>
          <a:p>
            <a:pPr>
              <a:lnSpc>
                <a:spcPct val="120000"/>
              </a:lnSpc>
              <a:spcAft>
                <a:spcPts val="600"/>
              </a:spcAft>
            </a:pPr>
            <a:r>
              <a:rPr lang="en-US" sz="2000" dirty="0">
                <a:latin typeface="Myriad Pro"/>
              </a:rPr>
              <a:t>RDA calculates the federal matching dollars for TANF Maintenance of </a:t>
            </a:r>
            <a:r>
              <a:rPr lang="en-US" sz="2000" dirty="0" smtClean="0">
                <a:latin typeface="Myriad Pro"/>
              </a:rPr>
              <a:t>Effort (MOE)</a:t>
            </a:r>
            <a:endParaRPr lang="en-US" sz="2000" dirty="0">
              <a:latin typeface="Myriad Pro"/>
            </a:endParaRPr>
          </a:p>
          <a:p>
            <a:pPr>
              <a:lnSpc>
                <a:spcPct val="120000"/>
              </a:lnSpc>
              <a:spcAft>
                <a:spcPts val="600"/>
              </a:spcAft>
            </a:pPr>
            <a:r>
              <a:rPr lang="en-US" sz="2000" dirty="0" smtClean="0">
                <a:latin typeface="Myriad Pro"/>
              </a:rPr>
              <a:t>Matches HMIS clients to DSHS client demographic information to determine who is MOE qualified</a:t>
            </a:r>
            <a:endParaRPr lang="en-US" sz="2000" dirty="0">
              <a:latin typeface="Myriad Pro"/>
            </a:endParaRPr>
          </a:p>
          <a:p>
            <a:pPr>
              <a:lnSpc>
                <a:spcPct val="120000"/>
              </a:lnSpc>
              <a:spcAft>
                <a:spcPts val="600"/>
              </a:spcAft>
            </a:pPr>
            <a:r>
              <a:rPr lang="en-US" sz="2000" dirty="0">
                <a:latin typeface="Myriad Pro"/>
              </a:rPr>
              <a:t>Find </a:t>
            </a:r>
            <a:r>
              <a:rPr lang="en-US" sz="2000" dirty="0" smtClean="0">
                <a:latin typeface="Myriad Pro"/>
              </a:rPr>
              <a:t>state funded HMIS dollars </a:t>
            </a:r>
            <a:r>
              <a:rPr lang="en-US" sz="2000" dirty="0">
                <a:latin typeface="Myriad Pro"/>
              </a:rPr>
              <a:t>spent on matched </a:t>
            </a:r>
            <a:r>
              <a:rPr lang="en-US" sz="2000" dirty="0" smtClean="0">
                <a:latin typeface="Myriad Pro"/>
              </a:rPr>
              <a:t>clients</a:t>
            </a:r>
            <a:endParaRPr lang="en-US" sz="2000" dirty="0">
              <a:latin typeface="Myriad Pro"/>
            </a:endParaRPr>
          </a:p>
          <a:p>
            <a:pPr>
              <a:lnSpc>
                <a:spcPct val="120000"/>
              </a:lnSpc>
              <a:spcAft>
                <a:spcPts val="600"/>
              </a:spcAft>
            </a:pPr>
            <a:r>
              <a:rPr lang="en-US" sz="2000" dirty="0">
                <a:latin typeface="Myriad Pro"/>
              </a:rPr>
              <a:t>Add state funded HMIS dollars </a:t>
            </a:r>
            <a:r>
              <a:rPr lang="en-US" sz="2000" dirty="0" smtClean="0">
                <a:latin typeface="Myriad Pro"/>
              </a:rPr>
              <a:t>to </a:t>
            </a:r>
            <a:r>
              <a:rPr lang="en-US" sz="2000" dirty="0">
                <a:latin typeface="Myriad Pro"/>
              </a:rPr>
              <a:t>TANF </a:t>
            </a:r>
            <a:r>
              <a:rPr lang="en-US" sz="2000">
                <a:latin typeface="Myriad Pro"/>
              </a:rPr>
              <a:t>MOE </a:t>
            </a:r>
            <a:r>
              <a:rPr lang="en-US" sz="2000" smtClean="0">
                <a:latin typeface="Myriad Pro"/>
              </a:rPr>
              <a:t>claim</a:t>
            </a:r>
            <a:endParaRPr lang="en-US" sz="2000" dirty="0" smtClean="0">
              <a:latin typeface="Myriad Pro"/>
            </a:endParaRPr>
          </a:p>
        </p:txBody>
      </p:sp>
    </p:spTree>
    <p:extLst>
      <p:ext uri="{BB962C8B-B14F-4D97-AF65-F5344CB8AC3E}">
        <p14:creationId xmlns:p14="http://schemas.microsoft.com/office/powerpoint/2010/main" val="3746464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smtClean="0">
                <a:latin typeface="Myriad Pro"/>
                <a:cs typeface="Myriad Pro"/>
              </a:rPr>
              <a:t>Taylor Danielson</a:t>
            </a:r>
            <a:endParaRPr lang="en-US" sz="1400" b="1" dirty="0">
              <a:latin typeface="Myriad Pro"/>
              <a:cs typeface="Myriad Pro"/>
            </a:endParaRPr>
          </a:p>
        </p:txBody>
      </p:sp>
      <p:sp>
        <p:nvSpPr>
          <p:cNvPr id="5" name="Title 4"/>
          <p:cNvSpPr>
            <a:spLocks noGrp="1"/>
          </p:cNvSpPr>
          <p:nvPr>
            <p:ph type="title"/>
          </p:nvPr>
        </p:nvSpPr>
        <p:spPr/>
        <p:txBody>
          <a:bodyPr/>
          <a:lstStyle/>
          <a:p>
            <a:pPr algn="ctr"/>
            <a:r>
              <a:rPr lang="en-US" dirty="0" smtClean="0">
                <a:latin typeface="Myriad Pro"/>
              </a:rPr>
              <a:t>Collaborative Research</a:t>
            </a:r>
            <a:endParaRPr lang="en-US" dirty="0">
              <a:latin typeface="Myriad Pro"/>
            </a:endParaRP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2635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33"/>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smtClean="0">
                <a:latin typeface="Myriad Pro"/>
                <a:cs typeface="Myriad Pro"/>
              </a:rPr>
              <a:t>Taylor Danielson </a:t>
            </a:r>
            <a:endParaRPr lang="en-US" sz="1400" b="1" dirty="0">
              <a:latin typeface="Myriad Pro"/>
              <a:cs typeface="Myriad Pro"/>
            </a:endParaRPr>
          </a:p>
        </p:txBody>
      </p:sp>
      <p:sp>
        <p:nvSpPr>
          <p:cNvPr id="5" name="Title 4"/>
          <p:cNvSpPr>
            <a:spLocks noGrp="1"/>
          </p:cNvSpPr>
          <p:nvPr>
            <p:ph type="title" idx="4294967295"/>
          </p:nvPr>
        </p:nvSpPr>
        <p:spPr>
          <a:xfrm>
            <a:off x="457200" y="1625126"/>
            <a:ext cx="8420100" cy="855662"/>
          </a:xfrm>
        </p:spPr>
        <p:txBody>
          <a:bodyPr>
            <a:noAutofit/>
          </a:bodyPr>
          <a:lstStyle/>
          <a:p>
            <a:r>
              <a:rPr lang="en-US" sz="2800" b="1" dirty="0" smtClean="0">
                <a:solidFill>
                  <a:schemeClr val="tx2"/>
                </a:solidFill>
                <a:latin typeface="Myriad Pro"/>
              </a:rPr>
              <a:t>Identifying Homeless and Unstably Housed DSHS Clients in Multiple Service Systems </a:t>
            </a:r>
            <a:r>
              <a:rPr lang="en-US" sz="2000" dirty="0" smtClean="0">
                <a:solidFill>
                  <a:schemeClr val="tx2"/>
                </a:solidFill>
                <a:latin typeface="Myriad Pro"/>
              </a:rPr>
              <a:t>(2012)</a:t>
            </a:r>
            <a:endParaRPr lang="en-US" sz="2000" dirty="0">
              <a:solidFill>
                <a:schemeClr val="tx2"/>
              </a:solidFill>
              <a:latin typeface="Myriad Pro"/>
            </a:endParaRPr>
          </a:p>
        </p:txBody>
      </p:sp>
      <p:grpSp>
        <p:nvGrpSpPr>
          <p:cNvPr id="3" name="Group 2"/>
          <p:cNvGrpSpPr/>
          <p:nvPr/>
        </p:nvGrpSpPr>
        <p:grpSpPr>
          <a:xfrm>
            <a:off x="1315454" y="2478883"/>
            <a:ext cx="6513093" cy="3845783"/>
            <a:chOff x="1137477" y="2513387"/>
            <a:chExt cx="6513093" cy="3845783"/>
          </a:xfrm>
        </p:grpSpPr>
        <p:graphicFrame>
          <p:nvGraphicFramePr>
            <p:cNvPr id="10" name="Chart 9"/>
            <p:cNvGraphicFramePr/>
            <p:nvPr>
              <p:extLst/>
            </p:nvPr>
          </p:nvGraphicFramePr>
          <p:xfrm>
            <a:off x="1137477" y="2676526"/>
            <a:ext cx="2055949" cy="36092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nvPr>
          </p:nvGraphicFramePr>
          <p:xfrm>
            <a:off x="3567217" y="2513387"/>
            <a:ext cx="2055949" cy="37723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nvPr>
          </p:nvGraphicFramePr>
          <p:xfrm>
            <a:off x="5594621" y="2555253"/>
            <a:ext cx="2055949" cy="3730517"/>
          </p:xfrm>
          <a:graphic>
            <a:graphicData uri="http://schemas.openxmlformats.org/drawingml/2006/chart">
              <c:chart xmlns:c="http://schemas.openxmlformats.org/drawingml/2006/chart" xmlns:r="http://schemas.openxmlformats.org/officeDocument/2006/relationships" r:id="rId6"/>
            </a:graphicData>
          </a:graphic>
        </p:graphicFrame>
        <p:cxnSp>
          <p:nvCxnSpPr>
            <p:cNvPr id="15" name="Straight Connector 14"/>
            <p:cNvCxnSpPr/>
            <p:nvPr/>
          </p:nvCxnSpPr>
          <p:spPr>
            <a:xfrm>
              <a:off x="3332037" y="2807208"/>
              <a:ext cx="0" cy="3478562"/>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420941" y="2555253"/>
              <a:ext cx="1554480" cy="461665"/>
            </a:xfrm>
            <a:prstGeom prst="rect">
              <a:avLst/>
            </a:prstGeom>
            <a:noFill/>
          </p:spPr>
          <p:txBody>
            <a:bodyPr wrap="square" rtlCol="0">
              <a:spAutoFit/>
            </a:bodyPr>
            <a:lstStyle/>
            <a:p>
              <a:pPr algn="ctr"/>
              <a:r>
                <a:rPr lang="en-US" sz="1600" dirty="0" smtClean="0">
                  <a:latin typeface="Myriad Pro"/>
                </a:rPr>
                <a:t>All Ages</a:t>
              </a:r>
            </a:p>
            <a:p>
              <a:pPr algn="ctr"/>
              <a:r>
                <a:rPr lang="en-US" sz="800" dirty="0" smtClean="0">
                  <a:latin typeface="Myriad Pro"/>
                </a:rPr>
                <a:t>TOTAL = 1,946,302</a:t>
              </a:r>
              <a:endParaRPr lang="en-US" sz="800" dirty="0">
                <a:latin typeface="Myriad Pro"/>
              </a:endParaRPr>
            </a:p>
          </p:txBody>
        </p:sp>
        <p:sp>
          <p:nvSpPr>
            <p:cNvPr id="17" name="TextBox 16"/>
            <p:cNvSpPr txBox="1"/>
            <p:nvPr/>
          </p:nvSpPr>
          <p:spPr>
            <a:xfrm>
              <a:off x="3612937" y="2555253"/>
              <a:ext cx="1913660" cy="338554"/>
            </a:xfrm>
            <a:prstGeom prst="rect">
              <a:avLst/>
            </a:prstGeom>
            <a:noFill/>
          </p:spPr>
          <p:txBody>
            <a:bodyPr wrap="square" rtlCol="0">
              <a:spAutoFit/>
            </a:bodyPr>
            <a:lstStyle/>
            <a:p>
              <a:pPr algn="ctr"/>
              <a:r>
                <a:rPr lang="en-US" sz="1600" dirty="0" smtClean="0">
                  <a:latin typeface="Myriad Pro"/>
                </a:rPr>
                <a:t>Children Age 0-17</a:t>
              </a:r>
              <a:endParaRPr lang="en-US" sz="1600" dirty="0">
                <a:latin typeface="Myriad Pro"/>
              </a:endParaRPr>
            </a:p>
          </p:txBody>
        </p:sp>
        <p:sp>
          <p:nvSpPr>
            <p:cNvPr id="18" name="TextBox 17"/>
            <p:cNvSpPr txBox="1"/>
            <p:nvPr/>
          </p:nvSpPr>
          <p:spPr>
            <a:xfrm>
              <a:off x="5688625" y="2555253"/>
              <a:ext cx="1913660" cy="338554"/>
            </a:xfrm>
            <a:prstGeom prst="rect">
              <a:avLst/>
            </a:prstGeom>
            <a:noFill/>
          </p:spPr>
          <p:txBody>
            <a:bodyPr wrap="square" rtlCol="0">
              <a:spAutoFit/>
            </a:bodyPr>
            <a:lstStyle/>
            <a:p>
              <a:pPr algn="ctr"/>
              <a:r>
                <a:rPr lang="en-US" sz="1600" dirty="0" smtClean="0">
                  <a:latin typeface="Myriad Pro"/>
                </a:rPr>
                <a:t>Working Age 18-64</a:t>
              </a:r>
              <a:endParaRPr lang="en-US" sz="1600" dirty="0">
                <a:latin typeface="Myriad Pro"/>
              </a:endParaRPr>
            </a:p>
          </p:txBody>
        </p:sp>
        <p:grpSp>
          <p:nvGrpSpPr>
            <p:cNvPr id="36" name="Group 35"/>
            <p:cNvGrpSpPr/>
            <p:nvPr/>
          </p:nvGrpSpPr>
          <p:grpSpPr>
            <a:xfrm>
              <a:off x="1530670" y="6143726"/>
              <a:ext cx="1502034" cy="215444"/>
              <a:chOff x="676657" y="6143726"/>
              <a:chExt cx="1502034" cy="215444"/>
            </a:xfrm>
          </p:grpSpPr>
          <p:sp>
            <p:nvSpPr>
              <p:cNvPr id="20" name="TextBox 19"/>
              <p:cNvSpPr txBox="1"/>
              <p:nvPr/>
            </p:nvSpPr>
            <p:spPr>
              <a:xfrm>
                <a:off x="676657" y="6143726"/>
                <a:ext cx="727842" cy="215444"/>
              </a:xfrm>
              <a:prstGeom prst="rect">
                <a:avLst/>
              </a:prstGeom>
              <a:noFill/>
            </p:spPr>
            <p:txBody>
              <a:bodyPr wrap="square" rtlCol="0">
                <a:spAutoFit/>
              </a:bodyPr>
              <a:lstStyle/>
              <a:p>
                <a:r>
                  <a:rPr lang="en-US" sz="800" i="1" dirty="0" smtClean="0"/>
                  <a:t>n = 184,865</a:t>
                </a:r>
                <a:endParaRPr lang="en-US" sz="800" i="1" dirty="0"/>
              </a:p>
            </p:txBody>
          </p:sp>
          <p:sp>
            <p:nvSpPr>
              <p:cNvPr id="21" name="TextBox 20"/>
              <p:cNvSpPr txBox="1"/>
              <p:nvPr/>
            </p:nvSpPr>
            <p:spPr>
              <a:xfrm>
                <a:off x="1450849" y="6143726"/>
                <a:ext cx="727842" cy="215444"/>
              </a:xfrm>
              <a:prstGeom prst="rect">
                <a:avLst/>
              </a:prstGeom>
              <a:noFill/>
            </p:spPr>
            <p:txBody>
              <a:bodyPr wrap="square" rtlCol="0">
                <a:spAutoFit/>
              </a:bodyPr>
              <a:lstStyle/>
              <a:p>
                <a:r>
                  <a:rPr lang="en-US" sz="800" i="1" dirty="0" smtClean="0"/>
                  <a:t>n = 145,598</a:t>
                </a:r>
                <a:endParaRPr lang="en-US" sz="800" i="1" dirty="0"/>
              </a:p>
            </p:txBody>
          </p:sp>
        </p:grpSp>
        <p:sp>
          <p:nvSpPr>
            <p:cNvPr id="22" name="TextBox 21"/>
            <p:cNvSpPr txBox="1"/>
            <p:nvPr/>
          </p:nvSpPr>
          <p:spPr>
            <a:xfrm>
              <a:off x="1410176" y="3117298"/>
              <a:ext cx="839191" cy="738664"/>
            </a:xfrm>
            <a:prstGeom prst="rect">
              <a:avLst/>
            </a:prstGeom>
            <a:noFill/>
          </p:spPr>
          <p:txBody>
            <a:bodyPr wrap="square" rtlCol="0">
              <a:spAutoFit/>
            </a:bodyPr>
            <a:lstStyle/>
            <a:p>
              <a:r>
                <a:rPr lang="en-US" sz="1050" dirty="0" smtClean="0">
                  <a:solidFill>
                    <a:schemeClr val="bg1"/>
                  </a:solidFill>
                </a:rPr>
                <a:t>As identified </a:t>
              </a:r>
            </a:p>
            <a:p>
              <a:r>
                <a:rPr lang="en-US" sz="1050" dirty="0" smtClean="0">
                  <a:solidFill>
                    <a:schemeClr val="bg1"/>
                  </a:solidFill>
                </a:rPr>
                <a:t>in multiple systems</a:t>
              </a:r>
              <a:endParaRPr lang="en-US" sz="1050" dirty="0">
                <a:solidFill>
                  <a:schemeClr val="bg1"/>
                </a:solidFill>
              </a:endParaRPr>
            </a:p>
          </p:txBody>
        </p:sp>
        <p:sp>
          <p:nvSpPr>
            <p:cNvPr id="29" name="TextBox 28"/>
            <p:cNvSpPr txBox="1"/>
            <p:nvPr/>
          </p:nvSpPr>
          <p:spPr>
            <a:xfrm>
              <a:off x="2172806" y="3772472"/>
              <a:ext cx="839191" cy="738664"/>
            </a:xfrm>
            <a:prstGeom prst="rect">
              <a:avLst/>
            </a:prstGeom>
            <a:noFill/>
          </p:spPr>
          <p:txBody>
            <a:bodyPr wrap="square" rtlCol="0">
              <a:spAutoFit/>
            </a:bodyPr>
            <a:lstStyle/>
            <a:p>
              <a:r>
                <a:rPr lang="en-US" sz="1050" dirty="0" smtClean="0"/>
                <a:t>As identified by ACES only</a:t>
              </a:r>
              <a:endParaRPr lang="en-US" sz="1050" dirty="0"/>
            </a:p>
          </p:txBody>
        </p:sp>
        <p:sp>
          <p:nvSpPr>
            <p:cNvPr id="30" name="TextBox 29"/>
            <p:cNvSpPr txBox="1"/>
            <p:nvPr/>
          </p:nvSpPr>
          <p:spPr>
            <a:xfrm>
              <a:off x="3828827" y="3117298"/>
              <a:ext cx="839191" cy="738664"/>
            </a:xfrm>
            <a:prstGeom prst="rect">
              <a:avLst/>
            </a:prstGeom>
            <a:noFill/>
          </p:spPr>
          <p:txBody>
            <a:bodyPr wrap="square" rtlCol="0">
              <a:spAutoFit/>
            </a:bodyPr>
            <a:lstStyle/>
            <a:p>
              <a:r>
                <a:rPr lang="en-US" sz="1050" dirty="0" smtClean="0">
                  <a:solidFill>
                    <a:schemeClr val="bg1"/>
                  </a:solidFill>
                </a:rPr>
                <a:t>As identified </a:t>
              </a:r>
            </a:p>
            <a:p>
              <a:r>
                <a:rPr lang="en-US" sz="1050" dirty="0" smtClean="0">
                  <a:solidFill>
                    <a:schemeClr val="bg1"/>
                  </a:solidFill>
                </a:rPr>
                <a:t>in multiple systems</a:t>
              </a:r>
              <a:endParaRPr lang="en-US" sz="1050" dirty="0">
                <a:solidFill>
                  <a:schemeClr val="bg1"/>
                </a:solidFill>
              </a:endParaRPr>
            </a:p>
          </p:txBody>
        </p:sp>
        <p:sp>
          <p:nvSpPr>
            <p:cNvPr id="31" name="TextBox 30"/>
            <p:cNvSpPr txBox="1"/>
            <p:nvPr/>
          </p:nvSpPr>
          <p:spPr>
            <a:xfrm>
              <a:off x="4591457" y="3946139"/>
              <a:ext cx="839191" cy="738664"/>
            </a:xfrm>
            <a:prstGeom prst="rect">
              <a:avLst/>
            </a:prstGeom>
            <a:noFill/>
          </p:spPr>
          <p:txBody>
            <a:bodyPr wrap="square" rtlCol="0">
              <a:spAutoFit/>
            </a:bodyPr>
            <a:lstStyle/>
            <a:p>
              <a:r>
                <a:rPr lang="en-US" sz="1050" dirty="0" smtClean="0"/>
                <a:t>As identified by ACES only</a:t>
              </a:r>
              <a:endParaRPr lang="en-US" sz="1050" dirty="0"/>
            </a:p>
          </p:txBody>
        </p:sp>
        <p:sp>
          <p:nvSpPr>
            <p:cNvPr id="32" name="TextBox 31"/>
            <p:cNvSpPr txBox="1"/>
            <p:nvPr/>
          </p:nvSpPr>
          <p:spPr>
            <a:xfrm>
              <a:off x="5859768" y="3117298"/>
              <a:ext cx="839191" cy="738664"/>
            </a:xfrm>
            <a:prstGeom prst="rect">
              <a:avLst/>
            </a:prstGeom>
            <a:noFill/>
          </p:spPr>
          <p:txBody>
            <a:bodyPr wrap="square" rtlCol="0">
              <a:spAutoFit/>
            </a:bodyPr>
            <a:lstStyle/>
            <a:p>
              <a:r>
                <a:rPr lang="en-US" sz="1050" dirty="0" smtClean="0">
                  <a:solidFill>
                    <a:schemeClr val="bg1"/>
                  </a:solidFill>
                </a:rPr>
                <a:t>As identified </a:t>
              </a:r>
            </a:p>
            <a:p>
              <a:r>
                <a:rPr lang="en-US" sz="1050" dirty="0" smtClean="0">
                  <a:solidFill>
                    <a:schemeClr val="bg1"/>
                  </a:solidFill>
                </a:rPr>
                <a:t>in multiple systems</a:t>
              </a:r>
              <a:endParaRPr lang="en-US" sz="1050" dirty="0">
                <a:solidFill>
                  <a:schemeClr val="bg1"/>
                </a:solidFill>
              </a:endParaRPr>
            </a:p>
          </p:txBody>
        </p:sp>
        <p:sp>
          <p:nvSpPr>
            <p:cNvPr id="33" name="TextBox 32"/>
            <p:cNvSpPr txBox="1"/>
            <p:nvPr/>
          </p:nvSpPr>
          <p:spPr>
            <a:xfrm>
              <a:off x="6622398" y="3751579"/>
              <a:ext cx="839191" cy="738664"/>
            </a:xfrm>
            <a:prstGeom prst="rect">
              <a:avLst/>
            </a:prstGeom>
            <a:noFill/>
          </p:spPr>
          <p:txBody>
            <a:bodyPr wrap="square" rtlCol="0">
              <a:spAutoFit/>
            </a:bodyPr>
            <a:lstStyle/>
            <a:p>
              <a:r>
                <a:rPr lang="en-US" sz="1050" dirty="0" smtClean="0"/>
                <a:t>As identified by ACES only</a:t>
              </a:r>
              <a:endParaRPr lang="en-US" sz="1050" dirty="0"/>
            </a:p>
          </p:txBody>
        </p:sp>
        <p:grpSp>
          <p:nvGrpSpPr>
            <p:cNvPr id="37" name="Group 36"/>
            <p:cNvGrpSpPr/>
            <p:nvPr/>
          </p:nvGrpSpPr>
          <p:grpSpPr>
            <a:xfrm>
              <a:off x="3969700" y="6143726"/>
              <a:ext cx="1502034" cy="215444"/>
              <a:chOff x="676657" y="6143726"/>
              <a:chExt cx="1502034" cy="215444"/>
            </a:xfrm>
          </p:grpSpPr>
          <p:sp>
            <p:nvSpPr>
              <p:cNvPr id="38" name="TextBox 37"/>
              <p:cNvSpPr txBox="1"/>
              <p:nvPr/>
            </p:nvSpPr>
            <p:spPr>
              <a:xfrm>
                <a:off x="676657" y="6143726"/>
                <a:ext cx="727842" cy="215444"/>
              </a:xfrm>
              <a:prstGeom prst="rect">
                <a:avLst/>
              </a:prstGeom>
              <a:noFill/>
            </p:spPr>
            <p:txBody>
              <a:bodyPr wrap="square" rtlCol="0">
                <a:spAutoFit/>
              </a:bodyPr>
              <a:lstStyle/>
              <a:p>
                <a:r>
                  <a:rPr lang="en-US" sz="800" i="1" dirty="0" smtClean="0"/>
                  <a:t>n = 39,787</a:t>
                </a:r>
                <a:endParaRPr lang="en-US" sz="800" i="1" dirty="0"/>
              </a:p>
            </p:txBody>
          </p:sp>
          <p:sp>
            <p:nvSpPr>
              <p:cNvPr id="39" name="TextBox 38"/>
              <p:cNvSpPr txBox="1"/>
              <p:nvPr/>
            </p:nvSpPr>
            <p:spPr>
              <a:xfrm>
                <a:off x="1450849" y="6143726"/>
                <a:ext cx="727842" cy="215444"/>
              </a:xfrm>
              <a:prstGeom prst="rect">
                <a:avLst/>
              </a:prstGeom>
              <a:noFill/>
            </p:spPr>
            <p:txBody>
              <a:bodyPr wrap="square" rtlCol="0">
                <a:spAutoFit/>
              </a:bodyPr>
              <a:lstStyle/>
              <a:p>
                <a:r>
                  <a:rPr lang="en-US" sz="800" i="1" dirty="0" smtClean="0"/>
                  <a:t>n = 29,572</a:t>
                </a:r>
                <a:endParaRPr lang="en-US" sz="800" i="1" dirty="0"/>
              </a:p>
            </p:txBody>
          </p:sp>
        </p:grpSp>
        <p:grpSp>
          <p:nvGrpSpPr>
            <p:cNvPr id="40" name="Group 39"/>
            <p:cNvGrpSpPr/>
            <p:nvPr/>
          </p:nvGrpSpPr>
          <p:grpSpPr>
            <a:xfrm>
              <a:off x="5989242" y="6143726"/>
              <a:ext cx="1502034" cy="215444"/>
              <a:chOff x="676657" y="6143726"/>
              <a:chExt cx="1502034" cy="215444"/>
            </a:xfrm>
          </p:grpSpPr>
          <p:sp>
            <p:nvSpPr>
              <p:cNvPr id="41" name="TextBox 40"/>
              <p:cNvSpPr txBox="1"/>
              <p:nvPr/>
            </p:nvSpPr>
            <p:spPr>
              <a:xfrm>
                <a:off x="676657" y="6143726"/>
                <a:ext cx="727842" cy="215444"/>
              </a:xfrm>
              <a:prstGeom prst="rect">
                <a:avLst/>
              </a:prstGeom>
              <a:noFill/>
            </p:spPr>
            <p:txBody>
              <a:bodyPr wrap="square" rtlCol="0">
                <a:spAutoFit/>
              </a:bodyPr>
              <a:lstStyle/>
              <a:p>
                <a:r>
                  <a:rPr lang="en-US" sz="800" i="1" dirty="0" smtClean="0"/>
                  <a:t>n = 142,396</a:t>
                </a:r>
                <a:endParaRPr lang="en-US" sz="800" i="1" dirty="0"/>
              </a:p>
            </p:txBody>
          </p:sp>
          <p:sp>
            <p:nvSpPr>
              <p:cNvPr id="42" name="TextBox 41"/>
              <p:cNvSpPr txBox="1"/>
              <p:nvPr/>
            </p:nvSpPr>
            <p:spPr>
              <a:xfrm>
                <a:off x="1450849" y="6143726"/>
                <a:ext cx="727842" cy="215444"/>
              </a:xfrm>
              <a:prstGeom prst="rect">
                <a:avLst/>
              </a:prstGeom>
              <a:noFill/>
            </p:spPr>
            <p:txBody>
              <a:bodyPr wrap="square" rtlCol="0">
                <a:spAutoFit/>
              </a:bodyPr>
              <a:lstStyle/>
              <a:p>
                <a:r>
                  <a:rPr lang="en-US" sz="800" i="1" dirty="0" smtClean="0"/>
                  <a:t>n = 113,707</a:t>
                </a:r>
                <a:endParaRPr lang="en-US" sz="800" i="1" dirty="0"/>
              </a:p>
            </p:txBody>
          </p:sp>
        </p:grpSp>
        <p:cxnSp>
          <p:nvCxnSpPr>
            <p:cNvPr id="47" name="Straight Arrow Connector 46"/>
            <p:cNvCxnSpPr/>
            <p:nvPr/>
          </p:nvCxnSpPr>
          <p:spPr>
            <a:xfrm flipV="1">
              <a:off x="2161605" y="3073639"/>
              <a:ext cx="0" cy="3063240"/>
            </a:xfrm>
            <a:prstGeom prst="straightConnector1">
              <a:avLst/>
            </a:prstGeom>
            <a:ln>
              <a:gradFill>
                <a:gsLst>
                  <a:gs pos="5000">
                    <a:schemeClr val="bg1"/>
                  </a:gs>
                  <a:gs pos="52000">
                    <a:srgbClr val="FF0000"/>
                  </a:gs>
                  <a:gs pos="100000">
                    <a:schemeClr val="accent2">
                      <a:lumMod val="75000"/>
                    </a:schemeClr>
                  </a:gs>
                </a:gsLst>
                <a:lin ang="5400000" scaled="1"/>
              </a:gra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311213" y="6143726"/>
              <a:ext cx="1737360"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706941" y="6143726"/>
              <a:ext cx="1737360"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740199" y="6143726"/>
              <a:ext cx="1737360" cy="0"/>
            </a:xfrm>
            <a:prstGeom prst="line">
              <a:avLst/>
            </a:prstGeom>
            <a:ln w="127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4588409" y="3073639"/>
              <a:ext cx="0" cy="3063240"/>
            </a:xfrm>
            <a:prstGeom prst="straightConnector1">
              <a:avLst/>
            </a:prstGeom>
            <a:ln>
              <a:gradFill>
                <a:gsLst>
                  <a:gs pos="5000">
                    <a:schemeClr val="bg1"/>
                  </a:gs>
                  <a:gs pos="52000">
                    <a:srgbClr val="FF0000"/>
                  </a:gs>
                  <a:gs pos="100000">
                    <a:schemeClr val="accent2">
                      <a:lumMod val="75000"/>
                    </a:schemeClr>
                  </a:gs>
                </a:gsLst>
                <a:lin ang="5400000" scaled="1"/>
              </a:gra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6615273" y="3073639"/>
              <a:ext cx="0" cy="3063240"/>
            </a:xfrm>
            <a:prstGeom prst="straightConnector1">
              <a:avLst/>
            </a:prstGeom>
            <a:ln>
              <a:gradFill>
                <a:gsLst>
                  <a:gs pos="5000">
                    <a:schemeClr val="bg1"/>
                  </a:gs>
                  <a:gs pos="52000">
                    <a:srgbClr val="FF0000"/>
                  </a:gs>
                  <a:gs pos="100000">
                    <a:schemeClr val="accent2">
                      <a:lumMod val="75000"/>
                    </a:schemeClr>
                  </a:gs>
                </a:gsLst>
                <a:lin ang="5400000" scaled="1"/>
              </a:gradFill>
              <a:tailEnd type="triangle"/>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131610" y="3130038"/>
              <a:ext cx="854069" cy="338554"/>
            </a:xfrm>
            <a:prstGeom prst="rect">
              <a:avLst/>
            </a:prstGeom>
            <a:noFill/>
          </p:spPr>
          <p:txBody>
            <a:bodyPr wrap="square" rtlCol="0">
              <a:spAutoFit/>
            </a:bodyPr>
            <a:lstStyle/>
            <a:p>
              <a:r>
                <a:rPr lang="en-US" sz="1600" b="1" dirty="0" smtClean="0">
                  <a:solidFill>
                    <a:srgbClr val="C00000"/>
                  </a:solidFill>
                  <a:latin typeface="Myriad Pro"/>
                </a:rPr>
                <a:t>+27%</a:t>
              </a:r>
              <a:endParaRPr lang="en-US" sz="1600" b="1" dirty="0">
                <a:solidFill>
                  <a:srgbClr val="C00000"/>
                </a:solidFill>
                <a:latin typeface="Myriad Pro"/>
              </a:endParaRPr>
            </a:p>
          </p:txBody>
        </p:sp>
        <p:sp>
          <p:nvSpPr>
            <p:cNvPr id="52" name="TextBox 51"/>
            <p:cNvSpPr txBox="1"/>
            <p:nvPr/>
          </p:nvSpPr>
          <p:spPr>
            <a:xfrm>
              <a:off x="4551479" y="3130038"/>
              <a:ext cx="854069" cy="338554"/>
            </a:xfrm>
            <a:prstGeom prst="rect">
              <a:avLst/>
            </a:prstGeom>
            <a:noFill/>
          </p:spPr>
          <p:txBody>
            <a:bodyPr wrap="square" rtlCol="0">
              <a:spAutoFit/>
            </a:bodyPr>
            <a:lstStyle/>
            <a:p>
              <a:r>
                <a:rPr lang="en-US" sz="1600" b="1" dirty="0" smtClean="0">
                  <a:solidFill>
                    <a:srgbClr val="C00000"/>
                  </a:solidFill>
                  <a:latin typeface="Myriad Pro"/>
                </a:rPr>
                <a:t>+35%</a:t>
              </a:r>
              <a:endParaRPr lang="en-US" sz="1600" b="1" dirty="0">
                <a:solidFill>
                  <a:srgbClr val="C00000"/>
                </a:solidFill>
                <a:latin typeface="Myriad Pro"/>
              </a:endParaRPr>
            </a:p>
          </p:txBody>
        </p:sp>
        <p:sp>
          <p:nvSpPr>
            <p:cNvPr id="53" name="TextBox 52"/>
            <p:cNvSpPr txBox="1"/>
            <p:nvPr/>
          </p:nvSpPr>
          <p:spPr>
            <a:xfrm>
              <a:off x="6585825" y="3130038"/>
              <a:ext cx="854069" cy="338554"/>
            </a:xfrm>
            <a:prstGeom prst="rect">
              <a:avLst/>
            </a:prstGeom>
            <a:noFill/>
          </p:spPr>
          <p:txBody>
            <a:bodyPr wrap="square" rtlCol="0">
              <a:spAutoFit/>
            </a:bodyPr>
            <a:lstStyle/>
            <a:p>
              <a:r>
                <a:rPr lang="en-US" sz="1600" b="1" dirty="0" smtClean="0">
                  <a:solidFill>
                    <a:srgbClr val="C00000"/>
                  </a:solidFill>
                  <a:latin typeface="Myriad Pro"/>
                </a:rPr>
                <a:t>+25%</a:t>
              </a:r>
              <a:endParaRPr lang="en-US" sz="1600" b="1" dirty="0">
                <a:solidFill>
                  <a:srgbClr val="C00000"/>
                </a:solidFill>
                <a:latin typeface="Myriad Pro"/>
              </a:endParaRPr>
            </a:p>
          </p:txBody>
        </p:sp>
      </p:grpSp>
      <p:sp>
        <p:nvSpPr>
          <p:cNvPr id="55" name="Rectangle 54"/>
          <p:cNvSpPr/>
          <p:nvPr/>
        </p:nvSpPr>
        <p:spPr>
          <a:xfrm>
            <a:off x="1426464" y="6358299"/>
            <a:ext cx="6291072" cy="215444"/>
          </a:xfrm>
          <a:prstGeom prst="rect">
            <a:avLst/>
          </a:prstGeom>
        </p:spPr>
        <p:txBody>
          <a:bodyPr wrap="square">
            <a:spAutoFit/>
          </a:bodyPr>
          <a:lstStyle/>
          <a:p>
            <a:pPr algn="ctr"/>
            <a:r>
              <a:rPr lang="en-US" sz="800" dirty="0">
                <a:hlinkClick r:id="rId7"/>
              </a:rPr>
              <a:t>https://</a:t>
            </a:r>
            <a:r>
              <a:rPr lang="en-US" sz="800" dirty="0" smtClean="0">
                <a:hlinkClick r:id="rId7"/>
              </a:rPr>
              <a:t>www.dshs.wa.gov/sesa/rda/research-reports/identifying-homeless-and-unstably-housed-dshs-clients-multiple-service-systems</a:t>
            </a:r>
            <a:r>
              <a:rPr lang="en-US" sz="800" dirty="0" smtClean="0"/>
              <a:t> </a:t>
            </a:r>
            <a:endParaRPr lang="en-US" sz="800" dirty="0"/>
          </a:p>
        </p:txBody>
      </p:sp>
    </p:spTree>
    <p:extLst>
      <p:ext uri="{BB962C8B-B14F-4D97-AF65-F5344CB8AC3E}">
        <p14:creationId xmlns:p14="http://schemas.microsoft.com/office/powerpoint/2010/main" val="3736415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3"/>
          <a:srcRect t="442" r="259" b="597"/>
          <a:stretch/>
        </p:blipFill>
        <p:spPr>
          <a:xfrm>
            <a:off x="1147313" y="1813013"/>
            <a:ext cx="6849375" cy="4384952"/>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smtClean="0">
                <a:latin typeface="Myriad Pro"/>
                <a:cs typeface="Myriad Pro"/>
              </a:rPr>
              <a:t>Taylor Danielson </a:t>
            </a:r>
            <a:endParaRPr lang="en-US" sz="1400" b="1" dirty="0">
              <a:latin typeface="Myriad Pro"/>
              <a:cs typeface="Myriad Pro"/>
            </a:endParaRPr>
          </a:p>
        </p:txBody>
      </p:sp>
      <p:sp>
        <p:nvSpPr>
          <p:cNvPr id="5" name="Title 4"/>
          <p:cNvSpPr txBox="1">
            <a:spLocks/>
          </p:cNvSpPr>
          <p:nvPr/>
        </p:nvSpPr>
        <p:spPr>
          <a:xfrm>
            <a:off x="361950" y="1100925"/>
            <a:ext cx="8420100" cy="8556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latin typeface="Myriad Pro"/>
              </a:rPr>
              <a:t>Data Sources</a:t>
            </a:r>
            <a:endParaRPr lang="en-US" sz="2000" dirty="0">
              <a:solidFill>
                <a:schemeClr val="tx2"/>
              </a:solidFill>
              <a:latin typeface="Myriad Pro"/>
            </a:endParaRPr>
          </a:p>
        </p:txBody>
      </p:sp>
      <p:sp>
        <p:nvSpPr>
          <p:cNvPr id="6" name="Rectangle 5"/>
          <p:cNvSpPr/>
          <p:nvPr/>
        </p:nvSpPr>
        <p:spPr>
          <a:xfrm>
            <a:off x="1426464" y="6358299"/>
            <a:ext cx="6291072" cy="215444"/>
          </a:xfrm>
          <a:prstGeom prst="rect">
            <a:avLst/>
          </a:prstGeom>
        </p:spPr>
        <p:txBody>
          <a:bodyPr wrap="square">
            <a:spAutoFit/>
          </a:bodyPr>
          <a:lstStyle/>
          <a:p>
            <a:pPr algn="ctr"/>
            <a:r>
              <a:rPr lang="en-US" sz="800" dirty="0">
                <a:hlinkClick r:id="rId4"/>
              </a:rPr>
              <a:t>https://</a:t>
            </a:r>
            <a:r>
              <a:rPr lang="en-US" sz="800" dirty="0" smtClean="0">
                <a:hlinkClick r:id="rId4"/>
              </a:rPr>
              <a:t>www.dshs.wa.gov/sesa/rda/research-reports/identifying-homeless-and-unstably-housed-dshs-clients-multiple-service-systems</a:t>
            </a:r>
            <a:r>
              <a:rPr lang="en-US" sz="800" dirty="0" smtClean="0"/>
              <a:t> </a:t>
            </a:r>
            <a:endParaRPr lang="en-US" sz="800" dirty="0"/>
          </a:p>
        </p:txBody>
      </p:sp>
    </p:spTree>
    <p:extLst>
      <p:ext uri="{BB962C8B-B14F-4D97-AF65-F5344CB8AC3E}">
        <p14:creationId xmlns:p14="http://schemas.microsoft.com/office/powerpoint/2010/main" val="1010697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 y="7188"/>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smtClean="0">
                <a:latin typeface="Myriad Pro"/>
                <a:cs typeface="Myriad Pro"/>
              </a:rPr>
              <a:t>Taylor Danielson </a:t>
            </a:r>
            <a:endParaRPr lang="en-US" sz="1400" b="1" dirty="0">
              <a:latin typeface="Myriad Pro"/>
              <a:cs typeface="Myriad Pro"/>
            </a:endParaRPr>
          </a:p>
        </p:txBody>
      </p:sp>
      <p:sp>
        <p:nvSpPr>
          <p:cNvPr id="5" name="Title 4"/>
          <p:cNvSpPr>
            <a:spLocks noGrp="1"/>
          </p:cNvSpPr>
          <p:nvPr>
            <p:ph type="title" idx="4294967295"/>
          </p:nvPr>
        </p:nvSpPr>
        <p:spPr>
          <a:xfrm>
            <a:off x="361950" y="1620838"/>
            <a:ext cx="8420100" cy="855662"/>
          </a:xfrm>
        </p:spPr>
        <p:txBody>
          <a:bodyPr>
            <a:noAutofit/>
          </a:bodyPr>
          <a:lstStyle/>
          <a:p>
            <a:r>
              <a:rPr lang="en-US" sz="2800" b="1" dirty="0">
                <a:solidFill>
                  <a:schemeClr val="tx2"/>
                </a:solidFill>
                <a:latin typeface="Myriad Pro"/>
              </a:rPr>
              <a:t>Housing Status of Youth Exiting Foster Care, Behavioral Health and Criminal Justice Systems</a:t>
            </a:r>
          </a:p>
        </p:txBody>
      </p:sp>
      <p:sp>
        <p:nvSpPr>
          <p:cNvPr id="27" name="Rectangle 26"/>
          <p:cNvSpPr/>
          <p:nvPr/>
        </p:nvSpPr>
        <p:spPr>
          <a:xfrm>
            <a:off x="1426464" y="6358299"/>
            <a:ext cx="6291072" cy="215444"/>
          </a:xfrm>
          <a:prstGeom prst="rect">
            <a:avLst/>
          </a:prstGeom>
        </p:spPr>
        <p:txBody>
          <a:bodyPr wrap="square">
            <a:spAutoFit/>
          </a:bodyPr>
          <a:lstStyle/>
          <a:p>
            <a:pPr algn="ctr"/>
            <a:r>
              <a:rPr lang="en-US" sz="800" dirty="0">
                <a:hlinkClick r:id="rId4"/>
              </a:rPr>
              <a:t>https</a:t>
            </a:r>
            <a:r>
              <a:rPr lang="en-US" sz="800">
                <a:hlinkClick r:id="rId4"/>
              </a:rPr>
              <a:t>://</a:t>
            </a:r>
            <a:r>
              <a:rPr lang="en-US" sz="800" smtClean="0">
                <a:hlinkClick r:id="rId4"/>
              </a:rPr>
              <a:t>www.dshs.wa.gov/sites/default/files/SESA/rda/documents/research-11-240.pdf</a:t>
            </a:r>
            <a:r>
              <a:rPr lang="en-US" sz="800" smtClean="0"/>
              <a:t> </a:t>
            </a:r>
            <a:endParaRPr lang="en-US" sz="800" dirty="0"/>
          </a:p>
        </p:txBody>
      </p:sp>
      <p:grpSp>
        <p:nvGrpSpPr>
          <p:cNvPr id="3" name="Group 2"/>
          <p:cNvGrpSpPr/>
          <p:nvPr/>
        </p:nvGrpSpPr>
        <p:grpSpPr>
          <a:xfrm>
            <a:off x="411914" y="2570119"/>
            <a:ext cx="8320172" cy="3716333"/>
            <a:chOff x="526211" y="2570119"/>
            <a:chExt cx="8320172" cy="3716333"/>
          </a:xfrm>
        </p:grpSpPr>
        <p:pic>
          <p:nvPicPr>
            <p:cNvPr id="28" name="Picture 27"/>
            <p:cNvPicPr>
              <a:picLocks noChangeAspect="1"/>
            </p:cNvPicPr>
            <p:nvPr/>
          </p:nvPicPr>
          <p:blipFill>
            <a:blip r:embed="rId5"/>
            <a:stretch>
              <a:fillRect/>
            </a:stretch>
          </p:blipFill>
          <p:spPr>
            <a:xfrm>
              <a:off x="526211" y="2570119"/>
              <a:ext cx="4295759" cy="3317477"/>
            </a:xfrm>
            <a:prstGeom prst="rect">
              <a:avLst/>
            </a:prstGeom>
            <a:ln>
              <a:solidFill>
                <a:schemeClr val="bg1">
                  <a:lumMod val="65000"/>
                </a:schemeClr>
              </a:solidFill>
            </a:ln>
            <a:effectLst>
              <a:outerShdw blurRad="101600" dist="101600" dir="2700000" algn="tl" rotWithShape="0">
                <a:prstClr val="black">
                  <a:alpha val="20000"/>
                </a:prstClr>
              </a:outerShdw>
            </a:effectLst>
          </p:spPr>
        </p:pic>
        <p:pic>
          <p:nvPicPr>
            <p:cNvPr id="29" name="Picture 28"/>
            <p:cNvPicPr>
              <a:picLocks noChangeAspect="1"/>
            </p:cNvPicPr>
            <p:nvPr/>
          </p:nvPicPr>
          <p:blipFill>
            <a:blip r:embed="rId6"/>
            <a:stretch>
              <a:fillRect/>
            </a:stretch>
          </p:blipFill>
          <p:spPr>
            <a:xfrm>
              <a:off x="4572000" y="2968975"/>
              <a:ext cx="4274383" cy="3317477"/>
            </a:xfrm>
            <a:prstGeom prst="rect">
              <a:avLst/>
            </a:prstGeom>
            <a:ln>
              <a:solidFill>
                <a:schemeClr val="bg1">
                  <a:lumMod val="65000"/>
                </a:schemeClr>
              </a:solidFill>
            </a:ln>
            <a:effectLst>
              <a:outerShdw blurRad="101600" dist="101600" dir="2700000" algn="tl" rotWithShape="0">
                <a:prstClr val="black">
                  <a:alpha val="20000"/>
                </a:prstClr>
              </a:outerShdw>
            </a:effectLst>
          </p:spPr>
        </p:pic>
      </p:grpSp>
    </p:spTree>
    <p:extLst>
      <p:ext uri="{BB962C8B-B14F-4D97-AF65-F5344CB8AC3E}">
        <p14:creationId xmlns:p14="http://schemas.microsoft.com/office/powerpoint/2010/main" val="2021109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 y="7188"/>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smtClean="0">
                <a:latin typeface="Myriad Pro"/>
                <a:cs typeface="Myriad Pro"/>
              </a:rPr>
              <a:t>Taylor Danielson </a:t>
            </a:r>
            <a:endParaRPr lang="en-US" sz="1400" b="1" dirty="0">
              <a:latin typeface="Myriad Pro"/>
              <a:cs typeface="Myriad Pro"/>
            </a:endParaRPr>
          </a:p>
        </p:txBody>
      </p:sp>
      <p:sp>
        <p:nvSpPr>
          <p:cNvPr id="5" name="Title 4"/>
          <p:cNvSpPr>
            <a:spLocks noGrp="1"/>
          </p:cNvSpPr>
          <p:nvPr>
            <p:ph type="title" idx="4294967295"/>
          </p:nvPr>
        </p:nvSpPr>
        <p:spPr>
          <a:xfrm>
            <a:off x="361950" y="1620838"/>
            <a:ext cx="8420100" cy="855662"/>
          </a:xfrm>
        </p:spPr>
        <p:txBody>
          <a:bodyPr>
            <a:noAutofit/>
          </a:bodyPr>
          <a:lstStyle/>
          <a:p>
            <a:r>
              <a:rPr lang="en-US" sz="2800" b="1" dirty="0">
                <a:solidFill>
                  <a:schemeClr val="tx2"/>
                </a:solidFill>
                <a:latin typeface="Myriad Pro"/>
              </a:rPr>
              <a:t>Housing Status of Youth Exiting Foster Care, Behavioral Health and Criminal Justice Systems</a:t>
            </a:r>
          </a:p>
        </p:txBody>
      </p:sp>
      <p:graphicFrame>
        <p:nvGraphicFramePr>
          <p:cNvPr id="9" name="Chart 8"/>
          <p:cNvGraphicFramePr/>
          <p:nvPr>
            <p:extLst/>
          </p:nvPr>
        </p:nvGraphicFramePr>
        <p:xfrm>
          <a:off x="-109728" y="3188604"/>
          <a:ext cx="4441606" cy="296107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12043" y="2596896"/>
            <a:ext cx="2798064" cy="584775"/>
          </a:xfrm>
          <a:prstGeom prst="rect">
            <a:avLst/>
          </a:prstGeom>
          <a:noFill/>
        </p:spPr>
        <p:txBody>
          <a:bodyPr wrap="square" rtlCol="0">
            <a:spAutoFit/>
          </a:bodyPr>
          <a:lstStyle/>
          <a:p>
            <a:pPr algn="ctr"/>
            <a:r>
              <a:rPr lang="en-US" sz="1600" dirty="0" smtClean="0">
                <a:latin typeface="Myriad Pro"/>
              </a:rPr>
              <a:t>Housing Status in 12-Month Follow-up Period</a:t>
            </a:r>
            <a:endParaRPr lang="en-US" sz="1600" dirty="0">
              <a:latin typeface="Myriad Pro"/>
            </a:endParaRPr>
          </a:p>
        </p:txBody>
      </p:sp>
      <p:sp>
        <p:nvSpPr>
          <p:cNvPr id="11" name="TextBox 10"/>
          <p:cNvSpPr txBox="1"/>
          <p:nvPr/>
        </p:nvSpPr>
        <p:spPr>
          <a:xfrm>
            <a:off x="3941065" y="2603829"/>
            <a:ext cx="4745736" cy="523220"/>
          </a:xfrm>
          <a:prstGeom prst="rect">
            <a:avLst/>
          </a:prstGeom>
          <a:noFill/>
        </p:spPr>
        <p:txBody>
          <a:bodyPr wrap="square" rtlCol="0">
            <a:spAutoFit/>
          </a:bodyPr>
          <a:lstStyle/>
          <a:p>
            <a:pPr algn="ctr"/>
            <a:r>
              <a:rPr lang="en-US" sz="1600" dirty="0" smtClean="0">
                <a:latin typeface="Myriad Pro"/>
              </a:rPr>
              <a:t>Service Systems in which Homeless is Identified</a:t>
            </a:r>
          </a:p>
          <a:p>
            <a:pPr algn="ctr"/>
            <a:r>
              <a:rPr lang="en-US" sz="1200" dirty="0" smtClean="0">
                <a:latin typeface="Myriad Pro"/>
              </a:rPr>
              <a:t>Among Homeless Youth Aging Out of Foster Care (n = 396)</a:t>
            </a:r>
            <a:endParaRPr lang="en-US" sz="1200" dirty="0">
              <a:latin typeface="Myriad Pro"/>
            </a:endParaRPr>
          </a:p>
        </p:txBody>
      </p:sp>
      <p:graphicFrame>
        <p:nvGraphicFramePr>
          <p:cNvPr id="14" name="Chart 13"/>
          <p:cNvGraphicFramePr/>
          <p:nvPr>
            <p:extLst/>
          </p:nvPr>
        </p:nvGraphicFramePr>
        <p:xfrm>
          <a:off x="3858768" y="2907792"/>
          <a:ext cx="4828033" cy="3241882"/>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830915" y="3641433"/>
            <a:ext cx="1280160" cy="1000274"/>
          </a:xfrm>
          <a:prstGeom prst="rect">
            <a:avLst/>
          </a:prstGeom>
          <a:noFill/>
        </p:spPr>
        <p:txBody>
          <a:bodyPr wrap="square" rtlCol="0">
            <a:spAutoFit/>
          </a:bodyPr>
          <a:lstStyle/>
          <a:p>
            <a:pPr algn="r"/>
            <a:r>
              <a:rPr lang="en-US" sz="1100" dirty="0" smtClean="0">
                <a:solidFill>
                  <a:schemeClr val="bg1"/>
                </a:solidFill>
                <a:latin typeface="Myriad Pro"/>
              </a:rPr>
              <a:t>Homeless </a:t>
            </a:r>
          </a:p>
          <a:p>
            <a:pPr algn="r"/>
            <a:r>
              <a:rPr lang="en-US" sz="1100" dirty="0" smtClean="0">
                <a:solidFill>
                  <a:schemeClr val="bg1"/>
                </a:solidFill>
                <a:latin typeface="Myriad Pro"/>
              </a:rPr>
              <a:t>or Unstably Housed</a:t>
            </a:r>
          </a:p>
          <a:p>
            <a:pPr algn="r"/>
            <a:r>
              <a:rPr lang="en-US" b="1" dirty="0" smtClean="0">
                <a:solidFill>
                  <a:schemeClr val="bg1"/>
                </a:solidFill>
                <a:latin typeface="Myriad Pro"/>
              </a:rPr>
              <a:t>35%</a:t>
            </a:r>
          </a:p>
          <a:p>
            <a:pPr algn="r"/>
            <a:r>
              <a:rPr lang="en-US" sz="800" i="1" dirty="0" smtClean="0">
                <a:solidFill>
                  <a:schemeClr val="bg1"/>
                </a:solidFill>
                <a:latin typeface="Myriad Pro"/>
              </a:rPr>
              <a:t>n = 396</a:t>
            </a:r>
            <a:endParaRPr lang="en-US" sz="800" i="1" dirty="0">
              <a:solidFill>
                <a:schemeClr val="bg1"/>
              </a:solidFill>
              <a:latin typeface="Myriad Pro"/>
            </a:endParaRPr>
          </a:p>
        </p:txBody>
      </p:sp>
      <p:sp>
        <p:nvSpPr>
          <p:cNvPr id="16" name="TextBox 15"/>
          <p:cNvSpPr txBox="1"/>
          <p:nvPr/>
        </p:nvSpPr>
        <p:spPr>
          <a:xfrm>
            <a:off x="2111075" y="4503843"/>
            <a:ext cx="1280160" cy="1000274"/>
          </a:xfrm>
          <a:prstGeom prst="rect">
            <a:avLst/>
          </a:prstGeom>
          <a:noFill/>
        </p:spPr>
        <p:txBody>
          <a:bodyPr wrap="square" rtlCol="0">
            <a:spAutoFit/>
          </a:bodyPr>
          <a:lstStyle/>
          <a:p>
            <a:r>
              <a:rPr lang="en-US" sz="1100" dirty="0" smtClean="0">
                <a:latin typeface="Myriad Pro"/>
              </a:rPr>
              <a:t>No Identified Housing Instability</a:t>
            </a:r>
          </a:p>
          <a:p>
            <a:r>
              <a:rPr lang="en-US" b="1" dirty="0" smtClean="0">
                <a:latin typeface="Myriad Pro"/>
              </a:rPr>
              <a:t>65%</a:t>
            </a:r>
          </a:p>
          <a:p>
            <a:r>
              <a:rPr lang="en-US" sz="800" i="1" dirty="0" smtClean="0">
                <a:latin typeface="Myriad Pro"/>
              </a:rPr>
              <a:t>n = 720</a:t>
            </a:r>
            <a:endParaRPr lang="en-US" sz="800" i="1" dirty="0">
              <a:latin typeface="Myriad Pro"/>
            </a:endParaRPr>
          </a:p>
        </p:txBody>
      </p:sp>
      <p:sp>
        <p:nvSpPr>
          <p:cNvPr id="17" name="TextBox 16"/>
          <p:cNvSpPr txBox="1"/>
          <p:nvPr/>
        </p:nvSpPr>
        <p:spPr>
          <a:xfrm>
            <a:off x="3878656" y="3710683"/>
            <a:ext cx="1125900" cy="430887"/>
          </a:xfrm>
          <a:prstGeom prst="rect">
            <a:avLst/>
          </a:prstGeom>
          <a:noFill/>
        </p:spPr>
        <p:txBody>
          <a:bodyPr wrap="square" rtlCol="0">
            <a:spAutoFit/>
          </a:bodyPr>
          <a:lstStyle/>
          <a:p>
            <a:pPr algn="ctr"/>
            <a:r>
              <a:rPr lang="en-US" sz="1100" dirty="0" smtClean="0">
                <a:solidFill>
                  <a:schemeClr val="bg1"/>
                </a:solidFill>
                <a:latin typeface="Myriad Pro"/>
              </a:rPr>
              <a:t>Public Assistance</a:t>
            </a:r>
          </a:p>
        </p:txBody>
      </p:sp>
      <p:sp>
        <p:nvSpPr>
          <p:cNvPr id="18" name="TextBox 17"/>
          <p:cNvSpPr txBox="1"/>
          <p:nvPr/>
        </p:nvSpPr>
        <p:spPr>
          <a:xfrm>
            <a:off x="4799411" y="4045664"/>
            <a:ext cx="1125900" cy="430887"/>
          </a:xfrm>
          <a:prstGeom prst="rect">
            <a:avLst/>
          </a:prstGeom>
          <a:noFill/>
        </p:spPr>
        <p:txBody>
          <a:bodyPr wrap="square" rtlCol="0">
            <a:spAutoFit/>
          </a:bodyPr>
          <a:lstStyle/>
          <a:p>
            <a:pPr algn="ctr"/>
            <a:r>
              <a:rPr lang="en-US" sz="1100" dirty="0" smtClean="0">
                <a:latin typeface="Myriad Pro"/>
              </a:rPr>
              <a:t>Housing Assistance</a:t>
            </a:r>
          </a:p>
        </p:txBody>
      </p:sp>
      <p:sp>
        <p:nvSpPr>
          <p:cNvPr id="19" name="TextBox 18"/>
          <p:cNvSpPr txBox="1"/>
          <p:nvPr/>
        </p:nvSpPr>
        <p:spPr>
          <a:xfrm>
            <a:off x="5811812" y="4904421"/>
            <a:ext cx="921944" cy="430887"/>
          </a:xfrm>
          <a:prstGeom prst="rect">
            <a:avLst/>
          </a:prstGeom>
          <a:noFill/>
        </p:spPr>
        <p:txBody>
          <a:bodyPr wrap="square" rtlCol="0">
            <a:spAutoFit/>
          </a:bodyPr>
          <a:lstStyle/>
          <a:p>
            <a:pPr algn="ctr"/>
            <a:r>
              <a:rPr lang="en-US" sz="1100" dirty="0" smtClean="0">
                <a:latin typeface="Myriad Pro"/>
              </a:rPr>
              <a:t>Mental Health</a:t>
            </a:r>
          </a:p>
        </p:txBody>
      </p:sp>
      <p:sp>
        <p:nvSpPr>
          <p:cNvPr id="20" name="TextBox 19"/>
          <p:cNvSpPr txBox="1"/>
          <p:nvPr/>
        </p:nvSpPr>
        <p:spPr>
          <a:xfrm>
            <a:off x="6694391" y="5073230"/>
            <a:ext cx="1013795" cy="430887"/>
          </a:xfrm>
          <a:prstGeom prst="rect">
            <a:avLst/>
          </a:prstGeom>
          <a:noFill/>
        </p:spPr>
        <p:txBody>
          <a:bodyPr wrap="square" rtlCol="0">
            <a:spAutoFit/>
          </a:bodyPr>
          <a:lstStyle/>
          <a:p>
            <a:pPr algn="ctr"/>
            <a:r>
              <a:rPr lang="en-US" sz="1100" dirty="0" smtClean="0">
                <a:latin typeface="Myriad Pro"/>
              </a:rPr>
              <a:t>Chemical Dependency</a:t>
            </a:r>
          </a:p>
        </p:txBody>
      </p:sp>
      <p:sp>
        <p:nvSpPr>
          <p:cNvPr id="21" name="TextBox 20"/>
          <p:cNvSpPr txBox="1"/>
          <p:nvPr/>
        </p:nvSpPr>
        <p:spPr>
          <a:xfrm>
            <a:off x="7576970" y="5242507"/>
            <a:ext cx="1013795" cy="261610"/>
          </a:xfrm>
          <a:prstGeom prst="rect">
            <a:avLst/>
          </a:prstGeom>
          <a:noFill/>
        </p:spPr>
        <p:txBody>
          <a:bodyPr wrap="square" rtlCol="0">
            <a:spAutoFit/>
          </a:bodyPr>
          <a:lstStyle/>
          <a:p>
            <a:pPr algn="ctr"/>
            <a:r>
              <a:rPr lang="en-US" sz="1100" dirty="0" smtClean="0">
                <a:latin typeface="Myriad Pro"/>
              </a:rPr>
              <a:t>Medical</a:t>
            </a:r>
          </a:p>
        </p:txBody>
      </p:sp>
      <p:sp>
        <p:nvSpPr>
          <p:cNvPr id="22" name="TextBox 21"/>
          <p:cNvSpPr txBox="1"/>
          <p:nvPr/>
        </p:nvSpPr>
        <p:spPr>
          <a:xfrm>
            <a:off x="4185574" y="5984854"/>
            <a:ext cx="749808" cy="215444"/>
          </a:xfrm>
          <a:prstGeom prst="rect">
            <a:avLst/>
          </a:prstGeom>
          <a:noFill/>
        </p:spPr>
        <p:txBody>
          <a:bodyPr wrap="square" rtlCol="0">
            <a:spAutoFit/>
          </a:bodyPr>
          <a:lstStyle/>
          <a:p>
            <a:pPr algn="r"/>
            <a:r>
              <a:rPr lang="en-US" sz="800" i="1" dirty="0" smtClean="0">
                <a:latin typeface="Myriad Pro"/>
              </a:rPr>
              <a:t>n = 283</a:t>
            </a:r>
            <a:endParaRPr lang="en-US" sz="800" i="1" dirty="0">
              <a:latin typeface="Myriad Pro"/>
            </a:endParaRPr>
          </a:p>
        </p:txBody>
      </p:sp>
      <p:sp>
        <p:nvSpPr>
          <p:cNvPr id="23" name="TextBox 22"/>
          <p:cNvSpPr txBox="1"/>
          <p:nvPr/>
        </p:nvSpPr>
        <p:spPr>
          <a:xfrm>
            <a:off x="5092781" y="5984854"/>
            <a:ext cx="749808" cy="215444"/>
          </a:xfrm>
          <a:prstGeom prst="rect">
            <a:avLst/>
          </a:prstGeom>
          <a:noFill/>
        </p:spPr>
        <p:txBody>
          <a:bodyPr wrap="square" rtlCol="0">
            <a:spAutoFit/>
          </a:bodyPr>
          <a:lstStyle/>
          <a:p>
            <a:pPr algn="r"/>
            <a:r>
              <a:rPr lang="en-US" sz="800" i="1" dirty="0" smtClean="0">
                <a:latin typeface="Myriad Pro"/>
              </a:rPr>
              <a:t>n = 129</a:t>
            </a:r>
            <a:endParaRPr lang="en-US" sz="800" i="1" dirty="0">
              <a:latin typeface="Myriad Pro"/>
            </a:endParaRPr>
          </a:p>
        </p:txBody>
      </p:sp>
      <p:sp>
        <p:nvSpPr>
          <p:cNvPr id="24" name="TextBox 23"/>
          <p:cNvSpPr txBox="1"/>
          <p:nvPr/>
        </p:nvSpPr>
        <p:spPr>
          <a:xfrm>
            <a:off x="5999988" y="5984854"/>
            <a:ext cx="749808" cy="215444"/>
          </a:xfrm>
          <a:prstGeom prst="rect">
            <a:avLst/>
          </a:prstGeom>
          <a:noFill/>
        </p:spPr>
        <p:txBody>
          <a:bodyPr wrap="square" rtlCol="0">
            <a:spAutoFit/>
          </a:bodyPr>
          <a:lstStyle/>
          <a:p>
            <a:pPr algn="r"/>
            <a:r>
              <a:rPr lang="en-US" sz="800" i="1" dirty="0" smtClean="0">
                <a:latin typeface="Myriad Pro"/>
              </a:rPr>
              <a:t>n = 36</a:t>
            </a:r>
            <a:endParaRPr lang="en-US" sz="800" i="1" dirty="0">
              <a:latin typeface="Myriad Pro"/>
            </a:endParaRPr>
          </a:p>
        </p:txBody>
      </p:sp>
      <p:sp>
        <p:nvSpPr>
          <p:cNvPr id="25" name="TextBox 24"/>
          <p:cNvSpPr txBox="1"/>
          <p:nvPr/>
        </p:nvSpPr>
        <p:spPr>
          <a:xfrm>
            <a:off x="6907195" y="5984854"/>
            <a:ext cx="749808" cy="215444"/>
          </a:xfrm>
          <a:prstGeom prst="rect">
            <a:avLst/>
          </a:prstGeom>
          <a:noFill/>
        </p:spPr>
        <p:txBody>
          <a:bodyPr wrap="square" rtlCol="0">
            <a:spAutoFit/>
          </a:bodyPr>
          <a:lstStyle/>
          <a:p>
            <a:pPr algn="r"/>
            <a:r>
              <a:rPr lang="en-US" sz="800" i="1" dirty="0" smtClean="0">
                <a:latin typeface="Myriad Pro"/>
              </a:rPr>
              <a:t>n = 20</a:t>
            </a:r>
            <a:endParaRPr lang="en-US" sz="800" i="1" dirty="0">
              <a:latin typeface="Myriad Pro"/>
            </a:endParaRPr>
          </a:p>
        </p:txBody>
      </p:sp>
      <p:sp>
        <p:nvSpPr>
          <p:cNvPr id="26" name="TextBox 25"/>
          <p:cNvSpPr txBox="1"/>
          <p:nvPr/>
        </p:nvSpPr>
        <p:spPr>
          <a:xfrm>
            <a:off x="7814403" y="5984854"/>
            <a:ext cx="749808" cy="215444"/>
          </a:xfrm>
          <a:prstGeom prst="rect">
            <a:avLst/>
          </a:prstGeom>
          <a:noFill/>
        </p:spPr>
        <p:txBody>
          <a:bodyPr wrap="square" rtlCol="0">
            <a:spAutoFit/>
          </a:bodyPr>
          <a:lstStyle/>
          <a:p>
            <a:pPr algn="r"/>
            <a:r>
              <a:rPr lang="en-US" sz="800" i="1" dirty="0" smtClean="0">
                <a:latin typeface="Myriad Pro"/>
              </a:rPr>
              <a:t>n = 21</a:t>
            </a:r>
            <a:endParaRPr lang="en-US" sz="800" i="1" dirty="0">
              <a:latin typeface="Myriad Pro"/>
            </a:endParaRPr>
          </a:p>
        </p:txBody>
      </p:sp>
      <p:sp>
        <p:nvSpPr>
          <p:cNvPr id="27" name="Rectangle 26"/>
          <p:cNvSpPr/>
          <p:nvPr/>
        </p:nvSpPr>
        <p:spPr>
          <a:xfrm>
            <a:off x="1426464" y="6358299"/>
            <a:ext cx="6291072" cy="215444"/>
          </a:xfrm>
          <a:prstGeom prst="rect">
            <a:avLst/>
          </a:prstGeom>
        </p:spPr>
        <p:txBody>
          <a:bodyPr wrap="square">
            <a:spAutoFit/>
          </a:bodyPr>
          <a:lstStyle/>
          <a:p>
            <a:pPr algn="ctr"/>
            <a:r>
              <a:rPr lang="en-US" sz="800" dirty="0">
                <a:hlinkClick r:id="rId6"/>
              </a:rPr>
              <a:t>https://</a:t>
            </a:r>
            <a:r>
              <a:rPr lang="en-US" sz="800" dirty="0" smtClean="0">
                <a:hlinkClick r:id="rId6"/>
              </a:rPr>
              <a:t>www.dshs.wa.gov/sesa/rda/research-reports/housing-status-and-well-being-youth-aging-out-foster-care-washington-state</a:t>
            </a:r>
            <a:r>
              <a:rPr lang="en-US" sz="800" dirty="0" smtClean="0"/>
              <a:t> </a:t>
            </a:r>
            <a:endParaRPr lang="en-US" sz="800" dirty="0"/>
          </a:p>
        </p:txBody>
      </p:sp>
    </p:spTree>
    <p:extLst>
      <p:ext uri="{BB962C8B-B14F-4D97-AF65-F5344CB8AC3E}">
        <p14:creationId xmlns:p14="http://schemas.microsoft.com/office/powerpoint/2010/main" val="1909826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33"/>
            <a:ext cx="9144000" cy="6858000"/>
          </a:xfrm>
          <a:prstGeom prst="rect">
            <a:avLst/>
          </a:prstGeom>
        </p:spPr>
      </p:pic>
      <p:graphicFrame>
        <p:nvGraphicFramePr>
          <p:cNvPr id="9" name="Chart 8"/>
          <p:cNvGraphicFramePr/>
          <p:nvPr>
            <p:extLst/>
          </p:nvPr>
        </p:nvGraphicFramePr>
        <p:xfrm>
          <a:off x="-899808" y="1951460"/>
          <a:ext cx="10612876" cy="39661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p:cNvGraphicFramePr>
            <a:graphicFrameLocks noGrp="1"/>
          </p:cNvGraphicFramePr>
          <p:nvPr>
            <p:extLst/>
          </p:nvPr>
        </p:nvGraphicFramePr>
        <p:xfrm>
          <a:off x="111869" y="2173198"/>
          <a:ext cx="8808720" cy="3634206"/>
        </p:xfrm>
        <a:graphic>
          <a:graphicData uri="http://schemas.openxmlformats.org/drawingml/2006/table">
            <a:tbl>
              <a:tblPr firstRow="1" bandRow="1">
                <a:tableStyleId>{5C22544A-7EE6-4342-B048-85BDC9FD1C3A}</a:tableStyleId>
              </a:tblPr>
              <a:tblGrid>
                <a:gridCol w="4460240">
                  <a:extLst>
                    <a:ext uri="{9D8B030D-6E8A-4147-A177-3AD203B41FA5}">
                      <a16:colId xmlns:a16="http://schemas.microsoft.com/office/drawing/2014/main" val="20000"/>
                    </a:ext>
                  </a:extLst>
                </a:gridCol>
                <a:gridCol w="4348480">
                  <a:extLst>
                    <a:ext uri="{9D8B030D-6E8A-4147-A177-3AD203B41FA5}">
                      <a16:colId xmlns:a16="http://schemas.microsoft.com/office/drawing/2014/main" val="20001"/>
                    </a:ext>
                  </a:extLst>
                </a:gridCol>
              </a:tblGrid>
              <a:tr h="227199">
                <a:tc>
                  <a:txBody>
                    <a:bodyPr/>
                    <a:lstStyle/>
                    <a:p>
                      <a:pPr algn="r" fontAlgn="b">
                        <a:lnSpc>
                          <a:spcPts val="1000"/>
                        </a:lnSpc>
                      </a:pPr>
                      <a:endParaRPr lang="en-US" sz="1200" b="0" i="0" u="none" strike="noStrike" dirty="0">
                        <a:solidFill>
                          <a:schemeClr val="tx1"/>
                        </a:solidFill>
                        <a:latin typeface="+mj-lt"/>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000"/>
                        </a:lnSpc>
                      </a:pPr>
                      <a:endParaRPr lang="en-US" sz="120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7199">
                <a:tc>
                  <a:txBody>
                    <a:bodyPr/>
                    <a:lstStyle/>
                    <a:p>
                      <a:pPr algn="r" fontAlgn="b">
                        <a:lnSpc>
                          <a:spcPts val="1000"/>
                        </a:lnSpc>
                      </a:pPr>
                      <a:r>
                        <a:rPr lang="en-US" sz="1200" b="0" i="0" u="none" strike="noStrike" dirty="0">
                          <a:solidFill>
                            <a:schemeClr val="tx1"/>
                          </a:solidFill>
                          <a:latin typeface="+mj-lt"/>
                        </a:rPr>
                        <a:t>Youth is a parent</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7199">
                <a:tc>
                  <a:txBody>
                    <a:bodyPr/>
                    <a:lstStyle/>
                    <a:p>
                      <a:pPr algn="r" fontAlgn="b">
                        <a:lnSpc>
                          <a:spcPts val="1000"/>
                        </a:lnSpc>
                      </a:pPr>
                      <a:r>
                        <a:rPr lang="en-US" sz="1200" b="0" i="0" u="none" strike="noStrike" dirty="0" smtClean="0">
                          <a:solidFill>
                            <a:schemeClr val="tx1"/>
                          </a:solidFill>
                          <a:latin typeface="+mj-lt"/>
                        </a:rPr>
                        <a:t>Homeless</a:t>
                      </a:r>
                      <a:r>
                        <a:rPr lang="en-US" sz="1200" b="0" i="0" u="none" strike="noStrike" baseline="0" dirty="0" smtClean="0">
                          <a:solidFill>
                            <a:schemeClr val="tx1"/>
                          </a:solidFill>
                          <a:latin typeface="+mj-lt"/>
                        </a:rPr>
                        <a:t> or receiving housing assistance</a:t>
                      </a:r>
                      <a:r>
                        <a:rPr lang="en-US" sz="1200" b="0" i="0" u="none" strike="noStrike" dirty="0" smtClean="0">
                          <a:solidFill>
                            <a:schemeClr val="tx1"/>
                          </a:solidFill>
                          <a:latin typeface="+mj-lt"/>
                        </a:rPr>
                        <a:t>, </a:t>
                      </a:r>
                      <a:r>
                        <a:rPr lang="en-US" sz="1200" b="0" i="0" u="none" strike="noStrike" dirty="0">
                          <a:solidFill>
                            <a:schemeClr val="tx1"/>
                          </a:solidFill>
                          <a:latin typeface="+mj-lt"/>
                        </a:rPr>
                        <a:t>prior 12 months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7199">
                <a:tc>
                  <a:txBody>
                    <a:bodyPr/>
                    <a:lstStyle/>
                    <a:p>
                      <a:pPr algn="r" fontAlgn="b">
                        <a:lnSpc>
                          <a:spcPts val="1000"/>
                        </a:lnSpc>
                      </a:pPr>
                      <a:r>
                        <a:rPr lang="en-US" sz="1200" b="0" i="0" u="none" strike="noStrike" dirty="0">
                          <a:solidFill>
                            <a:schemeClr val="tx1"/>
                          </a:solidFill>
                          <a:latin typeface="+mj-lt"/>
                        </a:rPr>
                        <a:t>Youth is African American</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7199">
                <a:tc>
                  <a:txBody>
                    <a:bodyPr/>
                    <a:lstStyle/>
                    <a:p>
                      <a:pPr algn="r" fontAlgn="b">
                        <a:lnSpc>
                          <a:spcPts val="1000"/>
                        </a:lnSpc>
                      </a:pPr>
                      <a:r>
                        <a:rPr lang="en-US" sz="1200" b="0" i="0" u="none" strike="noStrike" dirty="0">
                          <a:solidFill>
                            <a:schemeClr val="tx1"/>
                          </a:solidFill>
                          <a:latin typeface="+mj-lt"/>
                        </a:rPr>
                        <a:t>4+ congregate care placements (relative to &lt;4)</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7199">
                <a:tc>
                  <a:txBody>
                    <a:bodyPr/>
                    <a:lstStyle/>
                    <a:p>
                      <a:pPr algn="r" fontAlgn="b">
                        <a:lnSpc>
                          <a:spcPts val="1000"/>
                        </a:lnSpc>
                      </a:pPr>
                      <a:r>
                        <a:rPr lang="en-US" sz="1200" b="0" i="0" u="none" strike="noStrike" dirty="0">
                          <a:solidFill>
                            <a:schemeClr val="tx1"/>
                          </a:solidFill>
                          <a:latin typeface="+mj-lt"/>
                        </a:rPr>
                        <a:t>4+ school moves in prior 3 years (relative to &lt;2)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7199">
                <a:tc>
                  <a:txBody>
                    <a:bodyPr/>
                    <a:lstStyle/>
                    <a:p>
                      <a:pPr algn="r" fontAlgn="b">
                        <a:lnSpc>
                          <a:spcPts val="1000"/>
                        </a:lnSpc>
                      </a:pPr>
                      <a:r>
                        <a:rPr lang="en-US" sz="1200" b="0" i="0" u="none" strike="noStrike" dirty="0">
                          <a:solidFill>
                            <a:schemeClr val="tx1"/>
                          </a:solidFill>
                          <a:latin typeface="+mj-lt"/>
                        </a:rPr>
                        <a:t>4+ convictions, prior 24 months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7199">
                <a:tc>
                  <a:txBody>
                    <a:bodyPr/>
                    <a:lstStyle/>
                    <a:p>
                      <a:pPr algn="r" fontAlgn="b">
                        <a:lnSpc>
                          <a:spcPts val="1000"/>
                        </a:lnSpc>
                      </a:pPr>
                      <a:r>
                        <a:rPr lang="en-US" sz="1200" b="0" i="0" u="none" strike="noStrike" dirty="0" smtClean="0">
                          <a:solidFill>
                            <a:schemeClr val="tx1"/>
                          </a:solidFill>
                          <a:latin typeface="+mj-lt"/>
                        </a:rPr>
                        <a:t>Juvenile Rehabilitation service,</a:t>
                      </a:r>
                      <a:r>
                        <a:rPr lang="en-US" sz="1200" b="0" i="0" u="none" strike="noStrike" baseline="0" dirty="0" smtClean="0">
                          <a:solidFill>
                            <a:schemeClr val="tx1"/>
                          </a:solidFill>
                          <a:latin typeface="+mj-lt"/>
                        </a:rPr>
                        <a:t> </a:t>
                      </a:r>
                      <a:r>
                        <a:rPr lang="en-US" sz="1200" b="0" i="0" u="none" strike="noStrike" dirty="0" smtClean="0">
                          <a:solidFill>
                            <a:schemeClr val="tx1"/>
                          </a:solidFill>
                          <a:latin typeface="+mj-lt"/>
                        </a:rPr>
                        <a:t>prior </a:t>
                      </a:r>
                      <a:r>
                        <a:rPr lang="en-US" sz="1200" b="0" i="0" u="none" strike="noStrike" dirty="0">
                          <a:solidFill>
                            <a:schemeClr val="tx1"/>
                          </a:solidFill>
                          <a:latin typeface="+mj-lt"/>
                        </a:rPr>
                        <a:t>24 months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7199">
                <a:tc>
                  <a:txBody>
                    <a:bodyPr/>
                    <a:lstStyle/>
                    <a:p>
                      <a:pPr algn="r" fontAlgn="b">
                        <a:lnSpc>
                          <a:spcPts val="1000"/>
                        </a:lnSpc>
                      </a:pPr>
                      <a:r>
                        <a:rPr lang="en-US" sz="1200" b="0" i="0" u="none" strike="noStrike" dirty="0" smtClean="0">
                          <a:solidFill>
                            <a:schemeClr val="tx1"/>
                          </a:solidFill>
                          <a:latin typeface="+mj-lt"/>
                        </a:rPr>
                        <a:t>2+ foster</a:t>
                      </a:r>
                      <a:r>
                        <a:rPr lang="en-US" sz="1200" b="0" i="0" u="none" strike="noStrike" baseline="0" dirty="0" smtClean="0">
                          <a:solidFill>
                            <a:schemeClr val="tx1"/>
                          </a:solidFill>
                          <a:latin typeface="+mj-lt"/>
                        </a:rPr>
                        <a:t> care</a:t>
                      </a:r>
                      <a:r>
                        <a:rPr lang="en-US" sz="1200" b="0" i="0" u="none" strike="noStrike" dirty="0" smtClean="0">
                          <a:solidFill>
                            <a:schemeClr val="tx1"/>
                          </a:solidFill>
                          <a:latin typeface="+mj-lt"/>
                        </a:rPr>
                        <a:t> placements</a:t>
                      </a:r>
                      <a:endParaRPr lang="en-US" sz="1200" b="0" i="0" u="none" strike="noStrike" dirty="0">
                        <a:solidFill>
                          <a:schemeClr val="tx1"/>
                        </a:solidFill>
                        <a:latin typeface="+mj-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7199">
                <a:tc>
                  <a:txBody>
                    <a:bodyPr/>
                    <a:lstStyle/>
                    <a:p>
                      <a:pPr algn="r" fontAlgn="b">
                        <a:lnSpc>
                          <a:spcPts val="1000"/>
                        </a:lnSpc>
                      </a:pPr>
                      <a:r>
                        <a:rPr lang="en-US" sz="1200" b="0" i="0" u="none" strike="noStrike" dirty="0">
                          <a:solidFill>
                            <a:schemeClr val="tx1"/>
                          </a:solidFill>
                          <a:latin typeface="+mj-lt"/>
                        </a:rPr>
                        <a:t>Indication of mental health treatment </a:t>
                      </a:r>
                      <a:r>
                        <a:rPr lang="en-US" sz="1200" b="0" i="0" u="none" strike="noStrike" dirty="0" smtClean="0">
                          <a:solidFill>
                            <a:schemeClr val="tx1"/>
                          </a:solidFill>
                          <a:latin typeface="+mj-lt"/>
                        </a:rPr>
                        <a:t>need,</a:t>
                      </a:r>
                      <a:r>
                        <a:rPr lang="en-US" sz="1200" b="0" i="0" u="none" strike="noStrike" baseline="0" dirty="0" smtClean="0">
                          <a:solidFill>
                            <a:schemeClr val="tx1"/>
                          </a:solidFill>
                          <a:latin typeface="+mj-lt"/>
                        </a:rPr>
                        <a:t> </a:t>
                      </a:r>
                      <a:r>
                        <a:rPr lang="en-US" sz="1200" b="0" i="0" u="none" strike="noStrike" dirty="0" smtClean="0">
                          <a:solidFill>
                            <a:schemeClr val="tx1"/>
                          </a:solidFill>
                          <a:latin typeface="+mj-lt"/>
                        </a:rPr>
                        <a:t>prior </a:t>
                      </a:r>
                      <a:r>
                        <a:rPr lang="en-US" sz="1200" b="0" i="0" u="none" strike="noStrike" dirty="0">
                          <a:solidFill>
                            <a:schemeClr val="tx1"/>
                          </a:solidFill>
                          <a:latin typeface="+mj-lt"/>
                        </a:rPr>
                        <a:t>24 months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7199">
                <a:tc>
                  <a:txBody>
                    <a:bodyPr/>
                    <a:lstStyle/>
                    <a:p>
                      <a:pPr algn="r" fontAlgn="b">
                        <a:lnSpc>
                          <a:spcPts val="1000"/>
                        </a:lnSpc>
                      </a:pPr>
                      <a:r>
                        <a:rPr lang="en-US" sz="1200" b="0" i="0" u="none" strike="noStrike" dirty="0">
                          <a:solidFill>
                            <a:schemeClr val="tx1"/>
                          </a:solidFill>
                          <a:latin typeface="+mj-lt"/>
                        </a:rPr>
                        <a:t>Any homelessness in school data, prior 3 years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7199">
                <a:tc>
                  <a:txBody>
                    <a:bodyPr/>
                    <a:lstStyle/>
                    <a:p>
                      <a:pPr algn="r" fontAlgn="b">
                        <a:lnSpc>
                          <a:spcPts val="1000"/>
                        </a:lnSpc>
                      </a:pPr>
                      <a:r>
                        <a:rPr lang="en-US" sz="1200" b="0" i="0" u="none" strike="noStrike" dirty="0">
                          <a:solidFill>
                            <a:schemeClr val="tx1"/>
                          </a:solidFill>
                          <a:latin typeface="+mj-lt"/>
                        </a:rPr>
                        <a:t>Injury, prior 24 months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7199">
                <a:tc>
                  <a:txBody>
                    <a:bodyPr/>
                    <a:lstStyle/>
                    <a:p>
                      <a:pPr algn="r" fontAlgn="b">
                        <a:lnSpc>
                          <a:spcPts val="1000"/>
                        </a:lnSpc>
                      </a:pPr>
                      <a:r>
                        <a:rPr lang="en-US" sz="1200" b="0" i="0" u="none" strike="noStrike" dirty="0">
                          <a:solidFill>
                            <a:schemeClr val="tx1"/>
                          </a:solidFill>
                          <a:latin typeface="+mj-lt"/>
                        </a:rPr>
                        <a:t>2-3 school </a:t>
                      </a:r>
                      <a:r>
                        <a:rPr lang="en-US" sz="1200" b="0" i="0" u="none" strike="noStrike" dirty="0" smtClean="0">
                          <a:solidFill>
                            <a:schemeClr val="tx1"/>
                          </a:solidFill>
                          <a:latin typeface="+mj-lt"/>
                        </a:rPr>
                        <a:t>moves,</a:t>
                      </a:r>
                      <a:r>
                        <a:rPr lang="en-US" sz="1200" b="0" i="0" u="none" strike="noStrike" baseline="0" dirty="0" smtClean="0">
                          <a:solidFill>
                            <a:schemeClr val="tx1"/>
                          </a:solidFill>
                          <a:latin typeface="+mj-lt"/>
                        </a:rPr>
                        <a:t> </a:t>
                      </a:r>
                      <a:r>
                        <a:rPr lang="en-US" sz="1200" b="0" i="0" u="none" strike="noStrike" dirty="0" smtClean="0">
                          <a:solidFill>
                            <a:schemeClr val="tx1"/>
                          </a:solidFill>
                          <a:latin typeface="+mj-lt"/>
                        </a:rPr>
                        <a:t>prior </a:t>
                      </a:r>
                      <a:r>
                        <a:rPr lang="en-US" sz="1200" b="0" i="0" u="none" strike="noStrike" dirty="0">
                          <a:solidFill>
                            <a:schemeClr val="tx1"/>
                          </a:solidFill>
                          <a:latin typeface="+mj-lt"/>
                        </a:rPr>
                        <a:t>3 years (relative to &lt;2)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7199">
                <a:tc>
                  <a:txBody>
                    <a:bodyPr/>
                    <a:lstStyle/>
                    <a:p>
                      <a:pPr algn="r">
                        <a:lnSpc>
                          <a:spcPts val="1000"/>
                        </a:lnSpc>
                      </a:pPr>
                      <a:r>
                        <a:rPr lang="en-US" sz="1200" dirty="0" smtClean="0">
                          <a:solidFill>
                            <a:schemeClr val="tx1"/>
                          </a:solidFill>
                          <a:latin typeface="+mj-lt"/>
                        </a:rPr>
                        <a:t>History of behavior issues in child welfare records</a:t>
                      </a:r>
                      <a:endParaRPr lang="en-US" sz="1200" dirty="0">
                        <a:solidFill>
                          <a:schemeClr val="tx1"/>
                        </a:solidFill>
                        <a:latin typeface="+mj-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200" dirty="0">
                        <a:solidFill>
                          <a:schemeClr val="tx1"/>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6710">
                <a:tc>
                  <a:txBody>
                    <a:bodyPr/>
                    <a:lstStyle/>
                    <a:p>
                      <a:pPr algn="r">
                        <a:lnSpc>
                          <a:spcPts val="1000"/>
                        </a:lnSpc>
                      </a:pPr>
                      <a:endParaRPr lang="en-US" sz="1200" dirty="0">
                        <a:solidFill>
                          <a:schemeClr val="tx1"/>
                        </a:solidFill>
                        <a:latin typeface="+mj-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ts val="1000"/>
                        </a:lnSpc>
                      </a:pPr>
                      <a:r>
                        <a:rPr lang="en-US" sz="1200" b="0" i="0" u="none" strike="noStrike" dirty="0">
                          <a:solidFill>
                            <a:schemeClr val="tx1"/>
                          </a:solidFill>
                          <a:latin typeface="+mj-lt"/>
                        </a:rPr>
                        <a:t>Relative foster care placement (1+)</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6710">
                <a:tc>
                  <a:txBody>
                    <a:bodyPr/>
                    <a:lstStyle/>
                    <a:p>
                      <a:pPr algn="r">
                        <a:lnSpc>
                          <a:spcPts val="1000"/>
                        </a:lnSpc>
                      </a:pPr>
                      <a:endParaRPr lang="en-US" sz="1200" dirty="0">
                        <a:solidFill>
                          <a:schemeClr val="tx1"/>
                        </a:solidFill>
                        <a:latin typeface="+mj-lt"/>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ts val="1000"/>
                        </a:lnSpc>
                      </a:pPr>
                      <a:r>
                        <a:rPr lang="en-US" sz="1200" b="0" i="0" u="none" strike="noStrike" dirty="0">
                          <a:solidFill>
                            <a:schemeClr val="tx1"/>
                          </a:solidFill>
                          <a:latin typeface="+mj-lt"/>
                        </a:rPr>
                        <a:t>GPA, high (relative to low)</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smtClean="0">
                <a:latin typeface="Myriad Pro"/>
                <a:cs typeface="Myriad Pro"/>
              </a:rPr>
              <a:t>Taylor Danielson </a:t>
            </a:r>
            <a:endParaRPr lang="en-US" sz="1400" b="1" dirty="0">
              <a:latin typeface="Myriad Pro"/>
              <a:cs typeface="Myriad Pro"/>
            </a:endParaRPr>
          </a:p>
        </p:txBody>
      </p:sp>
      <p:sp>
        <p:nvSpPr>
          <p:cNvPr id="5" name="Title 4"/>
          <p:cNvSpPr>
            <a:spLocks noGrp="1"/>
          </p:cNvSpPr>
          <p:nvPr>
            <p:ph type="title" idx="4294967295"/>
          </p:nvPr>
        </p:nvSpPr>
        <p:spPr>
          <a:xfrm>
            <a:off x="457200" y="1568901"/>
            <a:ext cx="8229600" cy="563563"/>
          </a:xfrm>
        </p:spPr>
        <p:txBody>
          <a:bodyPr>
            <a:noAutofit/>
          </a:bodyPr>
          <a:lstStyle/>
          <a:p>
            <a:r>
              <a:rPr lang="en-US" sz="2800" b="1" dirty="0">
                <a:solidFill>
                  <a:schemeClr val="tx2"/>
                </a:solidFill>
                <a:latin typeface="Myriad Pro"/>
              </a:rPr>
              <a:t>Youth at Risk of Homelessness</a:t>
            </a:r>
          </a:p>
        </p:txBody>
      </p:sp>
      <p:sp>
        <p:nvSpPr>
          <p:cNvPr id="7" name="Rectangle 6"/>
          <p:cNvSpPr/>
          <p:nvPr/>
        </p:nvSpPr>
        <p:spPr>
          <a:xfrm>
            <a:off x="1426464" y="6358299"/>
            <a:ext cx="6291072" cy="215444"/>
          </a:xfrm>
          <a:prstGeom prst="rect">
            <a:avLst/>
          </a:prstGeom>
        </p:spPr>
        <p:txBody>
          <a:bodyPr wrap="square">
            <a:spAutoFit/>
          </a:bodyPr>
          <a:lstStyle/>
          <a:p>
            <a:pPr algn="ctr"/>
            <a:r>
              <a:rPr lang="en-US" sz="800" dirty="0">
                <a:hlinkClick r:id="rId5"/>
              </a:rPr>
              <a:t>https://</a:t>
            </a:r>
            <a:r>
              <a:rPr lang="en-US" sz="800" dirty="0" smtClean="0">
                <a:hlinkClick r:id="rId5"/>
              </a:rPr>
              <a:t>www.dshs.wa.gov/sesa/rda/research-reports/youth-risk-homelessness</a:t>
            </a:r>
            <a:r>
              <a:rPr lang="en-US" sz="800" dirty="0" smtClean="0"/>
              <a:t> </a:t>
            </a:r>
            <a:endParaRPr lang="en-US" sz="800" dirty="0"/>
          </a:p>
        </p:txBody>
      </p:sp>
      <p:sp>
        <p:nvSpPr>
          <p:cNvPr id="12" name="TextBox 11"/>
          <p:cNvSpPr txBox="1"/>
          <p:nvPr/>
        </p:nvSpPr>
        <p:spPr>
          <a:xfrm>
            <a:off x="7671089" y="2363684"/>
            <a:ext cx="656948" cy="307777"/>
          </a:xfrm>
          <a:prstGeom prst="rect">
            <a:avLst/>
          </a:prstGeom>
          <a:noFill/>
        </p:spPr>
        <p:txBody>
          <a:bodyPr wrap="square" rtlCol="0">
            <a:spAutoFit/>
          </a:bodyPr>
          <a:lstStyle/>
          <a:p>
            <a:pPr algn="r"/>
            <a:r>
              <a:rPr lang="en-US" sz="1400" dirty="0" smtClean="0">
                <a:solidFill>
                  <a:schemeClr val="bg1"/>
                </a:solidFill>
              </a:rPr>
              <a:t>2.12</a:t>
            </a:r>
            <a:endParaRPr lang="en-US" sz="1400" dirty="0">
              <a:solidFill>
                <a:schemeClr val="bg1"/>
              </a:solidFill>
            </a:endParaRPr>
          </a:p>
        </p:txBody>
      </p:sp>
      <p:sp>
        <p:nvSpPr>
          <p:cNvPr id="13" name="TextBox 12"/>
          <p:cNvSpPr txBox="1"/>
          <p:nvPr/>
        </p:nvSpPr>
        <p:spPr>
          <a:xfrm>
            <a:off x="6994651" y="2590827"/>
            <a:ext cx="656948" cy="307777"/>
          </a:xfrm>
          <a:prstGeom prst="rect">
            <a:avLst/>
          </a:prstGeom>
          <a:noFill/>
        </p:spPr>
        <p:txBody>
          <a:bodyPr wrap="square" rtlCol="0">
            <a:spAutoFit/>
          </a:bodyPr>
          <a:lstStyle/>
          <a:p>
            <a:pPr algn="r"/>
            <a:r>
              <a:rPr lang="en-US" sz="1400" dirty="0" smtClean="0">
                <a:solidFill>
                  <a:schemeClr val="bg1"/>
                </a:solidFill>
              </a:rPr>
              <a:t>1.91</a:t>
            </a:r>
            <a:endParaRPr lang="en-US" sz="1400" dirty="0">
              <a:solidFill>
                <a:schemeClr val="bg1"/>
              </a:solidFill>
            </a:endParaRPr>
          </a:p>
        </p:txBody>
      </p:sp>
      <p:sp>
        <p:nvSpPr>
          <p:cNvPr id="14" name="TextBox 13"/>
          <p:cNvSpPr txBox="1"/>
          <p:nvPr/>
        </p:nvSpPr>
        <p:spPr>
          <a:xfrm>
            <a:off x="6685734" y="2817970"/>
            <a:ext cx="656948" cy="307777"/>
          </a:xfrm>
          <a:prstGeom prst="rect">
            <a:avLst/>
          </a:prstGeom>
          <a:noFill/>
        </p:spPr>
        <p:txBody>
          <a:bodyPr wrap="square" rtlCol="0">
            <a:spAutoFit/>
          </a:bodyPr>
          <a:lstStyle/>
          <a:p>
            <a:pPr algn="r"/>
            <a:r>
              <a:rPr lang="en-US" sz="1400" dirty="0" smtClean="0">
                <a:solidFill>
                  <a:schemeClr val="bg1"/>
                </a:solidFill>
              </a:rPr>
              <a:t>1.82</a:t>
            </a:r>
            <a:endParaRPr lang="en-US" sz="1400" dirty="0">
              <a:solidFill>
                <a:schemeClr val="bg1"/>
              </a:solidFill>
            </a:endParaRPr>
          </a:p>
        </p:txBody>
      </p:sp>
      <p:sp>
        <p:nvSpPr>
          <p:cNvPr id="15" name="TextBox 14"/>
          <p:cNvSpPr txBox="1"/>
          <p:nvPr/>
        </p:nvSpPr>
        <p:spPr>
          <a:xfrm>
            <a:off x="6611097" y="3045113"/>
            <a:ext cx="656948" cy="307777"/>
          </a:xfrm>
          <a:prstGeom prst="rect">
            <a:avLst/>
          </a:prstGeom>
          <a:noFill/>
        </p:spPr>
        <p:txBody>
          <a:bodyPr wrap="square" rtlCol="0">
            <a:spAutoFit/>
          </a:bodyPr>
          <a:lstStyle/>
          <a:p>
            <a:pPr algn="r"/>
            <a:r>
              <a:rPr lang="en-US" sz="1400" dirty="0" smtClean="0">
                <a:solidFill>
                  <a:schemeClr val="bg1"/>
                </a:solidFill>
              </a:rPr>
              <a:t>1.81</a:t>
            </a:r>
            <a:endParaRPr lang="en-US" sz="1400" dirty="0">
              <a:solidFill>
                <a:schemeClr val="bg1"/>
              </a:solidFill>
            </a:endParaRPr>
          </a:p>
        </p:txBody>
      </p:sp>
      <p:sp>
        <p:nvSpPr>
          <p:cNvPr id="16" name="TextBox 15"/>
          <p:cNvSpPr txBox="1"/>
          <p:nvPr/>
        </p:nvSpPr>
        <p:spPr>
          <a:xfrm>
            <a:off x="6449752" y="3272256"/>
            <a:ext cx="656948" cy="307777"/>
          </a:xfrm>
          <a:prstGeom prst="rect">
            <a:avLst/>
          </a:prstGeom>
          <a:noFill/>
        </p:spPr>
        <p:txBody>
          <a:bodyPr wrap="square" rtlCol="0">
            <a:spAutoFit/>
          </a:bodyPr>
          <a:lstStyle/>
          <a:p>
            <a:pPr algn="r"/>
            <a:r>
              <a:rPr lang="en-US" sz="1400" dirty="0" smtClean="0">
                <a:solidFill>
                  <a:schemeClr val="bg1"/>
                </a:solidFill>
              </a:rPr>
              <a:t>1.76</a:t>
            </a:r>
            <a:endParaRPr lang="en-US" sz="1400" dirty="0">
              <a:solidFill>
                <a:schemeClr val="bg1"/>
              </a:solidFill>
            </a:endParaRPr>
          </a:p>
        </p:txBody>
      </p:sp>
      <p:sp>
        <p:nvSpPr>
          <p:cNvPr id="17" name="TextBox 16"/>
          <p:cNvSpPr txBox="1"/>
          <p:nvPr/>
        </p:nvSpPr>
        <p:spPr>
          <a:xfrm>
            <a:off x="5835850" y="3499399"/>
            <a:ext cx="656948" cy="307777"/>
          </a:xfrm>
          <a:prstGeom prst="rect">
            <a:avLst/>
          </a:prstGeom>
          <a:noFill/>
        </p:spPr>
        <p:txBody>
          <a:bodyPr wrap="square" rtlCol="0">
            <a:spAutoFit/>
          </a:bodyPr>
          <a:lstStyle/>
          <a:p>
            <a:pPr algn="r"/>
            <a:r>
              <a:rPr lang="en-US" sz="1400" dirty="0" smtClean="0">
                <a:solidFill>
                  <a:schemeClr val="bg1"/>
                </a:solidFill>
              </a:rPr>
              <a:t>1.58</a:t>
            </a:r>
            <a:endParaRPr lang="en-US" sz="1400" dirty="0">
              <a:solidFill>
                <a:schemeClr val="bg1"/>
              </a:solidFill>
            </a:endParaRPr>
          </a:p>
        </p:txBody>
      </p:sp>
      <p:sp>
        <p:nvSpPr>
          <p:cNvPr id="18" name="TextBox 17"/>
          <p:cNvSpPr txBox="1"/>
          <p:nvPr/>
        </p:nvSpPr>
        <p:spPr>
          <a:xfrm>
            <a:off x="5538367" y="3726542"/>
            <a:ext cx="656948" cy="307777"/>
          </a:xfrm>
          <a:prstGeom prst="rect">
            <a:avLst/>
          </a:prstGeom>
          <a:noFill/>
        </p:spPr>
        <p:txBody>
          <a:bodyPr wrap="square" rtlCol="0">
            <a:spAutoFit/>
          </a:bodyPr>
          <a:lstStyle/>
          <a:p>
            <a:pPr algn="r"/>
            <a:r>
              <a:rPr lang="en-US" sz="1400" dirty="0" smtClean="0">
                <a:solidFill>
                  <a:schemeClr val="bg1"/>
                </a:solidFill>
              </a:rPr>
              <a:t>1.49</a:t>
            </a:r>
            <a:endParaRPr lang="en-US" sz="1400" dirty="0">
              <a:solidFill>
                <a:schemeClr val="bg1"/>
              </a:solidFill>
            </a:endParaRPr>
          </a:p>
        </p:txBody>
      </p:sp>
      <p:sp>
        <p:nvSpPr>
          <p:cNvPr id="19" name="TextBox 18"/>
          <p:cNvSpPr txBox="1"/>
          <p:nvPr/>
        </p:nvSpPr>
        <p:spPr>
          <a:xfrm>
            <a:off x="5436233" y="3953685"/>
            <a:ext cx="656948" cy="307777"/>
          </a:xfrm>
          <a:prstGeom prst="rect">
            <a:avLst/>
          </a:prstGeom>
          <a:noFill/>
        </p:spPr>
        <p:txBody>
          <a:bodyPr wrap="square" rtlCol="0">
            <a:spAutoFit/>
          </a:bodyPr>
          <a:lstStyle/>
          <a:p>
            <a:pPr algn="r"/>
            <a:r>
              <a:rPr lang="en-US" sz="1400" dirty="0" smtClean="0">
                <a:solidFill>
                  <a:schemeClr val="bg1"/>
                </a:solidFill>
              </a:rPr>
              <a:t>1.46</a:t>
            </a:r>
            <a:endParaRPr lang="en-US" sz="1400" dirty="0">
              <a:solidFill>
                <a:schemeClr val="bg1"/>
              </a:solidFill>
            </a:endParaRPr>
          </a:p>
        </p:txBody>
      </p:sp>
      <p:sp>
        <p:nvSpPr>
          <p:cNvPr id="20" name="TextBox 19"/>
          <p:cNvSpPr txBox="1"/>
          <p:nvPr/>
        </p:nvSpPr>
        <p:spPr>
          <a:xfrm>
            <a:off x="5342963" y="4180828"/>
            <a:ext cx="656948" cy="307777"/>
          </a:xfrm>
          <a:prstGeom prst="rect">
            <a:avLst/>
          </a:prstGeom>
          <a:noFill/>
        </p:spPr>
        <p:txBody>
          <a:bodyPr wrap="square" rtlCol="0">
            <a:spAutoFit/>
          </a:bodyPr>
          <a:lstStyle/>
          <a:p>
            <a:pPr algn="r"/>
            <a:r>
              <a:rPr lang="en-US" sz="1400" dirty="0" smtClean="0">
                <a:solidFill>
                  <a:schemeClr val="bg1"/>
                </a:solidFill>
              </a:rPr>
              <a:t>1.43</a:t>
            </a:r>
            <a:endParaRPr lang="en-US" sz="1400" dirty="0">
              <a:solidFill>
                <a:schemeClr val="bg1"/>
              </a:solidFill>
            </a:endParaRPr>
          </a:p>
        </p:txBody>
      </p:sp>
      <p:sp>
        <p:nvSpPr>
          <p:cNvPr id="21" name="TextBox 20"/>
          <p:cNvSpPr txBox="1"/>
          <p:nvPr/>
        </p:nvSpPr>
        <p:spPr>
          <a:xfrm>
            <a:off x="5250557" y="4407971"/>
            <a:ext cx="656948" cy="307777"/>
          </a:xfrm>
          <a:prstGeom prst="rect">
            <a:avLst/>
          </a:prstGeom>
          <a:noFill/>
        </p:spPr>
        <p:txBody>
          <a:bodyPr wrap="square" rtlCol="0">
            <a:spAutoFit/>
          </a:bodyPr>
          <a:lstStyle/>
          <a:p>
            <a:pPr algn="r"/>
            <a:r>
              <a:rPr lang="en-US" sz="1400" dirty="0" smtClean="0">
                <a:solidFill>
                  <a:schemeClr val="bg1"/>
                </a:solidFill>
              </a:rPr>
              <a:t>1.40</a:t>
            </a:r>
            <a:endParaRPr lang="en-US" sz="1400" dirty="0">
              <a:solidFill>
                <a:schemeClr val="bg1"/>
              </a:solidFill>
            </a:endParaRPr>
          </a:p>
        </p:txBody>
      </p:sp>
      <p:sp>
        <p:nvSpPr>
          <p:cNvPr id="22" name="TextBox 21"/>
          <p:cNvSpPr txBox="1"/>
          <p:nvPr/>
        </p:nvSpPr>
        <p:spPr>
          <a:xfrm>
            <a:off x="5092168" y="4635114"/>
            <a:ext cx="656948" cy="307777"/>
          </a:xfrm>
          <a:prstGeom prst="rect">
            <a:avLst/>
          </a:prstGeom>
          <a:noFill/>
        </p:spPr>
        <p:txBody>
          <a:bodyPr wrap="square" rtlCol="0">
            <a:spAutoFit/>
          </a:bodyPr>
          <a:lstStyle/>
          <a:p>
            <a:pPr algn="r"/>
            <a:r>
              <a:rPr lang="en-US" sz="1400" dirty="0" smtClean="0">
                <a:solidFill>
                  <a:schemeClr val="bg1"/>
                </a:solidFill>
              </a:rPr>
              <a:t>1.35</a:t>
            </a:r>
            <a:endParaRPr lang="en-US" sz="1400" dirty="0">
              <a:solidFill>
                <a:schemeClr val="bg1"/>
              </a:solidFill>
            </a:endParaRPr>
          </a:p>
        </p:txBody>
      </p:sp>
      <p:sp>
        <p:nvSpPr>
          <p:cNvPr id="23" name="TextBox 22"/>
          <p:cNvSpPr txBox="1"/>
          <p:nvPr/>
        </p:nvSpPr>
        <p:spPr>
          <a:xfrm>
            <a:off x="5035491" y="4862257"/>
            <a:ext cx="656948" cy="307777"/>
          </a:xfrm>
          <a:prstGeom prst="rect">
            <a:avLst/>
          </a:prstGeom>
          <a:noFill/>
        </p:spPr>
        <p:txBody>
          <a:bodyPr wrap="square" rtlCol="0">
            <a:spAutoFit/>
          </a:bodyPr>
          <a:lstStyle/>
          <a:p>
            <a:pPr algn="r"/>
            <a:r>
              <a:rPr lang="en-US" sz="1400" dirty="0" smtClean="0">
                <a:solidFill>
                  <a:schemeClr val="bg1"/>
                </a:solidFill>
              </a:rPr>
              <a:t>1.34</a:t>
            </a:r>
            <a:endParaRPr lang="en-US" sz="1400" dirty="0">
              <a:solidFill>
                <a:schemeClr val="bg1"/>
              </a:solidFill>
            </a:endParaRPr>
          </a:p>
        </p:txBody>
      </p:sp>
      <p:sp>
        <p:nvSpPr>
          <p:cNvPr id="24" name="TextBox 23"/>
          <p:cNvSpPr txBox="1"/>
          <p:nvPr/>
        </p:nvSpPr>
        <p:spPr>
          <a:xfrm>
            <a:off x="4934207" y="5089400"/>
            <a:ext cx="656948" cy="307777"/>
          </a:xfrm>
          <a:prstGeom prst="rect">
            <a:avLst/>
          </a:prstGeom>
          <a:noFill/>
        </p:spPr>
        <p:txBody>
          <a:bodyPr wrap="square" rtlCol="0">
            <a:spAutoFit/>
          </a:bodyPr>
          <a:lstStyle/>
          <a:p>
            <a:pPr algn="r"/>
            <a:r>
              <a:rPr lang="en-US" sz="1400" dirty="0" smtClean="0">
                <a:solidFill>
                  <a:schemeClr val="bg1"/>
                </a:solidFill>
              </a:rPr>
              <a:t>1.31</a:t>
            </a:r>
            <a:endParaRPr lang="en-US" sz="1400" dirty="0">
              <a:solidFill>
                <a:schemeClr val="bg1"/>
              </a:solidFill>
            </a:endParaRPr>
          </a:p>
        </p:txBody>
      </p:sp>
      <p:sp>
        <p:nvSpPr>
          <p:cNvPr id="25" name="TextBox 24"/>
          <p:cNvSpPr txBox="1"/>
          <p:nvPr/>
        </p:nvSpPr>
        <p:spPr>
          <a:xfrm>
            <a:off x="2937622" y="5316543"/>
            <a:ext cx="656948" cy="307777"/>
          </a:xfrm>
          <a:prstGeom prst="rect">
            <a:avLst/>
          </a:prstGeom>
          <a:noFill/>
        </p:spPr>
        <p:txBody>
          <a:bodyPr wrap="square" rtlCol="0">
            <a:spAutoFit/>
          </a:bodyPr>
          <a:lstStyle/>
          <a:p>
            <a:r>
              <a:rPr lang="en-US" sz="1400" dirty="0" smtClean="0">
                <a:solidFill>
                  <a:schemeClr val="bg1"/>
                </a:solidFill>
              </a:rPr>
              <a:t>0.67</a:t>
            </a:r>
            <a:endParaRPr lang="en-US" sz="1400" dirty="0">
              <a:solidFill>
                <a:schemeClr val="bg1"/>
              </a:solidFill>
            </a:endParaRPr>
          </a:p>
        </p:txBody>
      </p:sp>
      <p:sp>
        <p:nvSpPr>
          <p:cNvPr id="26" name="TextBox 25"/>
          <p:cNvSpPr txBox="1"/>
          <p:nvPr/>
        </p:nvSpPr>
        <p:spPr>
          <a:xfrm>
            <a:off x="2535277" y="5543689"/>
            <a:ext cx="656948" cy="307777"/>
          </a:xfrm>
          <a:prstGeom prst="rect">
            <a:avLst/>
          </a:prstGeom>
          <a:noFill/>
        </p:spPr>
        <p:txBody>
          <a:bodyPr wrap="square" rtlCol="0">
            <a:spAutoFit/>
          </a:bodyPr>
          <a:lstStyle/>
          <a:p>
            <a:r>
              <a:rPr lang="en-US" sz="1400" dirty="0" smtClean="0">
                <a:solidFill>
                  <a:schemeClr val="bg1"/>
                </a:solidFill>
              </a:rPr>
              <a:t>0.62</a:t>
            </a:r>
            <a:endParaRPr lang="en-US" sz="1400" dirty="0">
              <a:solidFill>
                <a:schemeClr val="bg1"/>
              </a:solidFill>
            </a:endParaRPr>
          </a:p>
        </p:txBody>
      </p:sp>
      <p:sp>
        <p:nvSpPr>
          <p:cNvPr id="27" name="TextBox 26"/>
          <p:cNvSpPr txBox="1"/>
          <p:nvPr/>
        </p:nvSpPr>
        <p:spPr>
          <a:xfrm>
            <a:off x="772243" y="5321293"/>
            <a:ext cx="1892447" cy="307777"/>
          </a:xfrm>
          <a:prstGeom prst="rect">
            <a:avLst/>
          </a:prstGeom>
          <a:noFill/>
        </p:spPr>
        <p:txBody>
          <a:bodyPr wrap="square" rtlCol="0">
            <a:spAutoFit/>
          </a:bodyPr>
          <a:lstStyle/>
          <a:p>
            <a:r>
              <a:rPr lang="en-US" sz="1400" b="1" dirty="0" smtClean="0">
                <a:solidFill>
                  <a:schemeClr val="tx1">
                    <a:lumMod val="65000"/>
                    <a:lumOff val="35000"/>
                  </a:schemeClr>
                </a:solidFill>
              </a:rPr>
              <a:t>PROTECTIVE FACTORS</a:t>
            </a:r>
            <a:endParaRPr lang="en-US" sz="1400" b="1" dirty="0">
              <a:solidFill>
                <a:schemeClr val="tx1">
                  <a:lumMod val="65000"/>
                  <a:lumOff val="35000"/>
                </a:schemeClr>
              </a:solidFill>
            </a:endParaRPr>
          </a:p>
        </p:txBody>
      </p:sp>
      <p:cxnSp>
        <p:nvCxnSpPr>
          <p:cNvPr id="28" name="Straight Connector 27"/>
          <p:cNvCxnSpPr/>
          <p:nvPr/>
        </p:nvCxnSpPr>
        <p:spPr>
          <a:xfrm>
            <a:off x="869653" y="5344827"/>
            <a:ext cx="7589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Left-Right Arrow 29"/>
          <p:cNvSpPr/>
          <p:nvPr/>
        </p:nvSpPr>
        <p:spPr>
          <a:xfrm>
            <a:off x="869653" y="2221115"/>
            <a:ext cx="7589520" cy="137160"/>
          </a:xfrm>
          <a:prstGeom prst="leftRightArrow">
            <a:avLst>
              <a:gd name="adj1" fmla="val 50000"/>
              <a:gd name="adj2" fmla="val 66181"/>
            </a:avLst>
          </a:prstGeom>
          <a:gradFill>
            <a:gsLst>
              <a:gs pos="9000">
                <a:schemeClr val="accent6">
                  <a:lumMod val="50000"/>
                </a:schemeClr>
              </a:gs>
              <a:gs pos="24000">
                <a:schemeClr val="accent6">
                  <a:lumMod val="75000"/>
                </a:schemeClr>
              </a:gs>
              <a:gs pos="33000">
                <a:schemeClr val="accent6">
                  <a:lumMod val="40000"/>
                  <a:lumOff val="60000"/>
                </a:schemeClr>
              </a:gs>
              <a:gs pos="56000">
                <a:schemeClr val="bg1"/>
              </a:gs>
              <a:gs pos="73000">
                <a:schemeClr val="tx2">
                  <a:lumMod val="20000"/>
                  <a:lumOff val="80000"/>
                </a:schemeClr>
              </a:gs>
              <a:gs pos="98000">
                <a:schemeClr val="tx2"/>
              </a:gs>
              <a:gs pos="95000">
                <a:schemeClr val="tx2">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6462105" y="2038215"/>
            <a:ext cx="1917577" cy="261610"/>
          </a:xfrm>
          <a:prstGeom prst="rect">
            <a:avLst/>
          </a:prstGeom>
          <a:noFill/>
        </p:spPr>
        <p:txBody>
          <a:bodyPr wrap="square" rtlCol="0">
            <a:spAutoFit/>
          </a:bodyPr>
          <a:lstStyle/>
          <a:p>
            <a:pPr algn="r"/>
            <a:r>
              <a:rPr lang="en-US" sz="1100" dirty="0" smtClean="0"/>
              <a:t>INCREASED RISK</a:t>
            </a:r>
            <a:endParaRPr lang="en-US" sz="1100" dirty="0"/>
          </a:p>
        </p:txBody>
      </p:sp>
      <p:sp>
        <p:nvSpPr>
          <p:cNvPr id="32" name="TextBox 31"/>
          <p:cNvSpPr txBox="1"/>
          <p:nvPr/>
        </p:nvSpPr>
        <p:spPr>
          <a:xfrm>
            <a:off x="923128" y="2038215"/>
            <a:ext cx="1917577" cy="261610"/>
          </a:xfrm>
          <a:prstGeom prst="rect">
            <a:avLst/>
          </a:prstGeom>
          <a:noFill/>
        </p:spPr>
        <p:txBody>
          <a:bodyPr wrap="square" rtlCol="0">
            <a:spAutoFit/>
          </a:bodyPr>
          <a:lstStyle/>
          <a:p>
            <a:r>
              <a:rPr lang="en-US" sz="1100" dirty="0" smtClean="0"/>
              <a:t>DECREASED RISK</a:t>
            </a:r>
            <a:endParaRPr lang="en-US" sz="1100" dirty="0"/>
          </a:p>
        </p:txBody>
      </p:sp>
      <p:sp>
        <p:nvSpPr>
          <p:cNvPr id="33" name="TextBox 32"/>
          <p:cNvSpPr txBox="1"/>
          <p:nvPr/>
        </p:nvSpPr>
        <p:spPr>
          <a:xfrm>
            <a:off x="772243" y="2375591"/>
            <a:ext cx="1352550" cy="307777"/>
          </a:xfrm>
          <a:prstGeom prst="rect">
            <a:avLst/>
          </a:prstGeom>
          <a:noFill/>
        </p:spPr>
        <p:txBody>
          <a:bodyPr wrap="square" rtlCol="0">
            <a:spAutoFit/>
          </a:bodyPr>
          <a:lstStyle/>
          <a:p>
            <a:r>
              <a:rPr lang="en-US" sz="1400" b="1" dirty="0" smtClean="0">
                <a:solidFill>
                  <a:schemeClr val="tx1">
                    <a:lumMod val="65000"/>
                    <a:lumOff val="35000"/>
                  </a:schemeClr>
                </a:solidFill>
              </a:rPr>
              <a:t>RISK FACTORS</a:t>
            </a:r>
            <a:r>
              <a:rPr lang="en-US" sz="1400" dirty="0" smtClean="0">
                <a:solidFill>
                  <a:schemeClr val="tx1">
                    <a:lumMod val="65000"/>
                    <a:lumOff val="35000"/>
                  </a:schemeClr>
                </a:solidFill>
              </a:rPr>
              <a:t>*</a:t>
            </a:r>
            <a:endParaRPr lang="en-US" sz="1400" dirty="0">
              <a:solidFill>
                <a:schemeClr val="tx1">
                  <a:lumMod val="65000"/>
                  <a:lumOff val="35000"/>
                </a:schemeClr>
              </a:solidFill>
            </a:endParaRPr>
          </a:p>
        </p:txBody>
      </p:sp>
      <p:cxnSp>
        <p:nvCxnSpPr>
          <p:cNvPr id="34" name="Straight Connector 33"/>
          <p:cNvCxnSpPr/>
          <p:nvPr/>
        </p:nvCxnSpPr>
        <p:spPr>
          <a:xfrm>
            <a:off x="869653" y="2394641"/>
            <a:ext cx="7589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94103" y="5934908"/>
            <a:ext cx="7555794" cy="424732"/>
          </a:xfrm>
          <a:prstGeom prst="rect">
            <a:avLst/>
          </a:prstGeom>
          <a:noFill/>
        </p:spPr>
        <p:txBody>
          <a:bodyPr wrap="square" rtlCol="0">
            <a:spAutoFit/>
          </a:bodyPr>
          <a:lstStyle/>
          <a:p>
            <a:pPr marL="58738" indent="-58738">
              <a:lnSpc>
                <a:spcPct val="90000"/>
              </a:lnSpc>
            </a:pPr>
            <a:r>
              <a:rPr lang="en-US" sz="800" dirty="0" smtClean="0"/>
              <a:t>*NOTE: 1) Disrupted adoptions are highly predictive of homelessness (Odds Ratio = 3.39), but the prevalence is extremely low (2 percent), </a:t>
            </a:r>
            <a:r>
              <a:rPr lang="en-US" sz="800" dirty="0"/>
              <a:t>2) prior homelessness or housing assistance was based on data from ACES and HMIS and included permanent and permanent supportive </a:t>
            </a:r>
            <a:r>
              <a:rPr lang="en-US" sz="800" dirty="0" smtClean="0"/>
              <a:t>housing, and 3) all factors are statistically significant at conventional levels except history of behavior issues in child welfare records (p = .22).</a:t>
            </a:r>
            <a:endParaRPr lang="en-US" sz="800" dirty="0"/>
          </a:p>
        </p:txBody>
      </p:sp>
    </p:spTree>
    <p:extLst>
      <p:ext uri="{BB962C8B-B14F-4D97-AF65-F5344CB8AC3E}">
        <p14:creationId xmlns:p14="http://schemas.microsoft.com/office/powerpoint/2010/main" val="1315676159"/>
      </p:ext>
    </p:extLst>
  </p:cSld>
  <p:clrMapOvr>
    <a:masterClrMapping/>
  </p:clrMapOvr>
  <p:timing>
    <p:tnLst>
      <p:par>
        <p:cTn id="1" dur="indefinite" restart="never" nodeType="tmRoot"/>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51840" y="871074"/>
            <a:ext cx="5100320" cy="1615827"/>
          </a:xfrm>
          <a:prstGeom prst="rect">
            <a:avLst/>
          </a:prstGeom>
          <a:noFill/>
        </p:spPr>
        <p:txBody>
          <a:bodyPr rtlCol="0" wrap="square">
            <a:spAutoFit/>
          </a:bodyPr>
          <a:lstStyle/>
          <a:p>
            <a:pPr>
              <a:spcAft>
                <a:spcPts val="600"/>
              </a:spcAft>
            </a:pPr>
            <a:r>
              <a:rPr b="1" dirty="0" lang="en-US" smtClean="0" sz="2400">
                <a:solidFill>
                  <a:schemeClr val="accent6">
                    <a:lumMod val="50000"/>
                  </a:schemeClr>
                </a:solidFill>
              </a:rPr>
              <a:t>Hypothetical Case 1: Jordan</a:t>
            </a:r>
            <a:endParaRPr dirty="0" lang="en-US" smtClean="0" sz="2400">
              <a:solidFill>
                <a:schemeClr val="accent6">
                  <a:lumMod val="50000"/>
                </a:schemeClr>
              </a:solidFill>
            </a:endParaRPr>
          </a:p>
          <a:p>
            <a:pPr>
              <a:spcAft>
                <a:spcPts val="600"/>
              </a:spcAft>
            </a:pPr>
            <a:r>
              <a:rPr dirty="0" lang="en-US" smtClean="0" sz="1400"/>
              <a:t>Jordan is a white, non-Hispanic young man with a history of behavior problems. He has had more than four convictions and been in a Juvenile Rehabilitation (JR) facility within the past 24 months. Due to his movement in and out of JR and congregate care facilities, he has changed schools 5 times in the past 3 school years. </a:t>
            </a:r>
          </a:p>
        </p:txBody>
      </p:sp>
      <p:graphicFrame>
        <p:nvGraphicFramePr>
          <p:cNvPr id="5" name="Table 4"/>
          <p:cNvGraphicFramePr>
            <a:graphicFrameLocks noGrp="1"/>
          </p:cNvGraphicFramePr>
          <p:nvPr>
            <p:extLst/>
          </p:nvPr>
        </p:nvGraphicFramePr>
        <p:xfrm>
          <a:off x="3870960" y="2075035"/>
          <a:ext cx="4084320" cy="2615184"/>
        </p:xfrm>
        <a:graphic>
          <a:graphicData uri="http://schemas.openxmlformats.org/drawingml/2006/table">
            <a:tbl>
              <a:tblPr/>
              <a:tblGrid>
                <a:gridCol w="3309283">
                  <a:extLst>
                    <a:ext uri="{9D8B030D-6E8A-4147-A177-3AD203B41FA5}">
                      <a16:colId xmlns:a16="http://schemas.microsoft.com/office/drawing/2014/main" val="20000"/>
                    </a:ext>
                  </a:extLst>
                </a:gridCol>
                <a:gridCol w="775037">
                  <a:extLst>
                    <a:ext uri="{9D8B030D-6E8A-4147-A177-3AD203B41FA5}">
                      <a16:colId xmlns:a16="http://schemas.microsoft.com/office/drawing/2014/main" val="20001"/>
                    </a:ext>
                  </a:extLst>
                </a:gridCol>
              </a:tblGrid>
              <a:tr h="204250">
                <a:tc>
                  <a:txBody>
                    <a:bodyPr/>
                    <a:lstStyle/>
                    <a:p>
                      <a:pPr algn="r" marL="0" marR="0">
                        <a:lnSpc>
                          <a:spcPct val="115000"/>
                        </a:lnSpc>
                        <a:spcBef>
                          <a:spcPts val="0"/>
                        </a:spcBef>
                        <a:spcAft>
                          <a:spcPts val="0"/>
                        </a:spcAft>
                        <a:tabLst>
                          <a:tab algn="l" pos="3667125"/>
                        </a:tabLst>
                      </a:pPr>
                      <a:endParaRPr dirty="0"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ctr" marL="0" marR="0">
                        <a:lnSpc>
                          <a:spcPct val="115000"/>
                        </a:lnSpc>
                        <a:spcBef>
                          <a:spcPts val="0"/>
                        </a:spcBef>
                        <a:spcAft>
                          <a:spcPts val="0"/>
                        </a:spcAft>
                        <a:tabLst>
                          <a:tab algn="l" pos="3667125"/>
                        </a:tabLst>
                      </a:pPr>
                      <a:r>
                        <a:rPr b="1" dirty="0" lang="en-US" smtClean="0" sz="1400">
                          <a:latin typeface="Calibri"/>
                          <a:ea typeface="Times New Roman"/>
                          <a:cs typeface="Times New Roman"/>
                        </a:rPr>
                        <a:t>THE TALLY</a:t>
                      </a:r>
                      <a:endParaRPr dirty="0" lang="en-US" smtClean="0" sz="1400">
                        <a:latin typeface="Calibri"/>
                        <a:ea typeface="Times New Roman"/>
                        <a:cs typeface="Times New Roman"/>
                      </a:endParaRPr>
                    </a:p>
                  </a:txBody>
                  <a:tcPr anchor="b" marB="0" marL="39657" marR="39657" marT="0">
                    <a:lnL>
                      <a:noFill/>
                    </a:lnL>
                    <a:lnR>
                      <a:noFill/>
                    </a:lnR>
                    <a:lnT>
                      <a:noFill/>
                    </a:lnT>
                    <a:lnB>
                      <a:noFill/>
                    </a:lnB>
                  </a:tcPr>
                </a:tc>
                <a:extLst>
                  <a:ext uri="{0D108BD9-81ED-4DB2-BD59-A6C34878D82A}">
                    <a16:rowId xmlns:a16="http://schemas.microsoft.com/office/drawing/2014/main" val="10000"/>
                  </a:ext>
                </a:extLst>
              </a:tr>
              <a:tr h="175071">
                <a:tc>
                  <a:txBody>
                    <a:bodyPr/>
                    <a:lstStyle/>
                    <a:p>
                      <a:pPr algn="r" marL="0" marR="0">
                        <a:lnSpc>
                          <a:spcPct val="115000"/>
                        </a:lnSpc>
                        <a:spcBef>
                          <a:spcPts val="0"/>
                        </a:spcBef>
                        <a:spcAft>
                          <a:spcPts val="0"/>
                        </a:spcAft>
                        <a:tabLst>
                          <a:tab algn="l" pos="3667125"/>
                        </a:tabLst>
                      </a:pPr>
                      <a:r>
                        <a:rPr b="1" dirty="0" lang="en-US" smtClean="0" sz="1200">
                          <a:latin typeface="Calibri"/>
                          <a:ea typeface="Times New Roman"/>
                          <a:cs typeface="Times New Roman"/>
                        </a:rPr>
                        <a:t>FACTORS</a:t>
                      </a:r>
                      <a:endParaRPr dirty="0" lang="en-US" sz="1200">
                        <a:latin typeface="Calibri"/>
                        <a:ea typeface="Times New Roman"/>
                        <a:cs typeface="Times New Roman"/>
                      </a:endParaRPr>
                    </a:p>
                  </a:txBody>
                  <a:tcPr anchor="ctr" marB="0" marL="39657" marR="39657" marT="0">
                    <a:lnL>
                      <a:noFill/>
                    </a:lnL>
                    <a:lnR>
                      <a:noFill/>
                    </a:lnR>
                    <a:lnT>
                      <a:noFill/>
                    </a:lnT>
                    <a:lnB>
                      <a:noFill/>
                    </a:lnB>
                  </a:tcPr>
                </a:tc>
                <a:tc>
                  <a:txBody>
                    <a:bodyPr/>
                    <a:lstStyle/>
                    <a:p>
                      <a:pPr algn="ctr" marL="0" marR="0">
                        <a:lnSpc>
                          <a:spcPct val="115000"/>
                        </a:lnSpc>
                        <a:spcBef>
                          <a:spcPts val="0"/>
                        </a:spcBef>
                        <a:spcAft>
                          <a:spcPts val="0"/>
                        </a:spcAft>
                        <a:tabLst>
                          <a:tab algn="l" pos="3667125"/>
                        </a:tabLst>
                      </a:pPr>
                      <a:r>
                        <a:rPr dirty="0" lang="en-US" sz="1200">
                          <a:latin typeface="Calibri"/>
                          <a:ea typeface="Times New Roman"/>
                          <a:cs typeface="Times New Roman"/>
                        </a:rPr>
                        <a:t>SCORE</a:t>
                      </a:r>
                    </a:p>
                  </a:txBody>
                  <a:tcPr anchor="ctr" marB="0" marL="39657" marR="39657" marT="0">
                    <a:lnL>
                      <a:noFill/>
                    </a:lnL>
                    <a:lnR>
                      <a:noFill/>
                    </a:lnR>
                    <a:lnT>
                      <a:noFill/>
                    </a:lnT>
                    <a:lnB>
                      <a:noFill/>
                    </a:lnB>
                  </a:tcPr>
                </a:tc>
                <a:extLst>
                  <a:ext uri="{0D108BD9-81ED-4DB2-BD59-A6C34878D82A}">
                    <a16:rowId xmlns:a16="http://schemas.microsoft.com/office/drawing/2014/main" val="10001"/>
                  </a:ext>
                </a:extLst>
              </a:tr>
              <a:tr h="175071">
                <a:tc>
                  <a:txBody>
                    <a:bodyPr/>
                    <a:lstStyle/>
                    <a:p>
                      <a:pPr algn="r" marL="0" marR="0">
                        <a:lnSpc>
                          <a:spcPct val="115000"/>
                        </a:lnSpc>
                        <a:spcBef>
                          <a:spcPts val="100"/>
                        </a:spcBef>
                        <a:spcAft>
                          <a:spcPts val="100"/>
                        </a:spcAft>
                      </a:pPr>
                      <a:r>
                        <a:rPr dirty="0" i="0" lang="en-US" smtClean="0" sz="1200">
                          <a:solidFill>
                            <a:srgbClr val="000000"/>
                          </a:solidFill>
                          <a:latin typeface="Calibri"/>
                          <a:ea typeface="Times New Roman"/>
                          <a:cs typeface="Calibri"/>
                        </a:rPr>
                        <a:t>Starting</a:t>
                      </a:r>
                      <a:r>
                        <a:rPr baseline="0" dirty="0" i="0" lang="en-US" smtClean="0" sz="1200">
                          <a:solidFill>
                            <a:srgbClr val="000000"/>
                          </a:solidFill>
                          <a:latin typeface="Calibri"/>
                          <a:ea typeface="Times New Roman"/>
                          <a:cs typeface="Calibri"/>
                        </a:rPr>
                        <a:t> score </a:t>
                      </a:r>
                      <a:r>
                        <a:rPr dirty="0" i="1" lang="en-US" smtClean="0" sz="1200">
                          <a:solidFill>
                            <a:srgbClr val="000000"/>
                          </a:solidFill>
                          <a:latin typeface="Calibri"/>
                          <a:ea typeface="Times New Roman"/>
                          <a:cs typeface="Calibri"/>
                        </a:rPr>
                        <a:t>(same for all</a:t>
                      </a:r>
                      <a:r>
                        <a:rPr baseline="0" dirty="0" i="1" lang="en-US" smtClean="0" sz="1200">
                          <a:solidFill>
                            <a:srgbClr val="000000"/>
                          </a:solidFill>
                          <a:latin typeface="Calibri"/>
                          <a:ea typeface="Times New Roman"/>
                          <a:cs typeface="Calibri"/>
                        </a:rPr>
                        <a:t> youth</a:t>
                      </a:r>
                      <a:r>
                        <a:rPr dirty="0" i="1" lang="en-US" smtClean="0" sz="1200">
                          <a:solidFill>
                            <a:srgbClr val="000000"/>
                          </a:solidFill>
                          <a:latin typeface="Calibri"/>
                          <a:ea typeface="Times New Roman"/>
                          <a:cs typeface="Calibri"/>
                        </a:rPr>
                        <a:t>)</a:t>
                      </a:r>
                      <a:endParaRPr dirty="0" i="1"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marL="0" marR="0">
                        <a:lnSpc>
                          <a:spcPct val="115000"/>
                        </a:lnSpc>
                        <a:spcBef>
                          <a:spcPts val="100"/>
                        </a:spcBef>
                        <a:spcAft>
                          <a:spcPts val="100"/>
                        </a:spcAft>
                        <a:tabLst>
                          <a:tab algn="dec" pos="258445"/>
                        </a:tabLst>
                      </a:pPr>
                      <a:r>
                        <a:rPr dirty="0" lang="en-US" sz="1200">
                          <a:solidFill>
                            <a:srgbClr val="000000"/>
                          </a:solidFill>
                          <a:latin typeface="Calibri"/>
                          <a:ea typeface="Times New Roman"/>
                          <a:cs typeface="Calibri"/>
                        </a:rPr>
                        <a:t>3.9%</a:t>
                      </a:r>
                      <a:endParaRPr dirty="0" lang="en-US" sz="1200">
                        <a:latin typeface="Calibri"/>
                        <a:ea typeface="Times New Roman"/>
                        <a:cs typeface="Times New Roman"/>
                      </a:endParaRPr>
                    </a:p>
                  </a:txBody>
                  <a:tcPr anchor="b" marB="0" marL="39657" marR="182880" marT="0">
                    <a:lnL>
                      <a:noFill/>
                    </a:lnL>
                    <a:lnR>
                      <a:noFill/>
                    </a:lnR>
                    <a:lnT>
                      <a:noFill/>
                    </a:lnT>
                    <a:lnB>
                      <a:noFill/>
                    </a:lnB>
                  </a:tcPr>
                </a:tc>
                <a:extLst>
                  <a:ext uri="{0D108BD9-81ED-4DB2-BD59-A6C34878D82A}">
                    <a16:rowId xmlns:a16="http://schemas.microsoft.com/office/drawing/2014/main" val="10002"/>
                  </a:ext>
                </a:extLst>
              </a:tr>
              <a:tr h="175071">
                <a:tc>
                  <a:txBody>
                    <a:bodyPr/>
                    <a:lstStyle/>
                    <a:p>
                      <a:pPr algn="r" marL="0" marR="0">
                        <a:lnSpc>
                          <a:spcPct val="115000"/>
                        </a:lnSpc>
                        <a:spcBef>
                          <a:spcPts val="100"/>
                        </a:spcBef>
                        <a:spcAft>
                          <a:spcPts val="100"/>
                        </a:spcAft>
                      </a:pPr>
                      <a:r>
                        <a:rPr dirty="0" lang="en-US" sz="1200">
                          <a:solidFill>
                            <a:srgbClr val="000000"/>
                          </a:solidFill>
                          <a:latin typeface="Calibri"/>
                          <a:ea typeface="Times New Roman"/>
                          <a:cs typeface="Calibri"/>
                        </a:rPr>
                        <a:t>Homeless in prior 12 months</a:t>
                      </a:r>
                      <a:endParaRPr dirty="0"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defTabSz="914400" eaLnBrk="1" hangingPunct="1" latinLnBrk="0" marL="0" marR="0" rtl="0">
                        <a:lnSpc>
                          <a:spcPct val="115000"/>
                        </a:lnSpc>
                        <a:spcBef>
                          <a:spcPts val="100"/>
                        </a:spcBef>
                        <a:spcAft>
                          <a:spcPts val="100"/>
                        </a:spcAft>
                        <a:tabLst>
                          <a:tab algn="dec" pos="258445"/>
                        </a:tabLst>
                      </a:pPr>
                      <a:r>
                        <a:rPr dirty="0" kern="1200" lang="en-US" sz="1200">
                          <a:solidFill>
                            <a:srgbClr val="000000"/>
                          </a:solidFill>
                          <a:latin typeface="Calibri"/>
                          <a:ea typeface="Times New Roman"/>
                          <a:cs typeface="Calibri"/>
                        </a:rPr>
                        <a:t>13.2%</a:t>
                      </a:r>
                    </a:p>
                  </a:txBody>
                  <a:tcPr anchor="b" marB="0" marL="68580" marR="182880" marT="0">
                    <a:lnL>
                      <a:noFill/>
                    </a:lnL>
                    <a:lnR>
                      <a:noFill/>
                    </a:lnR>
                    <a:lnT>
                      <a:noFill/>
                    </a:lnT>
                    <a:lnB>
                      <a:noFill/>
                    </a:lnB>
                  </a:tcPr>
                </a:tc>
                <a:extLst>
                  <a:ext uri="{0D108BD9-81ED-4DB2-BD59-A6C34878D82A}">
                    <a16:rowId xmlns:a16="http://schemas.microsoft.com/office/drawing/2014/main" val="10003"/>
                  </a:ext>
                </a:extLst>
              </a:tr>
              <a:tr h="175071">
                <a:tc>
                  <a:txBody>
                    <a:bodyPr/>
                    <a:lstStyle/>
                    <a:p>
                      <a:pPr algn="r" marL="0" marR="0">
                        <a:lnSpc>
                          <a:spcPct val="115000"/>
                        </a:lnSpc>
                        <a:spcBef>
                          <a:spcPts val="100"/>
                        </a:spcBef>
                        <a:spcAft>
                          <a:spcPts val="100"/>
                        </a:spcAft>
                      </a:pPr>
                      <a:r>
                        <a:rPr lang="en-US" sz="1200">
                          <a:solidFill>
                            <a:srgbClr val="000000"/>
                          </a:solidFill>
                          <a:latin typeface="Calibri"/>
                          <a:ea typeface="Times New Roman"/>
                          <a:cs typeface="Calibri"/>
                        </a:rPr>
                        <a:t>4+ congregate care placements</a:t>
                      </a:r>
                      <a:endParaRPr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defTabSz="914400" eaLnBrk="1" hangingPunct="1" latinLnBrk="0" marL="0" marR="0" rtl="0">
                        <a:lnSpc>
                          <a:spcPct val="115000"/>
                        </a:lnSpc>
                        <a:spcBef>
                          <a:spcPts val="100"/>
                        </a:spcBef>
                        <a:spcAft>
                          <a:spcPts val="100"/>
                        </a:spcAft>
                        <a:tabLst>
                          <a:tab algn="dec" pos="258445"/>
                        </a:tabLst>
                      </a:pPr>
                      <a:r>
                        <a:rPr dirty="0" kern="1200" lang="en-US" sz="1200">
                          <a:solidFill>
                            <a:srgbClr val="000000"/>
                          </a:solidFill>
                          <a:latin typeface="Calibri"/>
                          <a:ea typeface="Times New Roman"/>
                          <a:cs typeface="Calibri"/>
                        </a:rPr>
                        <a:t>12.2%</a:t>
                      </a:r>
                    </a:p>
                  </a:txBody>
                  <a:tcPr anchor="b" marB="0" marL="68580" marR="182880" marT="0">
                    <a:lnL>
                      <a:noFill/>
                    </a:lnL>
                    <a:lnR>
                      <a:noFill/>
                    </a:lnR>
                    <a:lnT>
                      <a:noFill/>
                    </a:lnT>
                    <a:lnB>
                      <a:noFill/>
                    </a:lnB>
                  </a:tcPr>
                </a:tc>
                <a:extLst>
                  <a:ext uri="{0D108BD9-81ED-4DB2-BD59-A6C34878D82A}">
                    <a16:rowId xmlns:a16="http://schemas.microsoft.com/office/drawing/2014/main" val="10004"/>
                  </a:ext>
                </a:extLst>
              </a:tr>
              <a:tr h="175071">
                <a:tc>
                  <a:txBody>
                    <a:bodyPr/>
                    <a:lstStyle/>
                    <a:p>
                      <a:pPr algn="r" marL="0" marR="0">
                        <a:lnSpc>
                          <a:spcPct val="115000"/>
                        </a:lnSpc>
                        <a:spcBef>
                          <a:spcPts val="100"/>
                        </a:spcBef>
                        <a:spcAft>
                          <a:spcPts val="100"/>
                        </a:spcAft>
                      </a:pPr>
                      <a:r>
                        <a:rPr lang="en-US" sz="1200">
                          <a:solidFill>
                            <a:srgbClr val="000000"/>
                          </a:solidFill>
                          <a:latin typeface="Calibri"/>
                          <a:ea typeface="Times New Roman"/>
                          <a:cs typeface="Calibri"/>
                        </a:rPr>
                        <a:t>4+ school moves</a:t>
                      </a:r>
                      <a:endParaRPr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defTabSz="914400" eaLnBrk="1" hangingPunct="1" latinLnBrk="0" marL="0" marR="0" rtl="0">
                        <a:lnSpc>
                          <a:spcPct val="115000"/>
                        </a:lnSpc>
                        <a:spcBef>
                          <a:spcPts val="100"/>
                        </a:spcBef>
                        <a:spcAft>
                          <a:spcPts val="100"/>
                        </a:spcAft>
                        <a:tabLst>
                          <a:tab algn="dec" pos="258445"/>
                        </a:tabLst>
                      </a:pPr>
                      <a:r>
                        <a:rPr dirty="0" kern="1200" lang="en-US" sz="1200">
                          <a:solidFill>
                            <a:srgbClr val="000000"/>
                          </a:solidFill>
                          <a:latin typeface="Calibri"/>
                          <a:ea typeface="Times New Roman"/>
                          <a:cs typeface="Calibri"/>
                        </a:rPr>
                        <a:t>10.1%</a:t>
                      </a:r>
                    </a:p>
                  </a:txBody>
                  <a:tcPr anchor="b" marB="0" marL="68580" marR="182880" marT="0">
                    <a:lnL>
                      <a:noFill/>
                    </a:lnL>
                    <a:lnR>
                      <a:noFill/>
                    </a:lnR>
                    <a:lnT>
                      <a:noFill/>
                    </a:lnT>
                    <a:lnB>
                      <a:noFill/>
                    </a:lnB>
                  </a:tcPr>
                </a:tc>
                <a:extLst>
                  <a:ext uri="{0D108BD9-81ED-4DB2-BD59-A6C34878D82A}">
                    <a16:rowId xmlns:a16="http://schemas.microsoft.com/office/drawing/2014/main" val="10005"/>
                  </a:ext>
                </a:extLst>
              </a:tr>
              <a:tr h="175071">
                <a:tc>
                  <a:txBody>
                    <a:bodyPr/>
                    <a:lstStyle/>
                    <a:p>
                      <a:pPr algn="r" marL="0" marR="0">
                        <a:lnSpc>
                          <a:spcPct val="115000"/>
                        </a:lnSpc>
                        <a:spcBef>
                          <a:spcPts val="100"/>
                        </a:spcBef>
                        <a:spcAft>
                          <a:spcPts val="100"/>
                        </a:spcAft>
                      </a:pPr>
                      <a:r>
                        <a:rPr dirty="0" lang="en-US" sz="1200">
                          <a:solidFill>
                            <a:srgbClr val="000000"/>
                          </a:solidFill>
                          <a:latin typeface="Calibri"/>
                          <a:ea typeface="Times New Roman"/>
                          <a:cs typeface="Calibri"/>
                        </a:rPr>
                        <a:t>4+ convictions, prior 24 months</a:t>
                      </a:r>
                      <a:endParaRPr dirty="0"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defTabSz="914400" eaLnBrk="1" hangingPunct="1" latinLnBrk="0" marL="0" marR="0" rtl="0">
                        <a:lnSpc>
                          <a:spcPct val="115000"/>
                        </a:lnSpc>
                        <a:spcBef>
                          <a:spcPts val="100"/>
                        </a:spcBef>
                        <a:spcAft>
                          <a:spcPts val="100"/>
                        </a:spcAft>
                        <a:tabLst>
                          <a:tab algn="dec" pos="258445"/>
                        </a:tabLst>
                      </a:pPr>
                      <a:r>
                        <a:rPr dirty="0" kern="1200" lang="en-US" sz="1200">
                          <a:solidFill>
                            <a:srgbClr val="000000"/>
                          </a:solidFill>
                          <a:latin typeface="Calibri"/>
                          <a:ea typeface="Times New Roman"/>
                          <a:cs typeface="Calibri"/>
                        </a:rPr>
                        <a:t>9.8%</a:t>
                      </a:r>
                    </a:p>
                  </a:txBody>
                  <a:tcPr anchor="b" marB="0" marL="68580" marR="182880" marT="0">
                    <a:lnL>
                      <a:noFill/>
                    </a:lnL>
                    <a:lnR>
                      <a:noFill/>
                    </a:lnR>
                    <a:lnT>
                      <a:noFill/>
                    </a:lnT>
                    <a:lnB>
                      <a:noFill/>
                    </a:lnB>
                  </a:tcPr>
                </a:tc>
                <a:extLst>
                  <a:ext uri="{0D108BD9-81ED-4DB2-BD59-A6C34878D82A}">
                    <a16:rowId xmlns:a16="http://schemas.microsoft.com/office/drawing/2014/main" val="10006"/>
                  </a:ext>
                </a:extLst>
              </a:tr>
              <a:tr h="175071">
                <a:tc>
                  <a:txBody>
                    <a:bodyPr/>
                    <a:lstStyle/>
                    <a:p>
                      <a:pPr algn="r" marL="0" marR="0">
                        <a:lnSpc>
                          <a:spcPct val="115000"/>
                        </a:lnSpc>
                        <a:spcBef>
                          <a:spcPts val="100"/>
                        </a:spcBef>
                        <a:spcAft>
                          <a:spcPts val="100"/>
                        </a:spcAft>
                      </a:pPr>
                      <a:r>
                        <a:rPr dirty="0" lang="en-US" sz="1200">
                          <a:latin typeface="Calibri"/>
                          <a:ea typeface="Times New Roman"/>
                          <a:cs typeface="Calibri"/>
                        </a:rPr>
                        <a:t>Juvenile rehab, prior 24 months</a:t>
                      </a:r>
                      <a:endParaRPr dirty="0"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defTabSz="914400" eaLnBrk="1" hangingPunct="1" latinLnBrk="0" marL="0" marR="0" rtl="0">
                        <a:lnSpc>
                          <a:spcPct val="115000"/>
                        </a:lnSpc>
                        <a:spcBef>
                          <a:spcPts val="100"/>
                        </a:spcBef>
                        <a:spcAft>
                          <a:spcPts val="100"/>
                        </a:spcAft>
                        <a:tabLst>
                          <a:tab algn="dec" pos="258445"/>
                        </a:tabLst>
                      </a:pPr>
                      <a:r>
                        <a:rPr dirty="0" kern="1200" lang="en-US" sz="1200">
                          <a:solidFill>
                            <a:srgbClr val="000000"/>
                          </a:solidFill>
                          <a:latin typeface="Calibri"/>
                          <a:ea typeface="Times New Roman"/>
                          <a:cs typeface="Calibri"/>
                        </a:rPr>
                        <a:t>7.5%</a:t>
                      </a:r>
                    </a:p>
                  </a:txBody>
                  <a:tcPr anchor="b" marB="0" marL="68580" marR="182880" marT="0">
                    <a:lnL>
                      <a:noFill/>
                    </a:lnL>
                    <a:lnR>
                      <a:noFill/>
                    </a:lnR>
                    <a:lnT>
                      <a:noFill/>
                    </a:lnT>
                    <a:lnB>
                      <a:noFill/>
                    </a:lnB>
                  </a:tcPr>
                </a:tc>
                <a:extLst>
                  <a:ext uri="{0D108BD9-81ED-4DB2-BD59-A6C34878D82A}">
                    <a16:rowId xmlns:a16="http://schemas.microsoft.com/office/drawing/2014/main" val="10007"/>
                  </a:ext>
                </a:extLst>
              </a:tr>
              <a:tr h="0">
                <a:tc>
                  <a:txBody>
                    <a:bodyPr/>
                    <a:lstStyle/>
                    <a:p>
                      <a:pPr algn="r" marL="0" marR="0">
                        <a:lnSpc>
                          <a:spcPct val="115000"/>
                        </a:lnSpc>
                        <a:spcBef>
                          <a:spcPts val="100"/>
                        </a:spcBef>
                        <a:spcAft>
                          <a:spcPts val="100"/>
                        </a:spcAft>
                      </a:pPr>
                      <a:r>
                        <a:rPr lang="en-US" sz="1200">
                          <a:solidFill>
                            <a:srgbClr val="000000"/>
                          </a:solidFill>
                          <a:latin typeface="Calibri"/>
                          <a:ea typeface="Times New Roman"/>
                          <a:cs typeface="Calibri"/>
                        </a:rPr>
                        <a:t>History of behavior issues</a:t>
                      </a:r>
                      <a:endParaRPr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defTabSz="914400" eaLnBrk="1" hangingPunct="1" latinLnBrk="0" marL="0" marR="0" rtl="0">
                        <a:lnSpc>
                          <a:spcPct val="115000"/>
                        </a:lnSpc>
                        <a:spcBef>
                          <a:spcPts val="100"/>
                        </a:spcBef>
                        <a:spcAft>
                          <a:spcPts val="100"/>
                        </a:spcAft>
                        <a:tabLst>
                          <a:tab algn="dec" pos="258445"/>
                        </a:tabLst>
                      </a:pPr>
                      <a:r>
                        <a:rPr dirty="0" kern="1200" lang="en-US" sz="1200">
                          <a:solidFill>
                            <a:srgbClr val="000000"/>
                          </a:solidFill>
                          <a:latin typeface="Calibri"/>
                          <a:ea typeface="Times New Roman"/>
                          <a:cs typeface="Calibri"/>
                        </a:rPr>
                        <a:t>5.0%</a:t>
                      </a:r>
                    </a:p>
                  </a:txBody>
                  <a:tcPr anchor="b" marB="0" marL="68580" marR="182880" marT="0">
                    <a:lnL>
                      <a:noFill/>
                    </a:lnL>
                    <a:lnR>
                      <a:noFill/>
                    </a:lnR>
                    <a:lnT>
                      <a:noFill/>
                    </a:lnT>
                    <a:lnB>
                      <a:noFill/>
                    </a:lnB>
                  </a:tcPr>
                </a:tc>
                <a:extLst>
                  <a:ext uri="{0D108BD9-81ED-4DB2-BD59-A6C34878D82A}">
                    <a16:rowId xmlns:a16="http://schemas.microsoft.com/office/drawing/2014/main" val="10008"/>
                  </a:ext>
                </a:extLst>
              </a:tr>
              <a:tr h="175071">
                <a:tc gridSpan="2">
                  <a:txBody>
                    <a:bodyPr/>
                    <a:lstStyle/>
                    <a:p>
                      <a:pPr algn="r" marL="0" marR="0">
                        <a:lnSpc>
                          <a:spcPct val="115000"/>
                        </a:lnSpc>
                        <a:spcBef>
                          <a:spcPts val="100"/>
                        </a:spcBef>
                        <a:spcAft>
                          <a:spcPts val="100"/>
                        </a:spcAft>
                      </a:pPr>
                      <a:r>
                        <a:rPr b="1" dirty="0" lang="en-US" smtClean="0" sz="1400">
                          <a:latin typeface="Calibri"/>
                          <a:ea typeface="Times New Roman"/>
                          <a:cs typeface="Times New Roman"/>
                        </a:rPr>
                        <a:t>TOTAL SCORE = </a:t>
                      </a:r>
                      <a:r>
                        <a:rPr b="1" dirty="0" lang="en-US" smtClean="0" sz="2000">
                          <a:latin typeface="Calibri"/>
                          <a:ea typeface="Times New Roman"/>
                          <a:cs typeface="Times New Roman"/>
                        </a:rPr>
                        <a:t>62%</a:t>
                      </a:r>
                      <a:endParaRPr b="1" dirty="0" lang="en-US" sz="2000">
                        <a:latin typeface="Calibri"/>
                        <a:ea typeface="Times New Roman"/>
                        <a:cs typeface="Times New Roman"/>
                      </a:endParaRPr>
                    </a:p>
                  </a:txBody>
                  <a:tcPr marB="0" marL="39657" marT="91440">
                    <a:lnL>
                      <a:noFill/>
                    </a:lnL>
                    <a:lnR>
                      <a:noFill/>
                    </a:lnR>
                    <a:lnT>
                      <a:noFill/>
                    </a:lnT>
                    <a:lnB>
                      <a:noFill/>
                    </a:lnB>
                  </a:tcPr>
                </a:tc>
                <a:tc hMerge="1">
                  <a:txBody>
                    <a:bodyPr/>
                    <a:lstStyle/>
                    <a:p>
                      <a:pPr algn="r" marL="0" marR="0">
                        <a:lnSpc>
                          <a:spcPct val="115000"/>
                        </a:lnSpc>
                        <a:spcBef>
                          <a:spcPts val="100"/>
                        </a:spcBef>
                        <a:spcAft>
                          <a:spcPts val="100"/>
                        </a:spcAft>
                        <a:tabLst>
                          <a:tab algn="dec" pos="258445"/>
                        </a:tabLst>
                      </a:pPr>
                      <a:endParaRPr dirty="0" lang="en-US" sz="1200">
                        <a:latin typeface="Calibri"/>
                        <a:ea typeface="Times New Roman"/>
                        <a:cs typeface="Times New Roman"/>
                      </a:endParaRPr>
                    </a:p>
                  </a:txBody>
                  <a:tcPr anchor="b" marB="0" marL="39657" marR="182880" marT="0">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6" name="Down Arrow 5"/>
          <p:cNvSpPr/>
          <p:nvPr/>
        </p:nvSpPr>
        <p:spPr>
          <a:xfrm flipV="1">
            <a:off x="8163909" y="982139"/>
            <a:ext cx="210630" cy="5486400"/>
          </a:xfrm>
          <a:prstGeom prst="downArrow">
            <a:avLst>
              <a:gd fmla="val 63334" name="adj1"/>
              <a:gd fmla="val 65492" name="adj2"/>
            </a:avLst>
          </a:prstGeom>
          <a:gradFill>
            <a:gsLst>
              <a:gs pos="16000">
                <a:schemeClr val="accent6">
                  <a:lumMod val="50000"/>
                </a:schemeClr>
              </a:gs>
              <a:gs pos="36000">
                <a:schemeClr val="bg1"/>
              </a:gs>
              <a:gs pos="47000">
                <a:schemeClr val="bg1">
                  <a:lumMod val="85000"/>
                </a:schemeClr>
              </a:gs>
              <a:gs pos="64000">
                <a:schemeClr val="bg1"/>
              </a:gs>
              <a:gs pos="87000">
                <a:schemeClr val="accent1">
                  <a:lumMod val="50000"/>
                </a:schemeClr>
              </a:gs>
            </a:gsLst>
            <a:lin ang="16200000" scaled="0"/>
          </a:gra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TextBox 6"/>
          <p:cNvSpPr txBox="1"/>
          <p:nvPr/>
        </p:nvSpPr>
        <p:spPr>
          <a:xfrm>
            <a:off x="8402113" y="1274811"/>
            <a:ext cx="691087" cy="307777"/>
          </a:xfrm>
          <a:prstGeom prst="rect">
            <a:avLst/>
          </a:prstGeom>
          <a:noFill/>
        </p:spPr>
        <p:txBody>
          <a:bodyPr lIns="0" rIns="0" rtlCol="0" wrap="square">
            <a:spAutoFit/>
          </a:bodyPr>
          <a:lstStyle/>
          <a:p>
            <a:r>
              <a:rPr b="1" dirty="0" lang="en-US" smtClean="0" sz="1400">
                <a:solidFill>
                  <a:schemeClr val="accent6">
                    <a:lumMod val="50000"/>
                  </a:schemeClr>
                </a:solidFill>
                <a:latin typeface="+mn-lt"/>
                <a:sym typeface="Wingdings 3"/>
              </a:rPr>
              <a:t> HIGH</a:t>
            </a:r>
            <a:endParaRPr b="1" dirty="0" lang="en-US" sz="1400">
              <a:solidFill>
                <a:schemeClr val="accent6">
                  <a:lumMod val="50000"/>
                </a:schemeClr>
              </a:solidFill>
              <a:latin typeface="+mn-lt"/>
            </a:endParaRPr>
          </a:p>
        </p:txBody>
      </p:sp>
      <p:sp>
        <p:nvSpPr>
          <p:cNvPr id="8" name="TextBox 7"/>
          <p:cNvSpPr txBox="1"/>
          <p:nvPr/>
        </p:nvSpPr>
        <p:spPr>
          <a:xfrm>
            <a:off x="751840" y="2425554"/>
            <a:ext cx="2275840" cy="3647152"/>
          </a:xfrm>
          <a:prstGeom prst="rect">
            <a:avLst/>
          </a:prstGeom>
          <a:noFill/>
        </p:spPr>
        <p:txBody>
          <a:bodyPr rtlCol="0" wrap="square">
            <a:spAutoFit/>
          </a:bodyPr>
          <a:lstStyle/>
          <a:p>
            <a:pPr>
              <a:spcAft>
                <a:spcPts val="600"/>
              </a:spcAft>
            </a:pPr>
            <a:r>
              <a:rPr dirty="0" lang="en-US" smtClean="0" sz="1400"/>
              <a:t>He also has a history of running away from congregate care facilities and has been identified as homeless due to a stay in an emergency shelter</a:t>
            </a:r>
            <a:r>
              <a:rPr dirty="0" lang="en-US" sz="1400"/>
              <a:t> </a:t>
            </a:r>
            <a:r>
              <a:rPr dirty="0" lang="en-US" smtClean="0" sz="1400"/>
              <a:t>recorded in the </a:t>
            </a:r>
            <a:r>
              <a:rPr dirty="0" lang="en-US" sz="1400"/>
              <a:t>Homeless Management Information System (HMIS</a:t>
            </a:r>
            <a:r>
              <a:rPr dirty="0" lang="en-US" smtClean="0" sz="1400"/>
              <a:t>). </a:t>
            </a:r>
          </a:p>
          <a:p>
            <a:r>
              <a:rPr dirty="0" lang="en-US" smtClean="0" sz="1400"/>
              <a:t>There is a 62 percent chance that Jordan will experience homelessness or housing instability in the year after exiting foster care.</a:t>
            </a:r>
          </a:p>
          <a:p>
            <a:endParaRPr b="1" dirty="0" lang="en-US" smtClean="0" sz="1400">
              <a:sym typeface="Wingdings 3"/>
            </a:endParaRPr>
          </a:p>
          <a:p>
            <a:r>
              <a:rPr b="1" dirty="0" lang="en-US" smtClean="0" sz="1600">
                <a:solidFill>
                  <a:schemeClr val="accent6">
                    <a:lumMod val="50000"/>
                  </a:schemeClr>
                </a:solidFill>
                <a:sym typeface="Wingdings 3"/>
              </a:rPr>
              <a:t></a:t>
            </a:r>
            <a:r>
              <a:rPr b="1" dirty="0" lang="en-US" smtClean="0" sz="1600">
                <a:solidFill>
                  <a:schemeClr val="accent6">
                    <a:lumMod val="50000"/>
                  </a:schemeClr>
                </a:solidFill>
              </a:rPr>
              <a:t> </a:t>
            </a:r>
            <a:r>
              <a:rPr b="1" dirty="0" i="1" lang="en-US" smtClean="0" sz="1600"/>
              <a:t>Refer for Intervention</a:t>
            </a:r>
            <a:endParaRPr dirty="0" lang="en-US" sz="1600"/>
          </a:p>
        </p:txBody>
      </p:sp>
      <p:pic>
        <p:nvPicPr>
          <p:cNvPr descr="C:\Users\felvebm\AppData\Local\Microsoft\Windows\Temporary Internet Files\Content.IE5\SOV0V891\200472541-001.jpg" id="9" name="Picture 8"/>
          <p:cNvPicPr/>
          <p:nvPr/>
        </p:nvPicPr>
        <p:blipFill>
          <a:blip cstate="print" r:embed="rId4">
            <a:lum bright="10000" contrast="5000"/>
          </a:blip>
          <a:srcRect b="30" l="415" r="155" t="35"/>
          <a:stretch>
            <a:fillRect/>
          </a:stretch>
        </p:blipFill>
        <p:spPr bwMode="auto">
          <a:xfrm>
            <a:off x="3082350" y="2538899"/>
            <a:ext cx="1231780" cy="4010029"/>
          </a:xfrm>
          <a:prstGeom prst="snip2SameRect">
            <a:avLst/>
          </a:prstGeom>
          <a:noFill/>
          <a:effectLst>
            <a:softEdge rad="31750"/>
          </a:effectLst>
        </p:spPr>
      </p:pic>
      <p:sp>
        <p:nvSpPr>
          <p:cNvPr id="10" name="TextBox 9"/>
          <p:cNvSpPr txBox="1"/>
          <p:nvPr/>
        </p:nvSpPr>
        <p:spPr>
          <a:xfrm>
            <a:off x="6055360" y="1338434"/>
            <a:ext cx="1899920" cy="584775"/>
          </a:xfrm>
          <a:prstGeom prst="rect">
            <a:avLst/>
          </a:prstGeom>
          <a:noFill/>
        </p:spPr>
        <p:txBody>
          <a:bodyPr rtlCol="0" wrap="square">
            <a:spAutoFit/>
          </a:bodyPr>
          <a:lstStyle/>
          <a:p>
            <a:pPr algn="r"/>
            <a:r>
              <a:rPr b="1" dirty="0" lang="en-US" smtClean="0" sz="1600">
                <a:solidFill>
                  <a:schemeClr val="accent6">
                    <a:lumMod val="50000"/>
                  </a:schemeClr>
                </a:solidFill>
              </a:rPr>
              <a:t>Calculating Jordan’s Risk Score</a:t>
            </a:r>
            <a:endParaRPr dirty="0" lang="en-US" sz="1600">
              <a:solidFill>
                <a:schemeClr val="accent6">
                  <a:lumMod val="50000"/>
                </a:schemeClr>
              </a:solidFill>
            </a:endParaRPr>
          </a:p>
        </p:txBody>
      </p:sp>
    </p:spTree>
    <p:extLst>
      <p:ext uri="{BB962C8B-B14F-4D97-AF65-F5344CB8AC3E}">
        <p14:creationId xmlns:p14="http://schemas.microsoft.com/office/powerpoint/2010/main" val="3952513165"/>
      </p:ext>
    </p:extLst>
  </p:cSld>
  <p:clrMapOvr>
    <a:masterClrMapping/>
  </p:clrMapOvr>
  <p:timing>
    <p:tnLst>
      <p:par>
        <p:cTn dur="indefinite" id="1" nodeType="tmRoot" restart="never"/>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51840" y="871076"/>
            <a:ext cx="5100320" cy="1400383"/>
          </a:xfrm>
          <a:prstGeom prst="rect">
            <a:avLst/>
          </a:prstGeom>
          <a:noFill/>
        </p:spPr>
        <p:txBody>
          <a:bodyPr rtlCol="0" wrap="square">
            <a:spAutoFit/>
          </a:bodyPr>
          <a:lstStyle/>
          <a:p>
            <a:pPr>
              <a:spcAft>
                <a:spcPts val="600"/>
              </a:spcAft>
            </a:pPr>
            <a:r>
              <a:rPr b="1" dirty="0" lang="en-US" smtClean="0" sz="2400">
                <a:solidFill>
                  <a:srgbClr val="000066"/>
                </a:solidFill>
              </a:rPr>
              <a:t>Hypothetical Case 2: Julia </a:t>
            </a:r>
            <a:endParaRPr dirty="0" lang="en-US" smtClean="0" sz="2400">
              <a:solidFill>
                <a:srgbClr val="000066"/>
              </a:solidFill>
            </a:endParaRPr>
          </a:p>
          <a:p>
            <a:pPr>
              <a:spcAft>
                <a:spcPts val="600"/>
              </a:spcAft>
            </a:pPr>
            <a:r>
              <a:rPr dirty="0" lang="en-US" sz="1400"/>
              <a:t>Julia is a young Hispanic woman who lives with her maternal grandmother and has had only one prior foster care placement. She has been doing well in school and has a high GPA relative to her peers who have also been in foster care. </a:t>
            </a:r>
            <a:endParaRPr dirty="0" lang="en-US" smtClean="0" sz="1400"/>
          </a:p>
        </p:txBody>
      </p:sp>
      <p:graphicFrame>
        <p:nvGraphicFramePr>
          <p:cNvPr id="5" name="Table 4"/>
          <p:cNvGraphicFramePr>
            <a:graphicFrameLocks noGrp="1"/>
          </p:cNvGraphicFramePr>
          <p:nvPr>
            <p:extLst/>
          </p:nvPr>
        </p:nvGraphicFramePr>
        <p:xfrm>
          <a:off x="3870960" y="2075037"/>
          <a:ext cx="4084320" cy="2194560"/>
        </p:xfrm>
        <a:graphic>
          <a:graphicData uri="http://schemas.openxmlformats.org/drawingml/2006/table">
            <a:tbl>
              <a:tblPr/>
              <a:tblGrid>
                <a:gridCol w="3309283">
                  <a:extLst>
                    <a:ext uri="{9D8B030D-6E8A-4147-A177-3AD203B41FA5}">
                      <a16:colId xmlns:a16="http://schemas.microsoft.com/office/drawing/2014/main" val="20000"/>
                    </a:ext>
                  </a:extLst>
                </a:gridCol>
                <a:gridCol w="775037">
                  <a:extLst>
                    <a:ext uri="{9D8B030D-6E8A-4147-A177-3AD203B41FA5}">
                      <a16:colId xmlns:a16="http://schemas.microsoft.com/office/drawing/2014/main" val="20001"/>
                    </a:ext>
                  </a:extLst>
                </a:gridCol>
              </a:tblGrid>
              <a:tr h="204250">
                <a:tc>
                  <a:txBody>
                    <a:bodyPr/>
                    <a:lstStyle/>
                    <a:p>
                      <a:pPr algn="r" marL="0" marR="0">
                        <a:lnSpc>
                          <a:spcPct val="115000"/>
                        </a:lnSpc>
                        <a:spcBef>
                          <a:spcPts val="0"/>
                        </a:spcBef>
                        <a:spcAft>
                          <a:spcPts val="0"/>
                        </a:spcAft>
                        <a:tabLst>
                          <a:tab algn="l" pos="3667125"/>
                        </a:tabLst>
                      </a:pPr>
                      <a:endParaRPr dirty="0"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ctr" marL="0" marR="0">
                        <a:lnSpc>
                          <a:spcPct val="115000"/>
                        </a:lnSpc>
                        <a:spcBef>
                          <a:spcPts val="0"/>
                        </a:spcBef>
                        <a:spcAft>
                          <a:spcPts val="0"/>
                        </a:spcAft>
                        <a:tabLst>
                          <a:tab algn="l" pos="3667125"/>
                        </a:tabLst>
                      </a:pPr>
                      <a:r>
                        <a:rPr b="1" dirty="0" lang="en-US" smtClean="0" sz="1400">
                          <a:latin typeface="Calibri"/>
                          <a:ea typeface="Times New Roman"/>
                          <a:cs typeface="Times New Roman"/>
                        </a:rPr>
                        <a:t>THE TALLY</a:t>
                      </a:r>
                      <a:endParaRPr dirty="0" lang="en-US" smtClean="0" sz="1400">
                        <a:latin typeface="Calibri"/>
                        <a:ea typeface="Times New Roman"/>
                        <a:cs typeface="Times New Roman"/>
                      </a:endParaRPr>
                    </a:p>
                  </a:txBody>
                  <a:tcPr anchor="b" marB="0" marL="39657" marR="39657" marT="0">
                    <a:lnL>
                      <a:noFill/>
                    </a:lnL>
                    <a:lnR>
                      <a:noFill/>
                    </a:lnR>
                    <a:lnT>
                      <a:noFill/>
                    </a:lnT>
                    <a:lnB>
                      <a:noFill/>
                    </a:lnB>
                  </a:tcPr>
                </a:tc>
                <a:extLst>
                  <a:ext uri="{0D108BD9-81ED-4DB2-BD59-A6C34878D82A}">
                    <a16:rowId xmlns:a16="http://schemas.microsoft.com/office/drawing/2014/main" val="10000"/>
                  </a:ext>
                </a:extLst>
              </a:tr>
              <a:tr h="175071">
                <a:tc>
                  <a:txBody>
                    <a:bodyPr/>
                    <a:lstStyle/>
                    <a:p>
                      <a:pPr algn="r" marL="0" marR="0">
                        <a:lnSpc>
                          <a:spcPct val="115000"/>
                        </a:lnSpc>
                        <a:spcBef>
                          <a:spcPts val="0"/>
                        </a:spcBef>
                        <a:spcAft>
                          <a:spcPts val="0"/>
                        </a:spcAft>
                        <a:tabLst>
                          <a:tab algn="l" pos="3667125"/>
                        </a:tabLst>
                      </a:pPr>
                      <a:r>
                        <a:rPr b="1" dirty="0" lang="en-US" smtClean="0" sz="1200">
                          <a:latin typeface="Calibri"/>
                          <a:ea typeface="Times New Roman"/>
                          <a:cs typeface="Times New Roman"/>
                        </a:rPr>
                        <a:t>FACTORS</a:t>
                      </a:r>
                      <a:endParaRPr dirty="0" lang="en-US" sz="1200">
                        <a:latin typeface="Calibri"/>
                        <a:ea typeface="Times New Roman"/>
                        <a:cs typeface="Times New Roman"/>
                      </a:endParaRPr>
                    </a:p>
                  </a:txBody>
                  <a:tcPr anchor="ctr" marB="0" marL="39657" marR="39657" marT="0">
                    <a:lnL>
                      <a:noFill/>
                    </a:lnL>
                    <a:lnR>
                      <a:noFill/>
                    </a:lnR>
                    <a:lnT>
                      <a:noFill/>
                    </a:lnT>
                    <a:lnB>
                      <a:noFill/>
                    </a:lnB>
                  </a:tcPr>
                </a:tc>
                <a:tc>
                  <a:txBody>
                    <a:bodyPr/>
                    <a:lstStyle/>
                    <a:p>
                      <a:pPr algn="ctr" marL="0" marR="0">
                        <a:lnSpc>
                          <a:spcPct val="115000"/>
                        </a:lnSpc>
                        <a:spcBef>
                          <a:spcPts val="0"/>
                        </a:spcBef>
                        <a:spcAft>
                          <a:spcPts val="0"/>
                        </a:spcAft>
                        <a:tabLst>
                          <a:tab algn="l" pos="3667125"/>
                        </a:tabLst>
                      </a:pPr>
                      <a:r>
                        <a:rPr dirty="0" lang="en-US" sz="1200">
                          <a:latin typeface="Calibri"/>
                          <a:ea typeface="Times New Roman"/>
                          <a:cs typeface="Times New Roman"/>
                        </a:rPr>
                        <a:t>SCORE</a:t>
                      </a:r>
                    </a:p>
                  </a:txBody>
                  <a:tcPr anchor="ctr" marB="0" marL="39657" marR="39657" marT="0">
                    <a:lnL>
                      <a:noFill/>
                    </a:lnL>
                    <a:lnR>
                      <a:noFill/>
                    </a:lnR>
                    <a:lnT>
                      <a:noFill/>
                    </a:lnT>
                    <a:lnB>
                      <a:noFill/>
                    </a:lnB>
                  </a:tcPr>
                </a:tc>
                <a:extLst>
                  <a:ext uri="{0D108BD9-81ED-4DB2-BD59-A6C34878D82A}">
                    <a16:rowId xmlns:a16="http://schemas.microsoft.com/office/drawing/2014/main" val="10001"/>
                  </a:ext>
                </a:extLst>
              </a:tr>
              <a:tr h="175071">
                <a:tc>
                  <a:txBody>
                    <a:bodyPr/>
                    <a:lstStyle/>
                    <a:p>
                      <a:pPr algn="r" marL="0" marR="0">
                        <a:lnSpc>
                          <a:spcPct val="115000"/>
                        </a:lnSpc>
                        <a:spcBef>
                          <a:spcPts val="100"/>
                        </a:spcBef>
                        <a:spcAft>
                          <a:spcPts val="100"/>
                        </a:spcAft>
                      </a:pPr>
                      <a:r>
                        <a:rPr dirty="0" lang="en-US" smtClean="0" sz="1200">
                          <a:solidFill>
                            <a:srgbClr val="000000"/>
                          </a:solidFill>
                          <a:latin typeface="Calibri"/>
                          <a:ea typeface="Times New Roman"/>
                          <a:cs typeface="Calibri"/>
                        </a:rPr>
                        <a:t>Starting</a:t>
                      </a:r>
                      <a:r>
                        <a:rPr baseline="0" dirty="0" lang="en-US" smtClean="0" sz="1200">
                          <a:solidFill>
                            <a:srgbClr val="000000"/>
                          </a:solidFill>
                          <a:latin typeface="Calibri"/>
                          <a:ea typeface="Times New Roman"/>
                          <a:cs typeface="Calibri"/>
                        </a:rPr>
                        <a:t> score </a:t>
                      </a:r>
                      <a:r>
                        <a:rPr baseline="0" dirty="0" i="1" lang="en-US" smtClean="0" sz="1200">
                          <a:solidFill>
                            <a:srgbClr val="000000"/>
                          </a:solidFill>
                          <a:latin typeface="Calibri"/>
                          <a:ea typeface="Times New Roman"/>
                          <a:cs typeface="Calibri"/>
                        </a:rPr>
                        <a:t>(same for all youth)</a:t>
                      </a:r>
                      <a:endParaRPr dirty="0"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marL="0" marR="0">
                        <a:lnSpc>
                          <a:spcPct val="115000"/>
                        </a:lnSpc>
                        <a:spcBef>
                          <a:spcPts val="100"/>
                        </a:spcBef>
                        <a:spcAft>
                          <a:spcPts val="100"/>
                        </a:spcAft>
                        <a:tabLst>
                          <a:tab algn="dec" pos="258445"/>
                        </a:tabLst>
                      </a:pPr>
                      <a:r>
                        <a:rPr dirty="0" lang="en-US" sz="1200">
                          <a:solidFill>
                            <a:srgbClr val="000000"/>
                          </a:solidFill>
                          <a:latin typeface="Calibri"/>
                          <a:ea typeface="Times New Roman"/>
                          <a:cs typeface="Calibri"/>
                        </a:rPr>
                        <a:t>3.9%</a:t>
                      </a:r>
                      <a:endParaRPr dirty="0" lang="en-US" sz="1200">
                        <a:latin typeface="Calibri"/>
                        <a:ea typeface="Times New Roman"/>
                        <a:cs typeface="Times New Roman"/>
                      </a:endParaRPr>
                    </a:p>
                  </a:txBody>
                  <a:tcPr anchor="b" marB="0" marL="39657" marR="182880" marT="0">
                    <a:lnL>
                      <a:noFill/>
                    </a:lnL>
                    <a:lnR>
                      <a:noFill/>
                    </a:lnR>
                    <a:lnT>
                      <a:noFill/>
                    </a:lnT>
                    <a:lnB>
                      <a:noFill/>
                    </a:lnB>
                  </a:tcPr>
                </a:tc>
                <a:extLst>
                  <a:ext uri="{0D108BD9-81ED-4DB2-BD59-A6C34878D82A}">
                    <a16:rowId xmlns:a16="http://schemas.microsoft.com/office/drawing/2014/main" val="10002"/>
                  </a:ext>
                </a:extLst>
              </a:tr>
              <a:tr h="106171">
                <a:tc>
                  <a:txBody>
                    <a:bodyPr/>
                    <a:lstStyle/>
                    <a:p>
                      <a:pPr algn="r" marL="0" marR="0">
                        <a:lnSpc>
                          <a:spcPct val="115000"/>
                        </a:lnSpc>
                        <a:spcBef>
                          <a:spcPts val="100"/>
                        </a:spcBef>
                        <a:spcAft>
                          <a:spcPts val="100"/>
                        </a:spcAft>
                      </a:pPr>
                      <a:r>
                        <a:rPr dirty="0" lang="en-US" sz="1200">
                          <a:solidFill>
                            <a:srgbClr val="000000"/>
                          </a:solidFill>
                          <a:latin typeface="Calibri"/>
                          <a:ea typeface="Times New Roman"/>
                          <a:cs typeface="Calibri"/>
                        </a:rPr>
                        <a:t>1+ relative care placement</a:t>
                      </a:r>
                      <a:endParaRPr dirty="0"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defTabSz="914400" eaLnBrk="1" hangingPunct="1" latinLnBrk="0" marL="0" marR="0" rtl="0">
                        <a:lnSpc>
                          <a:spcPct val="115000"/>
                        </a:lnSpc>
                        <a:spcBef>
                          <a:spcPts val="100"/>
                        </a:spcBef>
                        <a:spcAft>
                          <a:spcPts val="100"/>
                        </a:spcAft>
                        <a:tabLst>
                          <a:tab algn="dec" pos="258445"/>
                        </a:tabLst>
                      </a:pPr>
                      <a:r>
                        <a:rPr dirty="0" kern="1200" lang="en-US" sz="1200">
                          <a:solidFill>
                            <a:srgbClr val="000000"/>
                          </a:solidFill>
                          <a:latin typeface="Calibri"/>
                          <a:ea typeface="Times New Roman"/>
                          <a:cs typeface="Calibri"/>
                        </a:rPr>
                        <a:t>̶ 6.8%</a:t>
                      </a:r>
                    </a:p>
                  </a:txBody>
                  <a:tcPr anchor="b" marB="0" marL="68580" marR="182880" marT="0">
                    <a:lnL>
                      <a:noFill/>
                    </a:lnL>
                    <a:lnR>
                      <a:noFill/>
                    </a:lnR>
                    <a:lnT>
                      <a:noFill/>
                    </a:lnT>
                    <a:lnB>
                      <a:noFill/>
                    </a:lnB>
                  </a:tcPr>
                </a:tc>
                <a:extLst>
                  <a:ext uri="{0D108BD9-81ED-4DB2-BD59-A6C34878D82A}">
                    <a16:rowId xmlns:a16="http://schemas.microsoft.com/office/drawing/2014/main" val="10003"/>
                  </a:ext>
                </a:extLst>
              </a:tr>
              <a:tr h="175071">
                <a:tc>
                  <a:txBody>
                    <a:bodyPr/>
                    <a:lstStyle/>
                    <a:p>
                      <a:pPr algn="r" marL="0" marR="0">
                        <a:lnSpc>
                          <a:spcPct val="115000"/>
                        </a:lnSpc>
                        <a:spcBef>
                          <a:spcPts val="100"/>
                        </a:spcBef>
                        <a:spcAft>
                          <a:spcPts val="100"/>
                        </a:spcAft>
                      </a:pPr>
                      <a:r>
                        <a:rPr dirty="0" lang="en-US" sz="1200">
                          <a:solidFill>
                            <a:srgbClr val="000000"/>
                          </a:solidFill>
                          <a:latin typeface="Calibri"/>
                          <a:ea typeface="Times New Roman"/>
                          <a:cs typeface="Calibri"/>
                        </a:rPr>
                        <a:t>High GPA</a:t>
                      </a:r>
                      <a:endParaRPr dirty="0"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defTabSz="914400" eaLnBrk="1" hangingPunct="1" latinLnBrk="0" marL="0" marR="0" rtl="0">
                        <a:lnSpc>
                          <a:spcPct val="115000"/>
                        </a:lnSpc>
                        <a:spcBef>
                          <a:spcPts val="100"/>
                        </a:spcBef>
                        <a:spcAft>
                          <a:spcPts val="100"/>
                        </a:spcAft>
                        <a:tabLst>
                          <a:tab algn="dec" pos="258445"/>
                        </a:tabLst>
                      </a:pPr>
                      <a:r>
                        <a:rPr dirty="0" kern="1200" lang="en-US" sz="1200">
                          <a:solidFill>
                            <a:srgbClr val="000000"/>
                          </a:solidFill>
                          <a:latin typeface="Calibri"/>
                          <a:ea typeface="Times New Roman"/>
                          <a:cs typeface="Calibri"/>
                        </a:rPr>
                        <a:t>̶ 6.8%</a:t>
                      </a:r>
                    </a:p>
                  </a:txBody>
                  <a:tcPr anchor="b" marB="0" marL="68580" marR="182880" marT="0">
                    <a:lnL>
                      <a:noFill/>
                    </a:lnL>
                    <a:lnR>
                      <a:noFill/>
                    </a:lnR>
                    <a:lnT>
                      <a:noFill/>
                    </a:lnT>
                    <a:lnB>
                      <a:noFill/>
                    </a:lnB>
                  </a:tcPr>
                </a:tc>
                <a:extLst>
                  <a:ext uri="{0D108BD9-81ED-4DB2-BD59-A6C34878D82A}">
                    <a16:rowId xmlns:a16="http://schemas.microsoft.com/office/drawing/2014/main" val="10004"/>
                  </a:ext>
                </a:extLst>
              </a:tr>
              <a:tr h="175071">
                <a:tc>
                  <a:txBody>
                    <a:bodyPr/>
                    <a:lstStyle/>
                    <a:p>
                      <a:pPr algn="r" marL="0" marR="0">
                        <a:lnSpc>
                          <a:spcPct val="115000"/>
                        </a:lnSpc>
                        <a:spcBef>
                          <a:spcPts val="100"/>
                        </a:spcBef>
                        <a:spcAft>
                          <a:spcPts val="100"/>
                        </a:spcAft>
                      </a:pPr>
                      <a:r>
                        <a:rPr dirty="0" lang="en-US" sz="1200">
                          <a:solidFill>
                            <a:srgbClr val="000000"/>
                          </a:solidFill>
                          <a:latin typeface="Calibri"/>
                          <a:ea typeface="Times New Roman"/>
                          <a:cs typeface="Calibri"/>
                        </a:rPr>
                        <a:t>Mental illness, prior 24 months</a:t>
                      </a:r>
                      <a:endParaRPr dirty="0"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defTabSz="914400" eaLnBrk="1" hangingPunct="1" latinLnBrk="0" marL="0" marR="0" rtl="0">
                        <a:lnSpc>
                          <a:spcPct val="115000"/>
                        </a:lnSpc>
                        <a:spcBef>
                          <a:spcPts val="100"/>
                        </a:spcBef>
                        <a:spcAft>
                          <a:spcPts val="100"/>
                        </a:spcAft>
                        <a:tabLst>
                          <a:tab algn="dec" pos="258445"/>
                        </a:tabLst>
                      </a:pPr>
                      <a:r>
                        <a:rPr dirty="0" kern="1200" lang="en-US" sz="1200">
                          <a:solidFill>
                            <a:srgbClr val="000000"/>
                          </a:solidFill>
                          <a:latin typeface="Calibri"/>
                          <a:ea typeface="Times New Roman"/>
                          <a:cs typeface="Calibri"/>
                        </a:rPr>
                        <a:t>4.9%</a:t>
                      </a:r>
                    </a:p>
                  </a:txBody>
                  <a:tcPr anchor="b" marB="0" marL="68580" marR="182880" marT="0">
                    <a:lnL>
                      <a:noFill/>
                    </a:lnL>
                    <a:lnR>
                      <a:noFill/>
                    </a:lnR>
                    <a:lnT>
                      <a:noFill/>
                    </a:lnT>
                    <a:lnB>
                      <a:noFill/>
                    </a:lnB>
                  </a:tcPr>
                </a:tc>
                <a:extLst>
                  <a:ext uri="{0D108BD9-81ED-4DB2-BD59-A6C34878D82A}">
                    <a16:rowId xmlns:a16="http://schemas.microsoft.com/office/drawing/2014/main" val="10005"/>
                  </a:ext>
                </a:extLst>
              </a:tr>
              <a:tr h="175071">
                <a:tc>
                  <a:txBody>
                    <a:bodyPr/>
                    <a:lstStyle/>
                    <a:p>
                      <a:pPr algn="r" marL="0" marR="0">
                        <a:lnSpc>
                          <a:spcPct val="115000"/>
                        </a:lnSpc>
                        <a:spcBef>
                          <a:spcPts val="100"/>
                        </a:spcBef>
                        <a:spcAft>
                          <a:spcPts val="100"/>
                        </a:spcAft>
                      </a:pPr>
                      <a:r>
                        <a:rPr dirty="0" lang="en-US" sz="1200">
                          <a:latin typeface="Calibri"/>
                          <a:ea typeface="Times New Roman"/>
                          <a:cs typeface="Calibri"/>
                        </a:rPr>
                        <a:t>2+ foster care placements</a:t>
                      </a:r>
                      <a:endParaRPr dirty="0" lang="en-US" sz="1200">
                        <a:latin typeface="Calibri"/>
                        <a:ea typeface="Times New Roman"/>
                        <a:cs typeface="Times New Roman"/>
                      </a:endParaRPr>
                    </a:p>
                  </a:txBody>
                  <a:tcPr marB="0" marL="39657" marR="39657" marT="0">
                    <a:lnL>
                      <a:noFill/>
                    </a:lnL>
                    <a:lnR>
                      <a:noFill/>
                    </a:lnR>
                    <a:lnT>
                      <a:noFill/>
                    </a:lnT>
                    <a:lnB>
                      <a:noFill/>
                    </a:lnB>
                  </a:tcPr>
                </a:tc>
                <a:tc>
                  <a:txBody>
                    <a:bodyPr/>
                    <a:lstStyle/>
                    <a:p>
                      <a:pPr algn="r" defTabSz="914400" eaLnBrk="1" hangingPunct="1" latinLnBrk="0" marL="0" marR="0" rtl="0">
                        <a:lnSpc>
                          <a:spcPct val="115000"/>
                        </a:lnSpc>
                        <a:spcBef>
                          <a:spcPts val="100"/>
                        </a:spcBef>
                        <a:spcAft>
                          <a:spcPts val="100"/>
                        </a:spcAft>
                        <a:tabLst>
                          <a:tab algn="dec" pos="258445"/>
                        </a:tabLst>
                      </a:pPr>
                      <a:r>
                        <a:rPr dirty="0" kern="1200" lang="en-US" sz="1200">
                          <a:solidFill>
                            <a:srgbClr val="000000"/>
                          </a:solidFill>
                          <a:latin typeface="Calibri"/>
                          <a:ea typeface="Times New Roman"/>
                          <a:cs typeface="Calibri"/>
                        </a:rPr>
                        <a:t>5.6%</a:t>
                      </a:r>
                    </a:p>
                  </a:txBody>
                  <a:tcPr anchor="b" marB="0" marL="68580" marR="182880" marT="0">
                    <a:lnL>
                      <a:noFill/>
                    </a:lnL>
                    <a:lnR>
                      <a:noFill/>
                    </a:lnR>
                    <a:lnT>
                      <a:noFill/>
                    </a:lnT>
                    <a:lnB>
                      <a:noFill/>
                    </a:lnB>
                  </a:tcPr>
                </a:tc>
                <a:extLst>
                  <a:ext uri="{0D108BD9-81ED-4DB2-BD59-A6C34878D82A}">
                    <a16:rowId xmlns:a16="http://schemas.microsoft.com/office/drawing/2014/main" val="10006"/>
                  </a:ext>
                </a:extLst>
              </a:tr>
              <a:tr h="175071">
                <a:tc gridSpan="2">
                  <a:txBody>
                    <a:bodyPr/>
                    <a:lstStyle/>
                    <a:p>
                      <a:pPr algn="r" marL="0" marR="0">
                        <a:lnSpc>
                          <a:spcPct val="115000"/>
                        </a:lnSpc>
                        <a:spcBef>
                          <a:spcPts val="100"/>
                        </a:spcBef>
                        <a:spcAft>
                          <a:spcPts val="100"/>
                        </a:spcAft>
                      </a:pPr>
                      <a:r>
                        <a:rPr b="1" dirty="0" lang="en-US" smtClean="0" sz="1400">
                          <a:latin typeface="Calibri"/>
                          <a:ea typeface="Times New Roman"/>
                          <a:cs typeface="Times New Roman"/>
                        </a:rPr>
                        <a:t>TOTAL SCORE = </a:t>
                      </a:r>
                      <a:r>
                        <a:rPr b="1" dirty="0" lang="en-US" smtClean="0" sz="2000">
                          <a:latin typeface="Calibri"/>
                          <a:ea typeface="Times New Roman"/>
                          <a:cs typeface="Times New Roman"/>
                        </a:rPr>
                        <a:t>1%</a:t>
                      </a:r>
                      <a:endParaRPr b="1" dirty="0" lang="en-US" sz="2000">
                        <a:latin typeface="Calibri"/>
                        <a:ea typeface="Times New Roman"/>
                        <a:cs typeface="Times New Roman"/>
                      </a:endParaRPr>
                    </a:p>
                  </a:txBody>
                  <a:tcPr marB="0" marL="39657" marT="91440">
                    <a:lnL>
                      <a:noFill/>
                    </a:lnL>
                    <a:lnR>
                      <a:noFill/>
                    </a:lnR>
                    <a:lnT>
                      <a:noFill/>
                    </a:lnT>
                    <a:lnB>
                      <a:noFill/>
                    </a:lnB>
                  </a:tcPr>
                </a:tc>
                <a:tc hMerge="1">
                  <a:txBody>
                    <a:bodyPr/>
                    <a:lstStyle/>
                    <a:p>
                      <a:pPr algn="r" marL="0" marR="0">
                        <a:lnSpc>
                          <a:spcPct val="115000"/>
                        </a:lnSpc>
                        <a:spcBef>
                          <a:spcPts val="100"/>
                        </a:spcBef>
                        <a:spcAft>
                          <a:spcPts val="100"/>
                        </a:spcAft>
                        <a:tabLst>
                          <a:tab algn="dec" pos="258445"/>
                        </a:tabLst>
                      </a:pPr>
                      <a:endParaRPr dirty="0" lang="en-US" sz="1200">
                        <a:latin typeface="Calibri"/>
                        <a:ea typeface="Times New Roman"/>
                        <a:cs typeface="Times New Roman"/>
                      </a:endParaRPr>
                    </a:p>
                  </a:txBody>
                  <a:tcPr anchor="b" marB="0" marL="39657" marR="182880" marT="0">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6" name="Down Arrow 5"/>
          <p:cNvSpPr/>
          <p:nvPr/>
        </p:nvSpPr>
        <p:spPr>
          <a:xfrm flipV="1">
            <a:off x="8163909" y="982141"/>
            <a:ext cx="210630" cy="5486400"/>
          </a:xfrm>
          <a:prstGeom prst="downArrow">
            <a:avLst>
              <a:gd fmla="val 63334" name="adj1"/>
              <a:gd fmla="val 65492" name="adj2"/>
            </a:avLst>
          </a:prstGeom>
          <a:gradFill>
            <a:gsLst>
              <a:gs pos="16000">
                <a:schemeClr val="accent6">
                  <a:lumMod val="50000"/>
                </a:schemeClr>
              </a:gs>
              <a:gs pos="36000">
                <a:schemeClr val="bg1"/>
              </a:gs>
              <a:gs pos="47000">
                <a:schemeClr val="bg1">
                  <a:lumMod val="85000"/>
                </a:schemeClr>
              </a:gs>
              <a:gs pos="64000">
                <a:schemeClr val="bg1"/>
              </a:gs>
              <a:gs pos="87000">
                <a:schemeClr val="accent1">
                  <a:lumMod val="50000"/>
                </a:schemeClr>
              </a:gs>
            </a:gsLst>
            <a:lin ang="16200000" scaled="0"/>
          </a:gra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TextBox 6"/>
          <p:cNvSpPr txBox="1"/>
          <p:nvPr/>
        </p:nvSpPr>
        <p:spPr>
          <a:xfrm>
            <a:off x="8402113" y="6212573"/>
            <a:ext cx="691087" cy="307777"/>
          </a:xfrm>
          <a:prstGeom prst="rect">
            <a:avLst/>
          </a:prstGeom>
          <a:noFill/>
        </p:spPr>
        <p:txBody>
          <a:bodyPr lIns="0" rIns="0" rtlCol="0" wrap="square">
            <a:spAutoFit/>
          </a:bodyPr>
          <a:lstStyle/>
          <a:p>
            <a:r>
              <a:rPr b="1" dirty="0" lang="en-US" smtClean="0" sz="1400">
                <a:solidFill>
                  <a:schemeClr val="tx2"/>
                </a:solidFill>
                <a:latin typeface="+mn-lt"/>
                <a:sym typeface="Wingdings 3"/>
              </a:rPr>
              <a:t></a:t>
            </a:r>
            <a:r>
              <a:rPr b="1" dirty="0" lang="en-US" smtClean="0" sz="1400">
                <a:solidFill>
                  <a:schemeClr val="accent6">
                    <a:lumMod val="50000"/>
                  </a:schemeClr>
                </a:solidFill>
                <a:latin typeface="+mn-lt"/>
                <a:sym typeface="Wingdings 3"/>
              </a:rPr>
              <a:t> </a:t>
            </a:r>
            <a:r>
              <a:rPr b="1" dirty="0" lang="en-US" smtClean="0" sz="1400">
                <a:solidFill>
                  <a:schemeClr val="tx2"/>
                </a:solidFill>
                <a:latin typeface="+mn-lt"/>
                <a:sym typeface="Wingdings 3"/>
              </a:rPr>
              <a:t>LOW</a:t>
            </a:r>
            <a:endParaRPr b="1" dirty="0" lang="en-US" sz="1400">
              <a:solidFill>
                <a:schemeClr val="tx2"/>
              </a:solidFill>
              <a:latin typeface="+mn-lt"/>
            </a:endParaRPr>
          </a:p>
        </p:txBody>
      </p:sp>
      <p:sp>
        <p:nvSpPr>
          <p:cNvPr id="8" name="TextBox 7"/>
          <p:cNvSpPr txBox="1"/>
          <p:nvPr/>
        </p:nvSpPr>
        <p:spPr>
          <a:xfrm>
            <a:off x="751840" y="2269908"/>
            <a:ext cx="2275840" cy="2677656"/>
          </a:xfrm>
          <a:prstGeom prst="rect">
            <a:avLst/>
          </a:prstGeom>
          <a:noFill/>
        </p:spPr>
        <p:txBody>
          <a:bodyPr rtlCol="0" wrap="square">
            <a:spAutoFit/>
          </a:bodyPr>
          <a:lstStyle/>
          <a:p>
            <a:pPr>
              <a:spcAft>
                <a:spcPts val="600"/>
              </a:spcAft>
            </a:pPr>
            <a:r>
              <a:rPr dirty="0" lang="en-US" sz="1400"/>
              <a:t>She struggles with depression but does not have evidence of other key risk factors. There is just a 1 percent chance she will experience homelessness or housing instability in the 12 months following exit from foster care.</a:t>
            </a:r>
          </a:p>
          <a:p>
            <a:pPr indent="-173038" marL="173038"/>
            <a:r>
              <a:rPr b="1" dirty="0" lang="en-US" smtClean="0" sz="1600">
                <a:solidFill>
                  <a:schemeClr val="tx2"/>
                </a:solidFill>
                <a:sym typeface="Wingdings 3"/>
              </a:rPr>
              <a:t></a:t>
            </a:r>
            <a:r>
              <a:rPr b="1" dirty="0" lang="en-US" smtClean="0" sz="1600">
                <a:solidFill>
                  <a:schemeClr val="accent6">
                    <a:lumMod val="50000"/>
                  </a:schemeClr>
                </a:solidFill>
              </a:rPr>
              <a:t> 	</a:t>
            </a:r>
            <a:r>
              <a:rPr b="1" dirty="0" i="1" lang="en-US" smtClean="0" sz="1600"/>
              <a:t>Do NOT Refer for Intervention</a:t>
            </a:r>
            <a:endParaRPr dirty="0" lang="en-US" sz="1600"/>
          </a:p>
        </p:txBody>
      </p:sp>
      <p:sp>
        <p:nvSpPr>
          <p:cNvPr id="11" name="TextBox 10"/>
          <p:cNvSpPr txBox="1"/>
          <p:nvPr/>
        </p:nvSpPr>
        <p:spPr>
          <a:xfrm>
            <a:off x="6055360" y="1338436"/>
            <a:ext cx="1899920" cy="584775"/>
          </a:xfrm>
          <a:prstGeom prst="rect">
            <a:avLst/>
          </a:prstGeom>
          <a:noFill/>
        </p:spPr>
        <p:txBody>
          <a:bodyPr rtlCol="0" wrap="square">
            <a:spAutoFit/>
          </a:bodyPr>
          <a:lstStyle/>
          <a:p>
            <a:pPr algn="r"/>
            <a:r>
              <a:rPr b="1" dirty="0" lang="en-US" smtClean="0" sz="1600">
                <a:solidFill>
                  <a:schemeClr val="tx2"/>
                </a:solidFill>
              </a:rPr>
              <a:t>Calculating Julia’s Risk Score</a:t>
            </a:r>
            <a:endParaRPr dirty="0" lang="en-US" sz="1600">
              <a:solidFill>
                <a:schemeClr val="tx2"/>
              </a:solidFill>
            </a:endParaRPr>
          </a:p>
        </p:txBody>
      </p:sp>
      <p:pic>
        <p:nvPicPr>
          <p:cNvPr descr="C:\Users\felvebm\AppData\Local\Microsoft\Windows\Temporary Internet Files\Content.IE5\0YKI6EC6\rbrb_1462.jpg" id="12" name="Picture 11"/>
          <p:cNvPicPr/>
          <p:nvPr/>
        </p:nvPicPr>
        <p:blipFill>
          <a:blip cstate="print" r:embed="rId4"/>
          <a:srcRect b="54" l="207" r="121" t="54"/>
          <a:stretch>
            <a:fillRect/>
          </a:stretch>
        </p:blipFill>
        <p:spPr bwMode="auto">
          <a:xfrm>
            <a:off x="3156119" y="2320097"/>
            <a:ext cx="1323021" cy="4128988"/>
          </a:xfrm>
          <a:prstGeom prst="rect">
            <a:avLst/>
          </a:prstGeom>
          <a:noFill/>
        </p:spPr>
      </p:pic>
    </p:spTree>
    <p:extLst>
      <p:ext uri="{BB962C8B-B14F-4D97-AF65-F5344CB8AC3E}">
        <p14:creationId xmlns:p14="http://schemas.microsoft.com/office/powerpoint/2010/main" val="567842099"/>
      </p:ext>
    </p:extLst>
  </p:cSld>
  <p:clrMapOvr>
    <a:masterClrMapping/>
  </p:clrMapOvr>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smtClean="0">
                <a:latin typeface="Myriad Pro"/>
                <a:cs typeface="Myriad Pro"/>
              </a:rPr>
              <a:t>Talia Scott</a:t>
            </a:r>
            <a:endParaRPr lang="en-US" sz="1400" b="1" dirty="0">
              <a:latin typeface="Myriad Pro"/>
              <a:cs typeface="Myriad Pro"/>
            </a:endParaRPr>
          </a:p>
        </p:txBody>
      </p:sp>
      <p:sp>
        <p:nvSpPr>
          <p:cNvPr id="6" name="Text Placeholder 5"/>
          <p:cNvSpPr>
            <a:spLocks noGrp="1"/>
          </p:cNvSpPr>
          <p:nvPr>
            <p:ph type="body" idx="1"/>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37" y="1837116"/>
            <a:ext cx="8515327" cy="4255925"/>
          </a:xfrm>
          <a:prstGeom prst="rect">
            <a:avLst/>
          </a:prstGeom>
        </p:spPr>
      </p:pic>
      <p:sp>
        <p:nvSpPr>
          <p:cNvPr id="5" name="Title 4"/>
          <p:cNvSpPr>
            <a:spLocks noGrp="1"/>
          </p:cNvSpPr>
          <p:nvPr>
            <p:ph type="title"/>
          </p:nvPr>
        </p:nvSpPr>
        <p:spPr>
          <a:xfrm>
            <a:off x="685800" y="4975554"/>
            <a:ext cx="7772400" cy="1362075"/>
          </a:xfrm>
        </p:spPr>
        <p:txBody>
          <a:bodyPr/>
          <a:lstStyle/>
          <a:p>
            <a:pPr algn="ctr"/>
            <a:r>
              <a:rPr lang="en-US" dirty="0" smtClean="0">
                <a:ln>
                  <a:solidFill>
                    <a:sysClr val="windowText" lastClr="000000"/>
                  </a:solidFill>
                </a:ln>
                <a:solidFill>
                  <a:schemeClr val="bg1"/>
                </a:solidFill>
                <a:latin typeface="Myriad Pro"/>
              </a:rPr>
              <a:t>Introduction by Talia</a:t>
            </a:r>
            <a:endParaRPr lang="en-US" dirty="0">
              <a:ln>
                <a:solidFill>
                  <a:sysClr val="windowText" lastClr="000000"/>
                </a:solidFill>
              </a:ln>
              <a:solidFill>
                <a:schemeClr val="bg1"/>
              </a:solidFill>
              <a:latin typeface="Myriad Pro"/>
            </a:endParaRPr>
          </a:p>
        </p:txBody>
      </p:sp>
      <p:grpSp>
        <p:nvGrpSpPr>
          <p:cNvPr id="15" name="Group 14"/>
          <p:cNvGrpSpPr/>
          <p:nvPr/>
        </p:nvGrpSpPr>
        <p:grpSpPr>
          <a:xfrm>
            <a:off x="895831" y="1837116"/>
            <a:ext cx="7302153" cy="1661993"/>
            <a:chOff x="895831" y="1837116"/>
            <a:chExt cx="7302153" cy="1661993"/>
          </a:xfrm>
        </p:grpSpPr>
        <p:sp>
          <p:nvSpPr>
            <p:cNvPr id="3" name="TextBox 2"/>
            <p:cNvSpPr txBox="1"/>
            <p:nvPr/>
          </p:nvSpPr>
          <p:spPr>
            <a:xfrm>
              <a:off x="895831" y="1837116"/>
              <a:ext cx="7280047" cy="1661993"/>
            </a:xfrm>
            <a:prstGeom prst="rect">
              <a:avLst/>
            </a:prstGeom>
            <a:noFill/>
          </p:spPr>
          <p:txBody>
            <a:bodyPr wrap="square" rtlCol="0">
              <a:spAutoFit/>
            </a:bodyPr>
            <a:lstStyle/>
            <a:p>
              <a:endParaRPr lang="en-US" dirty="0" smtClean="0"/>
            </a:p>
            <a:p>
              <a:r>
                <a:rPr lang="en-US" sz="1600" dirty="0" smtClean="0">
                  <a:latin typeface="Myriad Pro"/>
                  <a:cs typeface="Myriad Pro"/>
                </a:rPr>
                <a:t> </a:t>
              </a:r>
              <a:endParaRPr lang="en-US" sz="1600" dirty="0">
                <a:latin typeface="Myriad Pro"/>
                <a:cs typeface="Myriad Pro"/>
              </a:endParaRPr>
            </a:p>
            <a:p>
              <a:pPr>
                <a:buClr>
                  <a:srgbClr val="004379"/>
                </a:buClr>
              </a:pPr>
              <a:endParaRPr lang="fr-FR" sz="1600" dirty="0" smtClean="0">
                <a:latin typeface="Myriad Pro"/>
                <a:cs typeface="Myriad Pro"/>
              </a:endParaRPr>
            </a:p>
            <a:p>
              <a:pPr marL="285750" indent="-285750">
                <a:buClr>
                  <a:srgbClr val="004379"/>
                </a:buClr>
                <a:buFont typeface="Arial"/>
                <a:buChar char="•"/>
              </a:pPr>
              <a:endParaRPr lang="fr-FR" sz="1600" dirty="0" smtClean="0">
                <a:latin typeface="Myriad Pro"/>
                <a:cs typeface="Myriad Pro"/>
              </a:endParaRPr>
            </a:p>
            <a:p>
              <a:endParaRPr lang="en-US" dirty="0" smtClean="0">
                <a:latin typeface="Myriad Pro"/>
                <a:cs typeface="Myriad Pro"/>
              </a:endParaRPr>
            </a:p>
            <a:p>
              <a:endParaRPr lang="en-US" dirty="0">
                <a:latin typeface="Myriad Pro"/>
                <a:cs typeface="Myriad Pro"/>
              </a:endParaRPr>
            </a:p>
          </p:txBody>
        </p:sp>
        <p:sp>
          <p:nvSpPr>
            <p:cNvPr id="10" name="Parallelogram 9"/>
            <p:cNvSpPr/>
            <p:nvPr/>
          </p:nvSpPr>
          <p:spPr>
            <a:xfrm>
              <a:off x="4163126" y="2437016"/>
              <a:ext cx="2077535" cy="810509"/>
            </a:xfrm>
            <a:prstGeom prst="parallelogram">
              <a:avLst>
                <a:gd name="adj" fmla="val 31194"/>
              </a:avLst>
            </a:prstGeom>
            <a:gradFill>
              <a:gsLst>
                <a:gs pos="23000">
                  <a:schemeClr val="accent5">
                    <a:lumMod val="75000"/>
                    <a:alpha val="86000"/>
                  </a:schemeClr>
                </a:gs>
                <a:gs pos="56000">
                  <a:schemeClr val="accent1">
                    <a:lumMod val="75000"/>
                    <a:alpha val="81000"/>
                  </a:schemeClr>
                </a:gs>
                <a:gs pos="91000">
                  <a:srgbClr val="002060">
                    <a:alpha val="64000"/>
                  </a:srgbClr>
                </a:gs>
              </a:gsLst>
              <a:lin ang="11400000" scaled="0"/>
            </a:gra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i="1" dirty="0" smtClean="0">
                  <a:ln>
                    <a:solidFill>
                      <a:sysClr val="windowText" lastClr="000000"/>
                    </a:solidFill>
                  </a:ln>
                  <a:effectLst>
                    <a:outerShdw blurRad="50800" dist="38100" dir="2700000" algn="tl" rotWithShape="0">
                      <a:prstClr val="black">
                        <a:alpha val="40000"/>
                      </a:prstClr>
                    </a:outerShdw>
                  </a:effectLst>
                </a:rPr>
                <a:t>NERD</a:t>
              </a:r>
              <a:endParaRPr lang="en-US" sz="4400" b="1" i="1" dirty="0">
                <a:ln>
                  <a:solidFill>
                    <a:sysClr val="windowText" lastClr="000000"/>
                  </a:solidFill>
                </a:ln>
                <a:effectLst>
                  <a:outerShdw blurRad="50800" dist="38100" dir="2700000" algn="tl" rotWithShape="0">
                    <a:prstClr val="black">
                      <a:alpha val="40000"/>
                    </a:prstClr>
                  </a:outerShdw>
                </a:effectLst>
              </a:endParaRPr>
            </a:p>
          </p:txBody>
        </p:sp>
        <p:sp>
          <p:nvSpPr>
            <p:cNvPr id="11" name="Parallelogram 10"/>
            <p:cNvSpPr/>
            <p:nvPr/>
          </p:nvSpPr>
          <p:spPr>
            <a:xfrm>
              <a:off x="5937348" y="2437016"/>
              <a:ext cx="2260636" cy="810509"/>
            </a:xfrm>
            <a:prstGeom prst="parallelogram">
              <a:avLst>
                <a:gd name="adj" fmla="val 31194"/>
              </a:avLst>
            </a:prstGeom>
            <a:gradFill>
              <a:gsLst>
                <a:gs pos="4000">
                  <a:schemeClr val="accent6">
                    <a:lumMod val="75000"/>
                    <a:alpha val="92000"/>
                  </a:schemeClr>
                </a:gs>
                <a:gs pos="34000">
                  <a:srgbClr val="FFC000">
                    <a:alpha val="68000"/>
                  </a:srgbClr>
                </a:gs>
                <a:gs pos="79000">
                  <a:srgbClr val="FFFF00"/>
                </a:gs>
              </a:gsLst>
              <a:lin ang="11400000" scaled="0"/>
            </a:gra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i="1" dirty="0" smtClean="0">
                  <a:ln>
                    <a:solidFill>
                      <a:sysClr val="windowText" lastClr="000000"/>
                    </a:solidFill>
                  </a:ln>
                  <a:effectLst>
                    <a:outerShdw blurRad="50800" dist="38100" dir="2700000" algn="tl" rotWithShape="0">
                      <a:prstClr val="black">
                        <a:alpha val="40000"/>
                      </a:prstClr>
                    </a:outerShdw>
                  </a:effectLst>
                </a:rPr>
                <a:t>ALERT</a:t>
              </a:r>
              <a:endParaRPr lang="en-US" sz="4400" b="1" i="1" dirty="0">
                <a:ln>
                  <a:solidFill>
                    <a:sysClr val="windowText" lastClr="000000"/>
                  </a:solidFill>
                </a:ln>
                <a:effectLst>
                  <a:outerShdw blurRad="50800" dist="38100" dir="2700000" algn="tl" rotWithShape="0">
                    <a:prstClr val="black">
                      <a:alpha val="40000"/>
                    </a:prstClr>
                  </a:outerShdw>
                </a:effectLst>
              </a:endParaRPr>
            </a:p>
          </p:txBody>
        </p:sp>
        <p:sp>
          <p:nvSpPr>
            <p:cNvPr id="9" name="Parallelogram 8"/>
            <p:cNvSpPr/>
            <p:nvPr/>
          </p:nvSpPr>
          <p:spPr>
            <a:xfrm>
              <a:off x="1019041" y="2437016"/>
              <a:ext cx="3397975" cy="810509"/>
            </a:xfrm>
            <a:prstGeom prst="parallelogram">
              <a:avLst>
                <a:gd name="adj" fmla="val 31194"/>
              </a:avLst>
            </a:prstGeom>
            <a:gradFill>
              <a:gsLst>
                <a:gs pos="86923">
                  <a:srgbClr val="990000">
                    <a:alpha val="76000"/>
                  </a:srgbClr>
                </a:gs>
                <a:gs pos="35000">
                  <a:srgbClr val="FF0000"/>
                </a:gs>
                <a:gs pos="76000">
                  <a:srgbClr val="C00000">
                    <a:alpha val="89000"/>
                  </a:srgbClr>
                </a:gs>
              </a:gsLst>
              <a:lin ang="11400000" scaled="0"/>
            </a:gra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i="1" dirty="0" smtClean="0">
                  <a:ln>
                    <a:solidFill>
                      <a:sysClr val="windowText" lastClr="000000"/>
                    </a:solidFill>
                  </a:ln>
                  <a:effectLst>
                    <a:outerShdw blurRad="50800" dist="38100" dir="2700000" algn="tl" rotWithShape="0">
                      <a:prstClr val="black">
                        <a:alpha val="40000"/>
                      </a:prstClr>
                    </a:outerShdw>
                  </a:effectLst>
                </a:rPr>
                <a:t>BREAKING</a:t>
              </a:r>
              <a:endParaRPr lang="en-US" sz="4400" b="1" i="1" dirty="0">
                <a:ln>
                  <a:solidFill>
                    <a:sysClr val="windowText" lastClr="000000"/>
                  </a:solidFill>
                </a:ln>
                <a:effectLst>
                  <a:outerShdw blurRad="50800" dist="38100" dir="2700000" algn="tl" rotWithShape="0">
                    <a:prstClr val="black">
                      <a:alpha val="40000"/>
                    </a:prstClr>
                  </a:outerShdw>
                </a:effectLst>
              </a:endParaRPr>
            </a:p>
          </p:txBody>
        </p:sp>
      </p:grpSp>
      <p:sp>
        <p:nvSpPr>
          <p:cNvPr id="13" name="TextBox 12"/>
          <p:cNvSpPr txBox="1"/>
          <p:nvPr/>
        </p:nvSpPr>
        <p:spPr>
          <a:xfrm>
            <a:off x="205741" y="6089063"/>
            <a:ext cx="1988821" cy="169277"/>
          </a:xfrm>
          <a:prstGeom prst="rect">
            <a:avLst/>
          </a:prstGeom>
          <a:noFill/>
        </p:spPr>
        <p:txBody>
          <a:bodyPr wrap="square" rtlCol="0">
            <a:spAutoFit/>
          </a:bodyPr>
          <a:lstStyle/>
          <a:p>
            <a:r>
              <a:rPr lang="en-US" sz="500" dirty="0" smtClean="0">
                <a:solidFill>
                  <a:schemeClr val="tx1">
                    <a:lumMod val="50000"/>
                    <a:lumOff val="50000"/>
                  </a:schemeClr>
                </a:solidFill>
              </a:rPr>
              <a:t>Getty Images/</a:t>
            </a:r>
            <a:r>
              <a:rPr lang="en-US" sz="500" dirty="0" err="1" smtClean="0">
                <a:solidFill>
                  <a:schemeClr val="tx1">
                    <a:lumMod val="50000"/>
                    <a:lumOff val="50000"/>
                  </a:schemeClr>
                </a:solidFill>
              </a:rPr>
              <a:t>iStock</a:t>
            </a:r>
            <a:endParaRPr lang="en-US" sz="500" dirty="0">
              <a:solidFill>
                <a:schemeClr val="tx1">
                  <a:lumMod val="50000"/>
                  <a:lumOff val="50000"/>
                </a:schemeClr>
              </a:solidFill>
            </a:endParaRPr>
          </a:p>
        </p:txBody>
      </p:sp>
    </p:spTree>
    <p:extLst>
      <p:ext uri="{BB962C8B-B14F-4D97-AF65-F5344CB8AC3E}">
        <p14:creationId xmlns:p14="http://schemas.microsoft.com/office/powerpoint/2010/main" val="103698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nodeType="with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33"/>
            <a:ext cx="9144000" cy="6858000"/>
          </a:xfrm>
          <a:prstGeom prst="rect">
            <a:avLst/>
          </a:prstGeom>
        </p:spPr>
      </p:pic>
      <p:sp>
        <p:nvSpPr>
          <p:cNvPr id="4" name="TextBox 3"/>
          <p:cNvSpPr txBox="1"/>
          <p:nvPr/>
        </p:nvSpPr>
        <p:spPr>
          <a:xfrm>
            <a:off x="4694610" y="853864"/>
            <a:ext cx="4267961" cy="738664"/>
          </a:xfrm>
          <a:prstGeom prst="rect">
            <a:avLst/>
          </a:prstGeom>
          <a:noFill/>
        </p:spPr>
        <p:txBody>
          <a:bodyPr rtlCol="0" wrap="square">
            <a:spAutoFit/>
          </a:bodyPr>
          <a:lstStyle/>
          <a:p>
            <a:pPr algn="r"/>
            <a:r>
              <a:rPr b="1" dirty="0" lang="en-US" sz="1400">
                <a:solidFill>
                  <a:srgbClr val="004379"/>
                </a:solidFill>
                <a:latin typeface="Myriad Pro"/>
                <a:cs typeface="Myriad Pro"/>
              </a:rPr>
              <a:t>Linking Housing Program and Social Service Data to Improve Client Services</a:t>
            </a:r>
          </a:p>
          <a:p>
            <a:pPr algn="r"/>
            <a:r>
              <a:rPr b="1" dirty="0" lang="en-US" smtClean="0" sz="1400">
                <a:latin typeface="Myriad Pro"/>
                <a:cs typeface="Myriad Pro"/>
              </a:rPr>
              <a:t>Taylor Danielson </a:t>
            </a:r>
            <a:endParaRPr b="1" dirty="0" lang="en-US" sz="1400">
              <a:latin typeface="Myriad Pro"/>
              <a:cs typeface="Myriad Pro"/>
            </a:endParaRPr>
          </a:p>
        </p:txBody>
      </p:sp>
      <p:sp>
        <p:nvSpPr>
          <p:cNvPr id="58" name="Content Placeholder 57"/>
          <p:cNvSpPr>
            <a:spLocks noGrp="1"/>
          </p:cNvSpPr>
          <p:nvPr>
            <p:ph idx="4294967295"/>
          </p:nvPr>
        </p:nvSpPr>
        <p:spPr>
          <a:xfrm>
            <a:off x="452404" y="1560263"/>
            <a:ext cx="8251021" cy="1311272"/>
          </a:xfrm>
        </p:spPr>
        <p:txBody>
          <a:bodyPr>
            <a:normAutofit/>
          </a:bodyPr>
          <a:lstStyle/>
          <a:p>
            <a:pPr algn="ctr" indent="0" marL="0">
              <a:lnSpc>
                <a:spcPct val="90000"/>
              </a:lnSpc>
              <a:spcBef>
                <a:spcPts val="0"/>
              </a:spcBef>
              <a:buNone/>
            </a:pPr>
            <a:r>
              <a:rPr b="1" dirty="0" lang="en-US" sz="2800">
                <a:solidFill>
                  <a:schemeClr val="tx2"/>
                </a:solidFill>
                <a:latin typeface="Myriad Pro"/>
                <a:ea typeface="+mj-ea"/>
                <a:cs typeface="+mj-cs"/>
              </a:rPr>
              <a:t>Collaborative Research on Homelessness </a:t>
            </a:r>
          </a:p>
          <a:p>
            <a:pPr algn="ctr" indent="0" marL="0">
              <a:lnSpc>
                <a:spcPct val="90000"/>
              </a:lnSpc>
              <a:spcBef>
                <a:spcPts val="0"/>
              </a:spcBef>
              <a:buNone/>
            </a:pPr>
            <a:r>
              <a:rPr b="1" dirty="0" lang="en-US" sz="2800">
                <a:solidFill>
                  <a:schemeClr val="tx2"/>
                </a:solidFill>
                <a:latin typeface="Myriad Pro"/>
                <a:ea typeface="+mj-ea"/>
                <a:cs typeface="+mj-cs"/>
              </a:rPr>
              <a:t>and Housing Spans 10 Years</a:t>
            </a:r>
          </a:p>
          <a:p>
            <a:pPr algn="ctr" indent="0" marL="0">
              <a:lnSpc>
                <a:spcPct val="90000"/>
              </a:lnSpc>
              <a:spcBef>
                <a:spcPts val="400"/>
              </a:spcBef>
              <a:buNone/>
            </a:pPr>
            <a:r>
              <a:rPr dirty="0" lang="en-US" smtClean="0" sz="1800">
                <a:latin typeface="Myriad Pro"/>
              </a:rPr>
              <a:t>2009 – 2018 </a:t>
            </a:r>
            <a:endParaRPr dirty="0" lang="en-US" sz="1800">
              <a:latin typeface="Myriad Pro"/>
            </a:endParaRPr>
          </a:p>
        </p:txBody>
      </p:sp>
      <p:grpSp>
        <p:nvGrpSpPr>
          <p:cNvPr id="3" name="Group 2"/>
          <p:cNvGrpSpPr/>
          <p:nvPr/>
        </p:nvGrpSpPr>
        <p:grpSpPr>
          <a:xfrm>
            <a:off x="247288" y="2758432"/>
            <a:ext cx="8604729" cy="3505291"/>
            <a:chOff x="247288" y="2804152"/>
            <a:chExt cx="8604729" cy="3505291"/>
          </a:xfrm>
        </p:grpSpPr>
        <p:grpSp>
          <p:nvGrpSpPr>
            <p:cNvPr id="63" name="Group 62"/>
            <p:cNvGrpSpPr/>
            <p:nvPr/>
          </p:nvGrpSpPr>
          <p:grpSpPr>
            <a:xfrm>
              <a:off x="684668" y="4016887"/>
              <a:ext cx="7729968" cy="1084401"/>
              <a:chOff x="247288" y="3392428"/>
              <a:chExt cx="7729968" cy="1084401"/>
            </a:xfrm>
          </p:grpSpPr>
          <p:pic>
            <p:nvPicPr>
              <p:cNvPr id="32" name="Picture 31"/>
              <p:cNvPicPr/>
              <p:nvPr/>
            </p:nvPicPr>
            <p:blipFill>
              <a:blip r:embed="rId3"/>
              <a:stretch>
                <a:fillRect/>
              </a:stretch>
            </p:blipFill>
            <p:spPr>
              <a:xfrm>
                <a:off x="7141692" y="3392428"/>
                <a:ext cx="835564" cy="1084401"/>
              </a:xfrm>
              <a:prstGeom prst="rect">
                <a:avLst/>
              </a:prstGeom>
              <a:ln>
                <a:solidFill>
                  <a:schemeClr val="bg1">
                    <a:lumMod val="75000"/>
                  </a:schemeClr>
                </a:solidFill>
              </a:ln>
              <a:effectLst>
                <a:outerShdw algn="tl" blurRad="50800" dir="2700000" dist="38100" rotWithShape="0">
                  <a:prstClr val="black">
                    <a:alpha val="40000"/>
                  </a:prstClr>
                </a:outerShdw>
              </a:effectLst>
            </p:spPr>
          </p:pic>
          <p:pic>
            <p:nvPicPr>
              <p:cNvPr id="41" name="Picture 40"/>
              <p:cNvPicPr/>
              <p:nvPr/>
            </p:nvPicPr>
            <p:blipFill>
              <a:blip cstate="print" r:embed="rId4"/>
              <a:srcRect/>
              <a:stretch>
                <a:fillRect/>
              </a:stretch>
            </p:blipFill>
            <p:spPr bwMode="auto">
              <a:xfrm>
                <a:off x="6279258" y="3392428"/>
                <a:ext cx="827931" cy="1076259"/>
              </a:xfrm>
              <a:prstGeom prst="rect">
                <a:avLst/>
              </a:prstGeom>
              <a:noFill/>
              <a:ln w="9525">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42" name="Picture 41"/>
              <p:cNvPicPr/>
              <p:nvPr/>
            </p:nvPicPr>
            <p:blipFill>
              <a:blip cstate="print" r:embed="rId5"/>
              <a:srcRect l="118"/>
              <a:stretch>
                <a:fillRect/>
              </a:stretch>
            </p:blipFill>
            <p:spPr bwMode="auto">
              <a:xfrm>
                <a:off x="5420383" y="3392428"/>
                <a:ext cx="824369" cy="1074223"/>
              </a:xfrm>
              <a:prstGeom prst="rect">
                <a:avLst/>
              </a:prstGeom>
              <a:noFill/>
              <a:ln w="9525">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43" name="Picture 42"/>
              <p:cNvPicPr/>
              <p:nvPr/>
            </p:nvPicPr>
            <p:blipFill>
              <a:blip cstate="print" r:embed="rId6"/>
              <a:srcRect l="116"/>
              <a:stretch>
                <a:fillRect/>
              </a:stretch>
            </p:blipFill>
            <p:spPr bwMode="auto">
              <a:xfrm>
                <a:off x="4559473" y="3392428"/>
                <a:ext cx="826404" cy="1076259"/>
              </a:xfrm>
              <a:prstGeom prst="rect">
                <a:avLst/>
              </a:prstGeom>
              <a:noFill/>
              <a:ln w="9525">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44" name="Picture 43"/>
              <p:cNvPicPr/>
              <p:nvPr/>
            </p:nvPicPr>
            <p:blipFill>
              <a:blip cstate="print" r:embed="rId7"/>
              <a:srcRect/>
              <a:stretch>
                <a:fillRect/>
              </a:stretch>
            </p:blipFill>
            <p:spPr bwMode="auto">
              <a:xfrm>
                <a:off x="3697036" y="3392428"/>
                <a:ext cx="827931" cy="1076259"/>
              </a:xfrm>
              <a:prstGeom prst="rect">
                <a:avLst/>
              </a:prstGeom>
              <a:noFill/>
              <a:ln w="9525">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45" name="Picture 44"/>
              <p:cNvPicPr/>
              <p:nvPr/>
            </p:nvPicPr>
            <p:blipFill>
              <a:blip cstate="print" r:embed="rId8"/>
              <a:srcRect/>
              <a:stretch>
                <a:fillRect/>
              </a:stretch>
            </p:blipFill>
            <p:spPr bwMode="auto">
              <a:xfrm>
                <a:off x="2834599" y="3392428"/>
                <a:ext cx="827931" cy="1076259"/>
              </a:xfrm>
              <a:prstGeom prst="rect">
                <a:avLst/>
              </a:prstGeom>
              <a:noFill/>
              <a:ln w="9525">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46" name="Picture 45"/>
              <p:cNvPicPr/>
              <p:nvPr/>
            </p:nvPicPr>
            <p:blipFill>
              <a:blip cstate="print" r:embed="rId9"/>
              <a:srcRect/>
              <a:stretch>
                <a:fillRect/>
              </a:stretch>
            </p:blipFill>
            <p:spPr bwMode="auto">
              <a:xfrm>
                <a:off x="1972162" y="3392428"/>
                <a:ext cx="827931" cy="1076259"/>
              </a:xfrm>
              <a:prstGeom prst="rect">
                <a:avLst/>
              </a:prstGeom>
              <a:noFill/>
              <a:ln w="3175">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47" name="Picture 46"/>
              <p:cNvPicPr/>
              <p:nvPr/>
            </p:nvPicPr>
            <p:blipFill>
              <a:blip cstate="print" r:embed="rId10"/>
              <a:srcRect/>
              <a:stretch>
                <a:fillRect/>
              </a:stretch>
            </p:blipFill>
            <p:spPr bwMode="auto">
              <a:xfrm>
                <a:off x="1109725" y="3392428"/>
                <a:ext cx="827931" cy="1076259"/>
              </a:xfrm>
              <a:prstGeom prst="rect">
                <a:avLst/>
              </a:prstGeom>
              <a:noFill/>
              <a:ln w="3175">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48" name="Picture 47"/>
              <p:cNvPicPr/>
              <p:nvPr/>
            </p:nvPicPr>
            <p:blipFill>
              <a:blip cstate="print" r:embed="rId11"/>
              <a:srcRect/>
              <a:stretch>
                <a:fillRect/>
              </a:stretch>
            </p:blipFill>
            <p:spPr bwMode="auto">
              <a:xfrm>
                <a:off x="247288" y="3392428"/>
                <a:ext cx="827931" cy="1076259"/>
              </a:xfrm>
              <a:prstGeom prst="rect">
                <a:avLst/>
              </a:prstGeom>
              <a:noFill/>
              <a:ln w="3175">
                <a:solidFill>
                  <a:schemeClr val="bg1">
                    <a:lumMod val="75000"/>
                  </a:schemeClr>
                </a:solidFill>
                <a:miter lim="800000"/>
                <a:headEnd/>
                <a:tailEnd/>
              </a:ln>
              <a:effectLst>
                <a:outerShdw algn="tl" blurRad="50800" dir="2700000" dist="38100" rotWithShape="0">
                  <a:prstClr val="black">
                    <a:alpha val="40000"/>
                  </a:prstClr>
                </a:outerShdw>
              </a:effectLst>
            </p:spPr>
          </p:pic>
        </p:grpSp>
        <p:grpSp>
          <p:nvGrpSpPr>
            <p:cNvPr id="65" name="Group 64"/>
            <p:cNvGrpSpPr/>
            <p:nvPr/>
          </p:nvGrpSpPr>
          <p:grpSpPr>
            <a:xfrm>
              <a:off x="247288" y="5222498"/>
              <a:ext cx="8604729" cy="1086945"/>
              <a:chOff x="247288" y="4690116"/>
              <a:chExt cx="8604729" cy="1086945"/>
            </a:xfrm>
          </p:grpSpPr>
          <p:pic>
            <p:nvPicPr>
              <p:cNvPr id="28" name="Picture 27"/>
              <p:cNvPicPr/>
              <p:nvPr/>
            </p:nvPicPr>
            <p:blipFill>
              <a:blip r:embed="rId12"/>
              <a:stretch>
                <a:fillRect/>
              </a:stretch>
            </p:blipFill>
            <p:spPr>
              <a:xfrm>
                <a:off x="8015436" y="4690116"/>
                <a:ext cx="836581" cy="1084401"/>
              </a:xfrm>
              <a:prstGeom prst="rect">
                <a:avLst/>
              </a:prstGeom>
              <a:ln>
                <a:solidFill>
                  <a:schemeClr val="bg1">
                    <a:lumMod val="75000"/>
                  </a:schemeClr>
                </a:solidFill>
              </a:ln>
              <a:effectLst>
                <a:outerShdw algn="tl" blurRad="50800" dir="2700000" dist="38100" rotWithShape="0">
                  <a:prstClr val="black">
                    <a:alpha val="40000"/>
                  </a:prstClr>
                </a:outerShdw>
              </a:effectLst>
            </p:spPr>
          </p:pic>
          <p:pic>
            <p:nvPicPr>
              <p:cNvPr id="30" name="Picture 29"/>
              <p:cNvPicPr/>
              <p:nvPr/>
            </p:nvPicPr>
            <p:blipFill>
              <a:blip r:embed="rId13"/>
              <a:stretch>
                <a:fillRect/>
              </a:stretch>
            </p:blipFill>
            <p:spPr>
              <a:xfrm>
                <a:off x="7146256" y="4690116"/>
                <a:ext cx="838617" cy="1084401"/>
              </a:xfrm>
              <a:prstGeom prst="rect">
                <a:avLst/>
              </a:prstGeom>
              <a:ln>
                <a:solidFill>
                  <a:schemeClr val="bg1">
                    <a:lumMod val="75000"/>
                  </a:schemeClr>
                </a:solidFill>
              </a:ln>
              <a:effectLst>
                <a:outerShdw algn="tl" blurRad="50800" dir="2700000" dist="38100" rotWithShape="0">
                  <a:prstClr val="black">
                    <a:alpha val="40000"/>
                  </a:prstClr>
                </a:outerShdw>
              </a:effectLst>
            </p:spPr>
          </p:pic>
          <p:pic>
            <p:nvPicPr>
              <p:cNvPr id="33" name="Picture 32"/>
              <p:cNvPicPr/>
              <p:nvPr/>
            </p:nvPicPr>
            <p:blipFill rotWithShape="1">
              <a:blip r:embed="rId14"/>
              <a:srcRect l="1" r="-208"/>
              <a:stretch/>
            </p:blipFill>
            <p:spPr bwMode="auto">
              <a:xfrm>
                <a:off x="6280641" y="4690116"/>
                <a:ext cx="835055" cy="1078294"/>
              </a:xfrm>
              <a:prstGeom prst="rect">
                <a:avLst/>
              </a:prstGeom>
              <a:ln>
                <a:solidFill>
                  <a:schemeClr val="bg1">
                    <a:lumMod val="75000"/>
                  </a:schemeClr>
                </a:solidFill>
              </a:ln>
              <a:effectLst>
                <a:outerShdw algn="tl" blurRad="50800" dir="2700000" dist="38100" rotWithShape="0">
                  <a:prstClr val="black">
                    <a:alpha val="40000"/>
                  </a:prstClr>
                </a:outerShdw>
              </a:effectLst>
              <a:extLst>
                <a:ext uri="{53640926-AAD7-44D8-BBD7-CCE9431645EC}">
                  <a14:shadowObscured xmlns:a14="http://schemas.microsoft.com/office/drawing/2010/main"/>
                </a:ext>
              </a:extLst>
            </p:spPr>
          </p:pic>
          <p:pic>
            <p:nvPicPr>
              <p:cNvPr id="34" name="Picture 33"/>
              <p:cNvPicPr/>
              <p:nvPr/>
            </p:nvPicPr>
            <p:blipFill>
              <a:blip r:embed="rId15"/>
              <a:stretch>
                <a:fillRect/>
              </a:stretch>
            </p:blipFill>
            <p:spPr>
              <a:xfrm>
                <a:off x="5415026" y="4690116"/>
                <a:ext cx="835055" cy="1084401"/>
              </a:xfrm>
              <a:prstGeom prst="rect">
                <a:avLst/>
              </a:prstGeom>
              <a:ln>
                <a:solidFill>
                  <a:schemeClr val="bg1">
                    <a:lumMod val="75000"/>
                  </a:schemeClr>
                </a:solidFill>
              </a:ln>
              <a:effectLst>
                <a:outerShdw algn="tl" blurRad="50800" dir="2700000" dist="38100" rotWithShape="0">
                  <a:prstClr val="black">
                    <a:alpha val="40000"/>
                  </a:prstClr>
                </a:outerShdw>
              </a:effectLst>
            </p:spPr>
          </p:pic>
          <p:pic>
            <p:nvPicPr>
              <p:cNvPr id="35" name="Picture 34"/>
              <p:cNvPicPr/>
              <p:nvPr/>
            </p:nvPicPr>
            <p:blipFill>
              <a:blip r:embed="rId16"/>
              <a:stretch>
                <a:fillRect/>
              </a:stretch>
            </p:blipFill>
            <p:spPr>
              <a:xfrm>
                <a:off x="4548902" y="4690116"/>
                <a:ext cx="835564" cy="1084401"/>
              </a:xfrm>
              <a:prstGeom prst="rect">
                <a:avLst/>
              </a:prstGeom>
              <a:ln>
                <a:solidFill>
                  <a:schemeClr val="bg1">
                    <a:lumMod val="75000"/>
                  </a:schemeClr>
                </a:solidFill>
              </a:ln>
              <a:effectLst>
                <a:outerShdw algn="tl" blurRad="50800" dir="2700000" dist="38100" rotWithShape="0">
                  <a:prstClr val="black">
                    <a:alpha val="40000"/>
                  </a:prstClr>
                </a:outerShdw>
              </a:effectLst>
            </p:spPr>
          </p:pic>
          <p:pic>
            <p:nvPicPr>
              <p:cNvPr id="36" name="Picture 35"/>
              <p:cNvPicPr/>
              <p:nvPr/>
            </p:nvPicPr>
            <p:blipFill>
              <a:blip r:embed="rId17"/>
              <a:stretch>
                <a:fillRect/>
              </a:stretch>
            </p:blipFill>
            <p:spPr>
              <a:xfrm>
                <a:off x="3683287" y="4690116"/>
                <a:ext cx="835055" cy="1086945"/>
              </a:xfrm>
              <a:prstGeom prst="rect">
                <a:avLst/>
              </a:prstGeom>
              <a:ln>
                <a:solidFill>
                  <a:schemeClr val="bg1">
                    <a:lumMod val="75000"/>
                  </a:schemeClr>
                </a:solidFill>
              </a:ln>
              <a:effectLst>
                <a:outerShdw algn="tl" blurRad="50800" dir="2700000" dist="38100" rotWithShape="0">
                  <a:prstClr val="black">
                    <a:alpha val="40000"/>
                  </a:prstClr>
                </a:outerShdw>
              </a:effectLst>
            </p:spPr>
          </p:pic>
          <p:pic>
            <p:nvPicPr>
              <p:cNvPr id="37" name="Picture 36"/>
              <p:cNvPicPr/>
              <p:nvPr/>
            </p:nvPicPr>
            <p:blipFill>
              <a:blip r:embed="rId18"/>
              <a:stretch>
                <a:fillRect/>
              </a:stretch>
            </p:blipFill>
            <p:spPr>
              <a:xfrm>
                <a:off x="2816146" y="4690116"/>
                <a:ext cx="836581" cy="1084401"/>
              </a:xfrm>
              <a:prstGeom prst="rect">
                <a:avLst/>
              </a:prstGeom>
              <a:ln>
                <a:solidFill>
                  <a:schemeClr val="bg1">
                    <a:lumMod val="75000"/>
                  </a:schemeClr>
                </a:solidFill>
              </a:ln>
              <a:effectLst>
                <a:outerShdw algn="tl" blurRad="50800" dir="2700000" dist="38100" rotWithShape="0">
                  <a:prstClr val="black">
                    <a:alpha val="40000"/>
                  </a:prstClr>
                </a:outerShdw>
              </a:effectLst>
            </p:spPr>
          </p:pic>
          <p:pic>
            <p:nvPicPr>
              <p:cNvPr id="38" name="Picture 37"/>
              <p:cNvPicPr/>
              <p:nvPr/>
            </p:nvPicPr>
            <p:blipFill>
              <a:blip r:embed="rId19"/>
              <a:stretch>
                <a:fillRect/>
              </a:stretch>
            </p:blipFill>
            <p:spPr>
              <a:xfrm>
                <a:off x="1960708" y="4690116"/>
                <a:ext cx="824878" cy="1066590"/>
              </a:xfrm>
              <a:prstGeom prst="rect">
                <a:avLst/>
              </a:prstGeom>
              <a:ln>
                <a:solidFill>
                  <a:schemeClr val="bg1">
                    <a:lumMod val="75000"/>
                  </a:schemeClr>
                </a:solidFill>
              </a:ln>
              <a:effectLst>
                <a:outerShdw algn="tl" blurRad="50800" dir="2700000" dist="38100" rotWithShape="0">
                  <a:prstClr val="black">
                    <a:alpha val="40000"/>
                  </a:prstClr>
                </a:outerShdw>
              </a:effectLst>
            </p:spPr>
          </p:pic>
          <p:pic>
            <p:nvPicPr>
              <p:cNvPr id="39" name="Picture 38"/>
              <p:cNvPicPr/>
              <p:nvPr/>
            </p:nvPicPr>
            <p:blipFill>
              <a:blip cstate="print" r:embed="rId20"/>
              <a:srcRect/>
              <a:stretch>
                <a:fillRect/>
              </a:stretch>
            </p:blipFill>
            <p:spPr bwMode="auto">
              <a:xfrm>
                <a:off x="1102217" y="4690116"/>
                <a:ext cx="827931" cy="1076259"/>
              </a:xfrm>
              <a:prstGeom prst="rect">
                <a:avLst/>
              </a:prstGeom>
              <a:noFill/>
              <a:ln w="6350">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40" name="Picture 39"/>
              <p:cNvPicPr/>
              <p:nvPr/>
            </p:nvPicPr>
            <p:blipFill>
              <a:blip cstate="print" r:embed="rId21"/>
              <a:srcRect r="119"/>
              <a:stretch>
                <a:fillRect/>
              </a:stretch>
            </p:blipFill>
            <p:spPr bwMode="auto">
              <a:xfrm>
                <a:off x="247288" y="4690116"/>
                <a:ext cx="824369" cy="1076259"/>
              </a:xfrm>
              <a:prstGeom prst="rect">
                <a:avLst/>
              </a:prstGeom>
              <a:noFill/>
              <a:ln w="6350">
                <a:solidFill>
                  <a:schemeClr val="bg1">
                    <a:lumMod val="75000"/>
                  </a:schemeClr>
                </a:solidFill>
                <a:miter lim="800000"/>
                <a:headEnd/>
                <a:tailEnd/>
              </a:ln>
              <a:effectLst>
                <a:outerShdw algn="tl" blurRad="50800" dir="2700000" dist="38100" rotWithShape="0">
                  <a:prstClr val="black">
                    <a:alpha val="40000"/>
                  </a:prstClr>
                </a:outerShdw>
              </a:effectLst>
            </p:spPr>
          </p:pic>
        </p:grpSp>
        <p:grpSp>
          <p:nvGrpSpPr>
            <p:cNvPr id="64" name="Group 63"/>
            <p:cNvGrpSpPr/>
            <p:nvPr/>
          </p:nvGrpSpPr>
          <p:grpSpPr>
            <a:xfrm>
              <a:off x="247288" y="2804152"/>
              <a:ext cx="8604729" cy="1091524"/>
              <a:chOff x="247288" y="2181523"/>
              <a:chExt cx="8604729" cy="1091524"/>
            </a:xfrm>
          </p:grpSpPr>
          <p:pic>
            <p:nvPicPr>
              <p:cNvPr id="29" name="Picture 28"/>
              <p:cNvPicPr/>
              <p:nvPr/>
            </p:nvPicPr>
            <p:blipFill>
              <a:blip r:embed="rId22"/>
              <a:stretch>
                <a:fillRect/>
              </a:stretch>
            </p:blipFill>
            <p:spPr>
              <a:xfrm>
                <a:off x="8016962" y="2181523"/>
                <a:ext cx="835055" cy="1084401"/>
              </a:xfrm>
              <a:prstGeom prst="rect">
                <a:avLst/>
              </a:prstGeom>
              <a:ln>
                <a:solidFill>
                  <a:schemeClr val="bg1">
                    <a:lumMod val="75000"/>
                  </a:schemeClr>
                </a:solidFill>
              </a:ln>
              <a:effectLst>
                <a:outerShdw algn="l" blurRad="50800" dist="38100" rotWithShape="0">
                  <a:prstClr val="black">
                    <a:alpha val="40000"/>
                  </a:prstClr>
                </a:outerShdw>
              </a:effectLst>
            </p:spPr>
          </p:pic>
          <p:pic>
            <p:nvPicPr>
              <p:cNvPr id="31" name="Picture 30"/>
              <p:cNvPicPr/>
              <p:nvPr/>
            </p:nvPicPr>
            <p:blipFill>
              <a:blip r:embed="rId23"/>
              <a:stretch>
                <a:fillRect/>
              </a:stretch>
            </p:blipFill>
            <p:spPr>
              <a:xfrm>
                <a:off x="7141692" y="2181523"/>
                <a:ext cx="835055" cy="1084401"/>
              </a:xfrm>
              <a:prstGeom prst="rect">
                <a:avLst/>
              </a:prstGeom>
              <a:ln>
                <a:solidFill>
                  <a:schemeClr val="bg1">
                    <a:lumMod val="75000"/>
                  </a:schemeClr>
                </a:solidFill>
              </a:ln>
              <a:effectLst>
                <a:outerShdw algn="tl" blurRad="50800" dir="2700000" dist="38100" rotWithShape="0">
                  <a:prstClr val="black">
                    <a:alpha val="40000"/>
                  </a:prstClr>
                </a:outerShdw>
              </a:effectLst>
            </p:spPr>
          </p:pic>
          <p:pic>
            <p:nvPicPr>
              <p:cNvPr id="49" name="Picture 48"/>
              <p:cNvPicPr/>
              <p:nvPr/>
            </p:nvPicPr>
            <p:blipFill>
              <a:blip cstate="print" r:embed="rId24"/>
              <a:srcRect/>
              <a:stretch>
                <a:fillRect/>
              </a:stretch>
            </p:blipFill>
            <p:spPr bwMode="auto">
              <a:xfrm>
                <a:off x="6277108" y="2181523"/>
                <a:ext cx="824369" cy="1070661"/>
              </a:xfrm>
              <a:prstGeom prst="rect">
                <a:avLst/>
              </a:prstGeom>
              <a:noFill/>
              <a:ln w="6350">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50" name="Picture 49"/>
              <p:cNvPicPr/>
              <p:nvPr/>
            </p:nvPicPr>
            <p:blipFill>
              <a:blip cstate="print" r:embed="rId25"/>
              <a:srcRect r="113"/>
              <a:stretch>
                <a:fillRect/>
              </a:stretch>
            </p:blipFill>
            <p:spPr bwMode="auto">
              <a:xfrm>
                <a:off x="5446496" y="2181523"/>
                <a:ext cx="790397" cy="1068626"/>
              </a:xfrm>
              <a:prstGeom prst="rect">
                <a:avLst/>
              </a:prstGeom>
              <a:noFill/>
              <a:ln w="6350">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51" name="Picture 50"/>
              <p:cNvPicPr/>
              <p:nvPr/>
            </p:nvPicPr>
            <p:blipFill>
              <a:blip cstate="print" r:embed="rId26"/>
              <a:srcRect/>
              <a:stretch>
                <a:fillRect/>
              </a:stretch>
            </p:blipFill>
            <p:spPr bwMode="auto">
              <a:xfrm>
                <a:off x="4578350" y="2181523"/>
                <a:ext cx="827931" cy="1068626"/>
              </a:xfrm>
              <a:prstGeom prst="rect">
                <a:avLst/>
              </a:prstGeom>
              <a:noFill/>
              <a:ln w="6350">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52" name="Picture 51"/>
              <p:cNvPicPr/>
              <p:nvPr/>
            </p:nvPicPr>
            <p:blipFill>
              <a:blip cstate="print" r:embed="rId27"/>
              <a:srcRect r="394"/>
              <a:stretch>
                <a:fillRect/>
              </a:stretch>
            </p:blipFill>
            <p:spPr bwMode="auto">
              <a:xfrm>
                <a:off x="3713766" y="2181523"/>
                <a:ext cx="824369" cy="1083892"/>
              </a:xfrm>
              <a:prstGeom prst="rect">
                <a:avLst/>
              </a:prstGeom>
              <a:noFill/>
              <a:ln w="6350">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53" name="Picture 52"/>
              <p:cNvPicPr/>
              <p:nvPr/>
            </p:nvPicPr>
            <p:blipFill>
              <a:blip cstate="print" r:embed="rId27"/>
              <a:srcRect r="394"/>
              <a:stretch>
                <a:fillRect/>
              </a:stretch>
            </p:blipFill>
            <p:spPr bwMode="auto">
              <a:xfrm>
                <a:off x="2849182" y="2181523"/>
                <a:ext cx="824369" cy="1083892"/>
              </a:xfrm>
              <a:prstGeom prst="rect">
                <a:avLst/>
              </a:prstGeom>
              <a:noFill/>
              <a:ln w="6350">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54" name="Picture 53"/>
              <p:cNvPicPr/>
              <p:nvPr/>
            </p:nvPicPr>
            <p:blipFill>
              <a:blip cstate="print" r:embed="rId28"/>
              <a:srcRect/>
              <a:stretch>
                <a:fillRect/>
              </a:stretch>
            </p:blipFill>
            <p:spPr bwMode="auto">
              <a:xfrm>
                <a:off x="1976456" y="2181523"/>
                <a:ext cx="832511" cy="1076259"/>
              </a:xfrm>
              <a:prstGeom prst="rect">
                <a:avLst/>
              </a:prstGeom>
              <a:noFill/>
              <a:ln w="3175">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55" name="Picture 54"/>
              <p:cNvPicPr/>
              <p:nvPr/>
            </p:nvPicPr>
            <p:blipFill>
              <a:blip cstate="print" r:embed="rId29"/>
              <a:srcRect b="209" l="374" r="126" t="213"/>
              <a:stretch>
                <a:fillRect/>
              </a:stretch>
            </p:blipFill>
            <p:spPr bwMode="auto">
              <a:xfrm>
                <a:off x="1111872" y="2181523"/>
                <a:ext cx="824369" cy="1091524"/>
              </a:xfrm>
              <a:prstGeom prst="rect">
                <a:avLst/>
              </a:prstGeom>
              <a:noFill/>
              <a:ln w="3175">
                <a:solidFill>
                  <a:schemeClr val="bg1">
                    <a:lumMod val="75000"/>
                  </a:schemeClr>
                </a:solidFill>
                <a:miter lim="800000"/>
                <a:headEnd/>
                <a:tailEnd/>
              </a:ln>
              <a:effectLst>
                <a:outerShdw algn="tl" blurRad="50800" dir="2700000" dist="38100" rotWithShape="0">
                  <a:prstClr val="black">
                    <a:alpha val="40000"/>
                  </a:prstClr>
                </a:outerShdw>
              </a:effectLst>
            </p:spPr>
          </p:pic>
          <p:pic>
            <p:nvPicPr>
              <p:cNvPr id="56" name="Picture 55"/>
              <p:cNvPicPr/>
              <p:nvPr/>
            </p:nvPicPr>
            <p:blipFill>
              <a:blip cstate="print" r:embed="rId30"/>
              <a:srcRect r="181"/>
              <a:stretch>
                <a:fillRect/>
              </a:stretch>
            </p:blipFill>
            <p:spPr bwMode="auto">
              <a:xfrm>
                <a:off x="247288" y="2181523"/>
                <a:ext cx="824369" cy="1076259"/>
              </a:xfrm>
              <a:prstGeom prst="rect">
                <a:avLst/>
              </a:prstGeom>
              <a:noFill/>
              <a:ln w="9525">
                <a:solidFill>
                  <a:schemeClr val="bg1">
                    <a:lumMod val="75000"/>
                  </a:schemeClr>
                </a:solidFill>
                <a:miter lim="800000"/>
                <a:headEnd/>
                <a:tailEnd/>
              </a:ln>
              <a:effectLst>
                <a:outerShdw algn="tl" blurRad="50800" dir="2700000" dist="38100" rotWithShape="0">
                  <a:prstClr val="black">
                    <a:alpha val="40000"/>
                  </a:prstClr>
                </a:outerShdw>
              </a:effectLst>
            </p:spPr>
          </p:pic>
        </p:grpSp>
      </p:grpSp>
      <p:sp>
        <p:nvSpPr>
          <p:cNvPr id="57" name="Rectangle 56"/>
          <p:cNvSpPr/>
          <p:nvPr/>
        </p:nvSpPr>
        <p:spPr>
          <a:xfrm>
            <a:off x="1426464" y="6358299"/>
            <a:ext cx="6291072" cy="215444"/>
          </a:xfrm>
          <a:prstGeom prst="rect">
            <a:avLst/>
          </a:prstGeom>
        </p:spPr>
        <p:txBody>
          <a:bodyPr wrap="square">
            <a:spAutoFit/>
          </a:bodyPr>
          <a:lstStyle/>
          <a:p>
            <a:pPr algn="ctr"/>
            <a:r>
              <a:rPr dirty="0" lang="en-US" sz="800">
                <a:hlinkClick r:id="rId31"/>
              </a:rPr>
              <a:t>https://</a:t>
            </a:r>
            <a:r>
              <a:rPr dirty="0" lang="en-US" smtClean="0" sz="800">
                <a:hlinkClick r:id="rId31"/>
              </a:rPr>
              <a:t>www.dshs.wa.gov/sesa/research-and-data-analysis</a:t>
            </a:r>
            <a:r>
              <a:rPr dirty="0" lang="en-US" smtClean="0" sz="800"/>
              <a:t> </a:t>
            </a:r>
            <a:endParaRPr dirty="0" lang="en-US" sz="800"/>
          </a:p>
        </p:txBody>
      </p:sp>
    </p:spTree>
    <p:extLst>
      <p:ext uri="{BB962C8B-B14F-4D97-AF65-F5344CB8AC3E}">
        <p14:creationId xmlns:p14="http://schemas.microsoft.com/office/powerpoint/2010/main" val="789124899"/>
      </p:ext>
    </p:extLst>
  </p:cSld>
  <p:clrMapOvr>
    <a:masterClrMapping/>
  </p:clrMapOvr>
  <p:timing>
    <p:tnLst>
      <p:par>
        <p:cTn dur="indefinite" id="1" nodeType="tmRoot" restart="never"/>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smtClean="0">
                <a:latin typeface="Myriad Pro"/>
                <a:cs typeface="Myriad Pro"/>
              </a:rPr>
              <a:t>Talia Scott</a:t>
            </a:r>
            <a:endParaRPr lang="en-US" sz="1400" b="1" dirty="0">
              <a:latin typeface="Myriad Pro"/>
              <a:cs typeface="Myriad Pro"/>
            </a:endParaRPr>
          </a:p>
        </p:txBody>
      </p:sp>
      <p:sp>
        <p:nvSpPr>
          <p:cNvPr id="5" name="Title 4"/>
          <p:cNvSpPr>
            <a:spLocks noGrp="1"/>
          </p:cNvSpPr>
          <p:nvPr>
            <p:ph type="title"/>
          </p:nvPr>
        </p:nvSpPr>
        <p:spPr>
          <a:xfrm>
            <a:off x="722312" y="4406900"/>
            <a:ext cx="8097491" cy="1362075"/>
          </a:xfrm>
        </p:spPr>
        <p:txBody>
          <a:bodyPr>
            <a:normAutofit/>
          </a:bodyPr>
          <a:lstStyle/>
          <a:p>
            <a:pPr algn="ctr"/>
            <a:r>
              <a:rPr lang="en-US" dirty="0" smtClean="0">
                <a:latin typeface="Myriad Pro"/>
              </a:rPr>
              <a:t>Closing by Talia</a:t>
            </a:r>
            <a:endParaRPr lang="en-US" dirty="0">
              <a:latin typeface="Myriad Pro"/>
            </a:endParaRP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387473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smtClean="0">
                <a:latin typeface="Myriad Pro"/>
                <a:cs typeface="Myriad Pro"/>
              </a:rPr>
              <a:t>Talia Scott</a:t>
            </a:r>
            <a:endParaRPr lang="en-US" sz="1400" b="1" dirty="0">
              <a:latin typeface="Myriad Pro"/>
              <a:cs typeface="Myriad Pro"/>
            </a:endParaRPr>
          </a:p>
        </p:txBody>
      </p:sp>
      <p:grpSp>
        <p:nvGrpSpPr>
          <p:cNvPr id="11" name="Group 10"/>
          <p:cNvGrpSpPr/>
          <p:nvPr/>
        </p:nvGrpSpPr>
        <p:grpSpPr>
          <a:xfrm>
            <a:off x="552249" y="1476195"/>
            <a:ext cx="7319530" cy="4968755"/>
            <a:chOff x="484874" y="1524320"/>
            <a:chExt cx="7319530" cy="496875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74" y="1524320"/>
              <a:ext cx="7242530" cy="4828353"/>
            </a:xfrm>
            <a:prstGeom prst="rect">
              <a:avLst/>
            </a:prstGeom>
          </p:spPr>
        </p:pic>
        <p:sp>
          <p:nvSpPr>
            <p:cNvPr id="8" name="TextBox 7"/>
            <p:cNvSpPr txBox="1"/>
            <p:nvPr/>
          </p:nvSpPr>
          <p:spPr>
            <a:xfrm>
              <a:off x="484874" y="6323798"/>
              <a:ext cx="1988821" cy="169277"/>
            </a:xfrm>
            <a:prstGeom prst="rect">
              <a:avLst/>
            </a:prstGeom>
            <a:noFill/>
          </p:spPr>
          <p:txBody>
            <a:bodyPr wrap="square" rtlCol="0">
              <a:spAutoFit/>
            </a:bodyPr>
            <a:lstStyle/>
            <a:p>
              <a:r>
                <a:rPr lang="en-US" sz="500" dirty="0" smtClean="0">
                  <a:solidFill>
                    <a:schemeClr val="tx1">
                      <a:lumMod val="50000"/>
                      <a:lumOff val="50000"/>
                    </a:schemeClr>
                  </a:solidFill>
                </a:rPr>
                <a:t>Getty Images/</a:t>
              </a:r>
              <a:r>
                <a:rPr lang="en-US" sz="500" dirty="0" err="1" smtClean="0">
                  <a:solidFill>
                    <a:schemeClr val="tx1">
                      <a:lumMod val="50000"/>
                      <a:lumOff val="50000"/>
                    </a:schemeClr>
                  </a:solidFill>
                </a:rPr>
                <a:t>iStock</a:t>
              </a:r>
              <a:endParaRPr lang="en-US" sz="500" dirty="0">
                <a:solidFill>
                  <a:schemeClr val="tx1">
                    <a:lumMod val="50000"/>
                    <a:lumOff val="50000"/>
                  </a:schemeClr>
                </a:solidFill>
              </a:endParaRPr>
            </a:p>
          </p:txBody>
        </p:sp>
        <p:sp>
          <p:nvSpPr>
            <p:cNvPr id="9" name="TextBox 8"/>
            <p:cNvSpPr txBox="1"/>
            <p:nvPr/>
          </p:nvSpPr>
          <p:spPr>
            <a:xfrm>
              <a:off x="3888614" y="1696140"/>
              <a:ext cx="3752168" cy="584775"/>
            </a:xfrm>
            <a:prstGeom prst="rect">
              <a:avLst/>
            </a:prstGeom>
            <a:noFill/>
            <a:ln w="3175">
              <a:noFill/>
            </a:ln>
          </p:spPr>
          <p:txBody>
            <a:bodyPr wrap="square" rtlCol="0">
              <a:spAutoFit/>
            </a:bodyPr>
            <a:lstStyle/>
            <a:p>
              <a:pPr algn="r"/>
              <a:r>
                <a:rPr lang="en-US" sz="3200" b="1" spc="-100" dirty="0" smtClean="0">
                  <a:ln w="12700">
                    <a:solidFill>
                      <a:schemeClr val="tx1"/>
                    </a:solidFill>
                  </a:ln>
                  <a:solidFill>
                    <a:schemeClr val="bg1"/>
                  </a:solidFill>
                  <a:effectLst>
                    <a:glow rad="63500">
                      <a:schemeClr val="tx1">
                        <a:alpha val="67000"/>
                      </a:schemeClr>
                    </a:glow>
                  </a:effectLst>
                  <a:latin typeface="Arial Narrow" panose="020B0606020202030204" pitchFamily="34" charset="0"/>
                </a:rPr>
                <a:t>WHAT IF I TOLD YOU? </a:t>
              </a:r>
              <a:endParaRPr lang="en-US" sz="3200" b="1" spc="-100" dirty="0">
                <a:ln w="12700">
                  <a:solidFill>
                    <a:schemeClr val="tx1"/>
                  </a:solidFill>
                </a:ln>
                <a:solidFill>
                  <a:schemeClr val="bg1"/>
                </a:solidFill>
                <a:effectLst>
                  <a:glow rad="63500">
                    <a:schemeClr val="tx1">
                      <a:alpha val="67000"/>
                    </a:schemeClr>
                  </a:glow>
                </a:effectLst>
                <a:latin typeface="Arial Narrow" panose="020B0606020202030204" pitchFamily="34" charset="0"/>
              </a:endParaRPr>
            </a:p>
          </p:txBody>
        </p:sp>
        <p:sp>
          <p:nvSpPr>
            <p:cNvPr id="10" name="TextBox 9"/>
            <p:cNvSpPr txBox="1"/>
            <p:nvPr/>
          </p:nvSpPr>
          <p:spPr>
            <a:xfrm>
              <a:off x="667750" y="5686114"/>
              <a:ext cx="7030779" cy="615553"/>
            </a:xfrm>
            <a:prstGeom prst="rect">
              <a:avLst/>
            </a:prstGeom>
            <a:noFill/>
            <a:ln w="3175">
              <a:noFill/>
            </a:ln>
          </p:spPr>
          <p:txBody>
            <a:bodyPr wrap="square" rtlCol="0">
              <a:spAutoFit/>
            </a:bodyPr>
            <a:lstStyle/>
            <a:p>
              <a:pPr algn="ctr"/>
              <a:r>
                <a:rPr lang="en-US" sz="3400" b="1" spc="-100" dirty="0">
                  <a:ln w="12700">
                    <a:solidFill>
                      <a:schemeClr val="tx1"/>
                    </a:solidFill>
                  </a:ln>
                  <a:solidFill>
                    <a:schemeClr val="bg1"/>
                  </a:solidFill>
                  <a:effectLst>
                    <a:glow rad="63500">
                      <a:schemeClr val="tx1">
                        <a:alpha val="67000"/>
                      </a:schemeClr>
                    </a:glow>
                  </a:effectLst>
                  <a:latin typeface="Arial Narrow" panose="020B0606020202030204" pitchFamily="34" charset="0"/>
                </a:rPr>
                <a:t>THIS IS THE END OF OUR PRESENTATION</a:t>
              </a:r>
            </a:p>
          </p:txBody>
        </p:sp>
      </p:grpSp>
    </p:spTree>
    <p:extLst>
      <p:ext uri="{BB962C8B-B14F-4D97-AF65-F5344CB8AC3E}">
        <p14:creationId xmlns:p14="http://schemas.microsoft.com/office/powerpoint/2010/main" val="2514529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8575" y="496039"/>
            <a:ext cx="9010650" cy="4708981"/>
          </a:xfrm>
          <a:prstGeom prst="rect">
            <a:avLst/>
          </a:prstGeom>
          <a:noFill/>
        </p:spPr>
        <p:txBody>
          <a:bodyPr wrap="square" tIns="0" rtlCol="0">
            <a:spAutoFit/>
          </a:bodyPr>
          <a:lstStyle/>
          <a:p>
            <a:pPr algn="ctr"/>
            <a:r>
              <a:rPr lang="en-US" sz="30000" dirty="0" smtClean="0">
                <a:solidFill>
                  <a:schemeClr val="accent1">
                    <a:lumMod val="60000"/>
                    <a:lumOff val="40000"/>
                  </a:schemeClr>
                </a:solidFill>
                <a:latin typeface="Times New Roman" panose="02020603050405020304" pitchFamily="18" charset="0"/>
                <a:cs typeface="Times New Roman" panose="02020603050405020304" pitchFamily="18" charset="0"/>
              </a:rPr>
              <a:t>Q</a:t>
            </a:r>
            <a:r>
              <a:rPr lang="en-US" sz="15000" baseline="30000" dirty="0" smtClean="0">
                <a:solidFill>
                  <a:schemeClr val="accent1">
                    <a:lumMod val="60000"/>
                    <a:lumOff val="40000"/>
                  </a:schemeClr>
                </a:solidFill>
                <a:latin typeface="Times New Roman" panose="02020603050405020304" pitchFamily="18" charset="0"/>
                <a:cs typeface="Times New Roman" panose="02020603050405020304" pitchFamily="18" charset="0"/>
              </a:rPr>
              <a:t>uestions</a:t>
            </a:r>
            <a:r>
              <a:rPr lang="en-US" sz="25000" baseline="10000" dirty="0" smtClean="0">
                <a:solidFill>
                  <a:schemeClr val="accent1">
                    <a:lumMod val="60000"/>
                    <a:lumOff val="40000"/>
                  </a:schemeClr>
                </a:solidFill>
                <a:latin typeface="Times New Roman" panose="02020603050405020304" pitchFamily="18" charset="0"/>
                <a:cs typeface="Times New Roman" panose="02020603050405020304" pitchFamily="18" charset="0"/>
              </a:rPr>
              <a:t>?</a:t>
            </a:r>
            <a:endParaRPr lang="en-US" sz="25000" baseline="10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2352675" y="3868824"/>
            <a:ext cx="5202289" cy="2172670"/>
          </a:xfrm>
          <a:prstGeom prst="rect">
            <a:avLst/>
          </a:prstGeom>
        </p:spPr>
        <p:txBody>
          <a:bodyPr/>
          <a:lstStyle/>
          <a:p>
            <a:pPr marL="342900" indent="-342900" algn="r">
              <a:spcAft>
                <a:spcPts val="200"/>
              </a:spcAft>
              <a:defRPr/>
            </a:pPr>
            <a:r>
              <a:rPr kumimoji="0" lang="en-US" sz="1200" b="1" i="0" u="none" strike="noStrike" kern="1200" cap="none" spc="0" normalizeH="0" baseline="0" noProof="0" dirty="0" smtClean="0">
                <a:ln>
                  <a:noFill/>
                </a:ln>
                <a:solidFill>
                  <a:schemeClr val="tx1"/>
                </a:solidFill>
                <a:effectLst/>
                <a:uLnTx/>
                <a:uFillTx/>
                <a:latin typeface="Calibri" pitchFamily="34" charset="0"/>
                <a:ea typeface="+mn-ea"/>
                <a:cs typeface="+mn-cs"/>
              </a:rPr>
              <a:t>CONTACTS: </a:t>
            </a:r>
          </a:p>
          <a:p>
            <a:pPr marL="342900" indent="-342900" algn="r">
              <a:spcAft>
                <a:spcPts val="200"/>
              </a:spcAft>
              <a:defRPr/>
            </a:pPr>
            <a:r>
              <a:rPr lang="en-US" sz="1200" b="1" dirty="0" smtClean="0">
                <a:latin typeface="Calibri" pitchFamily="34" charset="0"/>
              </a:rPr>
              <a:t>Webb Sprague, PhD </a:t>
            </a:r>
            <a:r>
              <a:rPr lang="en-US" sz="1200" b="1" dirty="0" smtClean="0">
                <a:latin typeface="Calibri" pitchFamily="34" charset="0"/>
                <a:sym typeface="Wingdings"/>
              </a:rPr>
              <a:t> 360.902.0754</a:t>
            </a:r>
          </a:p>
          <a:p>
            <a:pPr marL="342900" indent="-342900" algn="r">
              <a:spcAft>
                <a:spcPts val="200"/>
              </a:spcAft>
              <a:defRPr/>
            </a:pPr>
            <a:r>
              <a:rPr lang="en-US" sz="1000" dirty="0" smtClean="0">
                <a:latin typeface="Calibri" pitchFamily="34" charset="0"/>
              </a:rPr>
              <a:t>Data Analyst, </a:t>
            </a:r>
            <a:r>
              <a:rPr lang="en-US" sz="1000" dirty="0">
                <a:latin typeface="Calibri" pitchFamily="34" charset="0"/>
              </a:rPr>
              <a:t>Research and Data Analysis Division</a:t>
            </a:r>
          </a:p>
          <a:p>
            <a:pPr marL="342900" indent="-342900" algn="r">
              <a:spcAft>
                <a:spcPts val="200"/>
              </a:spcAft>
              <a:defRPr/>
            </a:pPr>
            <a:r>
              <a:rPr lang="en-US" sz="1000" dirty="0" smtClean="0">
                <a:latin typeface="Calibri" pitchFamily="34" charset="0"/>
              </a:rPr>
              <a:t>DSHS Facilities, Finance and Analytics Administration</a:t>
            </a:r>
          </a:p>
          <a:p>
            <a:pPr marL="342900" indent="-342900" algn="r">
              <a:spcAft>
                <a:spcPts val="200"/>
              </a:spcAft>
              <a:defRPr/>
            </a:pPr>
            <a:r>
              <a:rPr lang="en-US" sz="1050" dirty="0" smtClean="0">
                <a:latin typeface="Calibri" pitchFamily="34" charset="0"/>
                <a:sym typeface="Wingdings"/>
                <a:hlinkClick r:id="rId3"/>
              </a:rPr>
              <a:t>webb.sprague@dshs.wa.gov</a:t>
            </a:r>
            <a:r>
              <a:rPr lang="en-US" sz="1050" dirty="0" smtClean="0">
                <a:latin typeface="Calibri" pitchFamily="34" charset="0"/>
                <a:sym typeface="Wingdings"/>
              </a:rPr>
              <a:t> </a:t>
            </a:r>
            <a:endParaRPr lang="en-US" sz="1050" dirty="0" smtClean="0">
              <a:latin typeface="Calibri" pitchFamily="34" charset="0"/>
            </a:endParaRPr>
          </a:p>
          <a:p>
            <a:pPr marL="342900" marR="0" lvl="0" indent="-342900" algn="r" defTabSz="914400" rtl="0" eaLnBrk="1" fontAlgn="auto" latinLnBrk="0" hangingPunct="1">
              <a:lnSpc>
                <a:spcPct val="100000"/>
              </a:lnSpc>
              <a:spcAft>
                <a:spcPts val="200"/>
              </a:spcAft>
              <a:buClrTx/>
              <a:buSzTx/>
              <a:buFont typeface="Arial" pitchFamily="34" charset="0"/>
              <a:buNone/>
              <a:tabLst/>
              <a:defRPr/>
            </a:pPr>
            <a:endParaRPr kumimoji="0" lang="en-US" sz="800" b="1"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4" name="TextBox 3"/>
          <p:cNvSpPr txBox="1"/>
          <p:nvPr/>
        </p:nvSpPr>
        <p:spPr>
          <a:xfrm>
            <a:off x="4694610" y="853864"/>
            <a:ext cx="4267961" cy="523220"/>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a:t>
            </a:r>
            <a:r>
              <a:rPr lang="en-US" sz="1400" b="1" dirty="0" smtClean="0">
                <a:solidFill>
                  <a:srgbClr val="004379"/>
                </a:solidFill>
                <a:latin typeface="Myriad Pro"/>
                <a:cs typeface="Myriad Pro"/>
              </a:rPr>
              <a:t>Services</a:t>
            </a:r>
            <a:endParaRPr lang="en-US" sz="1400" b="1" dirty="0">
              <a:solidFill>
                <a:srgbClr val="004379"/>
              </a:solidFill>
              <a:latin typeface="Myriad Pro"/>
              <a:cs typeface="Myriad Pro"/>
            </a:endParaRPr>
          </a:p>
        </p:txBody>
      </p:sp>
    </p:spTree>
    <p:extLst>
      <p:ext uri="{BB962C8B-B14F-4D97-AF65-F5344CB8AC3E}">
        <p14:creationId xmlns:p14="http://schemas.microsoft.com/office/powerpoint/2010/main" val="4201845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a:latin typeface="Myriad Pro"/>
                <a:cs typeface="Myriad Pro"/>
              </a:rPr>
              <a:t>Talia Scott</a:t>
            </a:r>
          </a:p>
        </p:txBody>
      </p:sp>
      <p:sp>
        <p:nvSpPr>
          <p:cNvPr id="5" name="Title 4"/>
          <p:cNvSpPr>
            <a:spLocks noGrp="1"/>
          </p:cNvSpPr>
          <p:nvPr>
            <p:ph type="title"/>
          </p:nvPr>
        </p:nvSpPr>
        <p:spPr>
          <a:xfrm>
            <a:off x="457200" y="2111985"/>
            <a:ext cx="8229600" cy="563774"/>
          </a:xfrm>
        </p:spPr>
        <p:txBody>
          <a:bodyPr>
            <a:normAutofit fontScale="90000"/>
          </a:bodyPr>
          <a:lstStyle/>
          <a:p>
            <a:r>
              <a:rPr lang="en-US" b="1" dirty="0">
                <a:solidFill>
                  <a:schemeClr val="tx2"/>
                </a:solidFill>
                <a:latin typeface="Myriad Pro"/>
              </a:rPr>
              <a:t>Overview of </a:t>
            </a:r>
            <a:r>
              <a:rPr lang="en-US" b="1" dirty="0" smtClean="0">
                <a:solidFill>
                  <a:schemeClr val="tx2"/>
                </a:solidFill>
                <a:latin typeface="Myriad Pro"/>
              </a:rPr>
              <a:t>Presentation</a:t>
            </a:r>
            <a:endParaRPr lang="en-US" b="1" dirty="0">
              <a:solidFill>
                <a:schemeClr val="tx2"/>
              </a:solidFill>
              <a:latin typeface="Myriad Pro"/>
            </a:endParaRPr>
          </a:p>
        </p:txBody>
      </p:sp>
      <p:sp>
        <p:nvSpPr>
          <p:cNvPr id="3" name="Content Placeholder 2"/>
          <p:cNvSpPr>
            <a:spLocks noGrp="1"/>
          </p:cNvSpPr>
          <p:nvPr>
            <p:ph idx="1"/>
          </p:nvPr>
        </p:nvSpPr>
        <p:spPr>
          <a:xfrm>
            <a:off x="579810" y="2966152"/>
            <a:ext cx="8229600" cy="2739496"/>
          </a:xfrm>
        </p:spPr>
        <p:txBody>
          <a:bodyPr>
            <a:normAutofit/>
          </a:bodyPr>
          <a:lstStyle/>
          <a:p>
            <a:pPr marL="0" indent="0">
              <a:spcBef>
                <a:spcPts val="600"/>
              </a:spcBef>
              <a:spcAft>
                <a:spcPts val="600"/>
              </a:spcAft>
              <a:buNone/>
            </a:pPr>
            <a:r>
              <a:rPr lang="en-US" sz="2500" b="1" dirty="0" smtClean="0">
                <a:latin typeface="Myriad Pro"/>
              </a:rPr>
              <a:t>Complicated </a:t>
            </a:r>
            <a:r>
              <a:rPr lang="en-US" sz="2500" b="1" dirty="0">
                <a:latin typeface="Myriad Pro"/>
              </a:rPr>
              <a:t>system, will take a lot to give a </a:t>
            </a:r>
            <a:r>
              <a:rPr lang="en-US" sz="2500" b="1" dirty="0" smtClean="0">
                <a:latin typeface="Myriad Pro"/>
              </a:rPr>
              <a:t>picture:</a:t>
            </a:r>
            <a:endParaRPr lang="en-US" sz="2500" b="1" dirty="0">
              <a:latin typeface="Myriad Pro"/>
            </a:endParaRPr>
          </a:p>
          <a:p>
            <a:pPr marL="461963" lvl="1" indent="-227013">
              <a:spcBef>
                <a:spcPts val="600"/>
              </a:spcBef>
              <a:spcAft>
                <a:spcPts val="600"/>
              </a:spcAft>
              <a:buFont typeface="Arial" panose="020B0604020202020204" pitchFamily="34" charset="0"/>
              <a:buChar char="•"/>
            </a:pPr>
            <a:r>
              <a:rPr lang="en-US" sz="2500" dirty="0">
                <a:latin typeface="Myriad Pro"/>
              </a:rPr>
              <a:t>Overview of RDA data infrastructure (Webb)</a:t>
            </a:r>
          </a:p>
          <a:p>
            <a:pPr marL="461963" lvl="1" indent="-227013">
              <a:spcBef>
                <a:spcPts val="600"/>
              </a:spcBef>
              <a:spcAft>
                <a:spcPts val="600"/>
              </a:spcAft>
              <a:buFont typeface="Arial" panose="020B0604020202020204" pitchFamily="34" charset="0"/>
              <a:buChar char="•"/>
            </a:pPr>
            <a:r>
              <a:rPr lang="en-US" sz="2500" dirty="0">
                <a:latin typeface="Myriad Pro"/>
              </a:rPr>
              <a:t>How HMIS data fits into RDA (Chris)</a:t>
            </a:r>
          </a:p>
          <a:p>
            <a:pPr marL="461963" lvl="1" indent="-227013">
              <a:spcBef>
                <a:spcPts val="600"/>
              </a:spcBef>
              <a:spcAft>
                <a:spcPts val="600"/>
              </a:spcAft>
              <a:buFont typeface="Arial" panose="020B0604020202020204" pitchFamily="34" charset="0"/>
              <a:buChar char="•"/>
            </a:pPr>
            <a:r>
              <a:rPr lang="en-US" sz="2500" dirty="0">
                <a:latin typeface="Myriad Pro"/>
              </a:rPr>
              <a:t>Some cool products over the last 8 years (Taylor)</a:t>
            </a:r>
          </a:p>
          <a:p>
            <a:pPr marL="461963" lvl="1" indent="-227013">
              <a:spcBef>
                <a:spcPts val="600"/>
              </a:spcBef>
              <a:spcAft>
                <a:spcPts val="600"/>
              </a:spcAft>
              <a:buFont typeface="Arial" panose="020B0604020202020204" pitchFamily="34" charset="0"/>
              <a:buChar char="•"/>
            </a:pPr>
            <a:r>
              <a:rPr lang="en-US" sz="2500" dirty="0" smtClean="0">
                <a:latin typeface="Myriad Pro"/>
              </a:rPr>
              <a:t>Thoughts on </a:t>
            </a:r>
            <a:r>
              <a:rPr lang="en-US" sz="2500" smtClean="0">
                <a:latin typeface="Myriad Pro"/>
              </a:rPr>
              <a:t>the RDA / Commerce partnership </a:t>
            </a:r>
            <a:r>
              <a:rPr lang="en-US" sz="2500" dirty="0">
                <a:latin typeface="Myriad Pro"/>
              </a:rPr>
              <a:t>(Talia)</a:t>
            </a:r>
          </a:p>
          <a:p>
            <a:pPr>
              <a:spcBef>
                <a:spcPts val="600"/>
              </a:spcBef>
              <a:spcAft>
                <a:spcPts val="600"/>
              </a:spcAft>
            </a:pPr>
            <a:endParaRPr lang="en-US" sz="2500" dirty="0">
              <a:latin typeface="Myriad Pro"/>
            </a:endParaRPr>
          </a:p>
        </p:txBody>
      </p:sp>
    </p:spTree>
    <p:extLst>
      <p:ext uri="{BB962C8B-B14F-4D97-AF65-F5344CB8AC3E}">
        <p14:creationId xmlns:p14="http://schemas.microsoft.com/office/powerpoint/2010/main" val="1542500216"/>
      </p:ext>
    </p:extLst>
  </p:cSld>
  <p:clrMapOvr>
    <a:masterClrMapping/>
  </p:clrMapOvr>
  <p:timing>
    <p:tnLst>
      <p:par>
        <p:cTn id="1" dur="indefinite" restart="never" nodeType="tmRoot"/>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rtlCol="0" wrap="square">
            <a:spAutoFit/>
          </a:bodyPr>
          <a:lstStyle/>
          <a:p>
            <a:pPr algn="r"/>
            <a:r>
              <a:rPr b="1" dirty="0" lang="en-US" sz="1400">
                <a:solidFill>
                  <a:srgbClr val="004379"/>
                </a:solidFill>
                <a:latin typeface="Myriad Pro"/>
                <a:cs typeface="Myriad Pro"/>
              </a:rPr>
              <a:t>Linking Housing Program and Social Service Data to Improve Client Services</a:t>
            </a:r>
          </a:p>
          <a:p>
            <a:pPr algn="r"/>
            <a:r>
              <a:rPr b="1" dirty="0" lang="en-US" sz="1400">
                <a:latin typeface="Myriad Pro"/>
                <a:cs typeface="Myriad Pro"/>
              </a:rPr>
              <a:t>Talia Scott</a:t>
            </a:r>
          </a:p>
        </p:txBody>
      </p:sp>
      <p:sp>
        <p:nvSpPr>
          <p:cNvPr id="5" name="Title 4"/>
          <p:cNvSpPr>
            <a:spLocks noGrp="1"/>
          </p:cNvSpPr>
          <p:nvPr>
            <p:ph type="title"/>
          </p:nvPr>
        </p:nvSpPr>
        <p:spPr>
          <a:xfrm>
            <a:off x="274320" y="2111985"/>
            <a:ext cx="8412480" cy="563774"/>
          </a:xfrm>
        </p:spPr>
        <p:txBody>
          <a:bodyPr>
            <a:noAutofit/>
          </a:bodyPr>
          <a:lstStyle/>
          <a:p>
            <a:r>
              <a:rPr b="1" dirty="0" lang="en-US" sz="3600">
                <a:solidFill>
                  <a:schemeClr val="tx2"/>
                </a:solidFill>
                <a:latin typeface="Myriad Pro"/>
              </a:rPr>
              <a:t>Department of Commerce and RDA</a:t>
            </a:r>
          </a:p>
        </p:txBody>
      </p:sp>
      <p:sp>
        <p:nvSpPr>
          <p:cNvPr id="3" name="Content Placeholder 2"/>
          <p:cNvSpPr>
            <a:spLocks noGrp="1"/>
          </p:cNvSpPr>
          <p:nvPr>
            <p:ph idx="1"/>
          </p:nvPr>
        </p:nvSpPr>
        <p:spPr>
          <a:xfrm>
            <a:off x="693018" y="2768347"/>
            <a:ext cx="7993781" cy="2739496"/>
          </a:xfrm>
        </p:spPr>
        <p:txBody>
          <a:bodyPr>
            <a:normAutofit/>
          </a:bodyPr>
          <a:lstStyle/>
          <a:p>
            <a:pPr indent="0" marL="0">
              <a:spcBef>
                <a:spcPts val="300"/>
              </a:spcBef>
              <a:spcAft>
                <a:spcPts val="300"/>
              </a:spcAft>
              <a:buNone/>
            </a:pPr>
            <a:r>
              <a:rPr b="1" dirty="0" lang="en-US" sz="2500">
                <a:latin typeface="Myriad Pro"/>
              </a:rPr>
              <a:t>History of partnership</a:t>
            </a:r>
          </a:p>
          <a:p>
            <a:pPr indent="-227013" lvl="1" marL="461963">
              <a:spcBef>
                <a:spcPts val="300"/>
              </a:spcBef>
              <a:spcAft>
                <a:spcPts val="300"/>
              </a:spcAft>
              <a:buFont charset="0" panose="020B0604020202020204" pitchFamily="34" typeface="Arial"/>
              <a:buChar char="•"/>
            </a:pPr>
            <a:r>
              <a:rPr dirty="0" lang="en-US" sz="2500">
                <a:latin typeface="Myriad Pro"/>
              </a:rPr>
              <a:t>Interagency Agreement 2010-now</a:t>
            </a:r>
          </a:p>
          <a:p>
            <a:pPr indent="-227013" lvl="1" marL="461963">
              <a:spcBef>
                <a:spcPts val="300"/>
              </a:spcBef>
              <a:spcAft>
                <a:spcPts val="300"/>
              </a:spcAft>
              <a:buFont charset="0" panose="020B0604020202020204" pitchFamily="34" typeface="Arial"/>
              <a:buChar char="•"/>
            </a:pPr>
            <a:r>
              <a:rPr dirty="0" lang="en-US" sz="2500">
                <a:latin typeface="Myriad Pro"/>
              </a:rPr>
              <a:t>Began with HPRP Study</a:t>
            </a:r>
          </a:p>
          <a:p>
            <a:pPr indent="-227013" lvl="1" marL="461963">
              <a:spcBef>
                <a:spcPts val="300"/>
              </a:spcBef>
              <a:spcAft>
                <a:spcPts val="300"/>
              </a:spcAft>
              <a:buFont charset="0" panose="020B0604020202020204" pitchFamily="34" typeface="Arial"/>
              <a:buChar char="•"/>
            </a:pPr>
            <a:r>
              <a:rPr dirty="0" lang="en-US" sz="2500">
                <a:latin typeface="Myriad Pro"/>
              </a:rPr>
              <a:t>Dollars</a:t>
            </a:r>
          </a:p>
          <a:p>
            <a:endParaRPr dirty="0" lang="en-US">
              <a:latin typeface="Myriad Pro"/>
            </a:endParaRP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b="100000" l="100" r="100000" t="10000"/>
                    </a14:imgEffect>
                  </a14:imgLayer>
                </a14:imgProps>
              </a:ext>
              <a:ext uri="{28A0092B-C50C-407E-A947-70E740481C1C}">
                <a14:useLocalDpi xmlns:a14="http://schemas.microsoft.com/office/drawing/2010/main" val="0"/>
              </a:ext>
            </a:extLst>
          </a:blip>
          <a:srcRect t="62"/>
          <a:stretch/>
        </p:blipFill>
        <p:spPr>
          <a:xfrm>
            <a:off x="96253" y="3666011"/>
            <a:ext cx="8951494" cy="3005790"/>
          </a:xfrm>
          <a:prstGeom prst="rect">
            <a:avLst/>
          </a:prstGeom>
        </p:spPr>
      </p:pic>
      <p:sp>
        <p:nvSpPr>
          <p:cNvPr id="7" name="TextBox 6"/>
          <p:cNvSpPr txBox="1"/>
          <p:nvPr/>
        </p:nvSpPr>
        <p:spPr>
          <a:xfrm>
            <a:off x="7107052" y="4618467"/>
            <a:ext cx="1988821" cy="169277"/>
          </a:xfrm>
          <a:prstGeom prst="rect">
            <a:avLst/>
          </a:prstGeom>
          <a:noFill/>
        </p:spPr>
        <p:txBody>
          <a:bodyPr rtlCol="0" wrap="square">
            <a:spAutoFit/>
          </a:bodyPr>
          <a:lstStyle/>
          <a:p>
            <a:pPr algn="r"/>
            <a:r>
              <a:rPr dirty="0" lang="en-US" smtClean="0" sz="500">
                <a:solidFill>
                  <a:schemeClr val="tx1">
                    <a:lumMod val="50000"/>
                    <a:lumOff val="50000"/>
                  </a:schemeClr>
                </a:solidFill>
              </a:rPr>
              <a:t>Getty Images/</a:t>
            </a:r>
            <a:r>
              <a:rPr dirty="0" err="1" lang="en-US" smtClean="0" sz="500">
                <a:solidFill>
                  <a:schemeClr val="tx1">
                    <a:lumMod val="50000"/>
                    <a:lumOff val="50000"/>
                  </a:schemeClr>
                </a:solidFill>
              </a:rPr>
              <a:t>iStock</a:t>
            </a:r>
            <a:endParaRPr dirty="0" lang="en-US" sz="500">
              <a:solidFill>
                <a:schemeClr val="tx1">
                  <a:lumMod val="50000"/>
                  <a:lumOff val="50000"/>
                </a:schemeClr>
              </a:solidFill>
            </a:endParaRPr>
          </a:p>
        </p:txBody>
      </p:sp>
    </p:spTree>
    <p:extLst>
      <p:ext uri="{BB962C8B-B14F-4D97-AF65-F5344CB8AC3E}">
        <p14:creationId xmlns:p14="http://schemas.microsoft.com/office/powerpoint/2010/main" val="1858612805"/>
      </p:ext>
    </p:extLst>
  </p:cSld>
  <p:clrMapOvr>
    <a:masterClrMapping/>
  </p:clrMapOvr>
  <p:timing>
    <p:tnLst>
      <p:par>
        <p:cTn dur="indefinite" id="1" nodeType="tmRoot" restart="never"/>
      </p:par>
    </p:tn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694610" y="853864"/>
            <a:ext cx="4267961" cy="738664"/>
          </a:xfrm>
          <a:prstGeom prst="rect">
            <a:avLst/>
          </a:prstGeom>
          <a:noFill/>
        </p:spPr>
        <p:txBody>
          <a:bodyPr rtlCol="0" wrap="square">
            <a:spAutoFit/>
          </a:bodyPr>
          <a:lstStyle/>
          <a:p>
            <a:pPr algn="r"/>
            <a:r>
              <a:rPr b="1" dirty="0" lang="en-US" sz="1400">
                <a:solidFill>
                  <a:srgbClr val="004379"/>
                </a:solidFill>
                <a:latin typeface="Myriad Pro"/>
                <a:cs typeface="Myriad Pro"/>
              </a:rPr>
              <a:t>Linking Housing Program and Social Service Data to Improve Client Services</a:t>
            </a:r>
          </a:p>
          <a:p>
            <a:pPr algn="r"/>
            <a:r>
              <a:rPr b="1" dirty="0" lang="en-US" sz="1400">
                <a:latin typeface="Myriad Pro"/>
                <a:cs typeface="Myriad Pro"/>
              </a:rPr>
              <a:t>Talia Scott</a:t>
            </a:r>
          </a:p>
        </p:txBody>
      </p:sp>
      <p:sp>
        <p:nvSpPr>
          <p:cNvPr id="5" name="Title 4"/>
          <p:cNvSpPr>
            <a:spLocks noGrp="1"/>
          </p:cNvSpPr>
          <p:nvPr>
            <p:ph type="title"/>
          </p:nvPr>
        </p:nvSpPr>
        <p:spPr>
          <a:xfrm>
            <a:off x="457200" y="1592528"/>
            <a:ext cx="8229600" cy="563774"/>
          </a:xfrm>
        </p:spPr>
        <p:txBody>
          <a:bodyPr>
            <a:normAutofit fontScale="90000"/>
          </a:bodyPr>
          <a:lstStyle/>
          <a:p>
            <a:r>
              <a:rPr b="1" dirty="0" lang="en-US" smtClean="0">
                <a:solidFill>
                  <a:schemeClr val="tx2"/>
                </a:solidFill>
                <a:latin typeface="Myriad Pro"/>
              </a:rPr>
              <a:t>HMIS State Laws and Consent</a:t>
            </a:r>
            <a:endParaRPr b="1" dirty="0" lang="en-US">
              <a:solidFill>
                <a:schemeClr val="tx2"/>
              </a:solidFill>
              <a:latin typeface="Myriad Pro"/>
            </a:endParaRPr>
          </a:p>
        </p:txBody>
      </p:sp>
      <p:grpSp>
        <p:nvGrpSpPr>
          <p:cNvPr id="11" name="Group 10"/>
          <p:cNvGrpSpPr/>
          <p:nvPr/>
        </p:nvGrpSpPr>
        <p:grpSpPr>
          <a:xfrm>
            <a:off x="201072" y="2212114"/>
            <a:ext cx="5963080" cy="2581915"/>
            <a:chOff x="280584" y="2530864"/>
            <a:chExt cx="7202625" cy="3118617"/>
          </a:xfrm>
        </p:grpSpPr>
        <p:pic>
          <p:nvPicPr>
            <p:cNvPr id="7" name="Picture 6"/>
            <p:cNvPicPr>
              <a:picLocks noChangeAspect="1"/>
            </p:cNvPicPr>
            <p:nvPr/>
          </p:nvPicPr>
          <p:blipFill rotWithShape="1">
            <a:blip r:embed="rId3"/>
            <a:srcRect b="151" t="90"/>
            <a:stretch/>
          </p:blipFill>
          <p:spPr>
            <a:xfrm>
              <a:off x="280584" y="2530864"/>
              <a:ext cx="7202625" cy="3118617"/>
            </a:xfrm>
            <a:prstGeom prst="rect">
              <a:avLst/>
            </a:prstGeom>
          </p:spPr>
        </p:pic>
        <p:sp>
          <p:nvSpPr>
            <p:cNvPr id="9" name="Rectangle 8"/>
            <p:cNvSpPr/>
            <p:nvPr/>
          </p:nvSpPr>
          <p:spPr>
            <a:xfrm>
              <a:off x="280584" y="5274716"/>
              <a:ext cx="1055472" cy="371755"/>
            </a:xfrm>
            <a:prstGeom prst="rect">
              <a:avLst/>
            </a:prstGeom>
          </p:spPr>
          <p:txBody>
            <a:bodyPr wrap="none">
              <a:spAutoFit/>
            </a:bodyPr>
            <a:lstStyle/>
            <a:p>
              <a:r>
                <a:rPr dirty="0" lang="en-US" sz="1400">
                  <a:hlinkClick r:id="rId4"/>
                </a:rPr>
                <a:t>WA HMIS</a:t>
              </a:r>
              <a:endParaRPr dirty="0" lang="en-US" sz="1400"/>
            </a:p>
          </p:txBody>
        </p:sp>
      </p:grpSp>
      <p:grpSp>
        <p:nvGrpSpPr>
          <p:cNvPr id="14" name="Group 13"/>
          <p:cNvGrpSpPr/>
          <p:nvPr/>
        </p:nvGrpSpPr>
        <p:grpSpPr>
          <a:xfrm>
            <a:off x="1287380" y="3796805"/>
            <a:ext cx="5689890" cy="2643831"/>
            <a:chOff x="1287380" y="3796805"/>
            <a:chExt cx="5689890" cy="2643831"/>
          </a:xfrm>
        </p:grpSpPr>
        <p:pic>
          <p:nvPicPr>
            <p:cNvPr id="10" name="Picture 9"/>
            <p:cNvPicPr>
              <a:picLocks noChangeAspect="1"/>
            </p:cNvPicPr>
            <p:nvPr/>
          </p:nvPicPr>
          <p:blipFill rotWithShape="1">
            <a:blip r:embed="rId5"/>
            <a:srcRect b="207" t="123"/>
            <a:stretch/>
          </p:blipFill>
          <p:spPr>
            <a:xfrm>
              <a:off x="1287380" y="3796805"/>
              <a:ext cx="5689890" cy="2395744"/>
            </a:xfrm>
            <a:prstGeom prst="rect">
              <a:avLst/>
            </a:prstGeom>
          </p:spPr>
        </p:pic>
        <p:sp>
          <p:nvSpPr>
            <p:cNvPr id="12" name="Rectangle 11"/>
            <p:cNvSpPr/>
            <p:nvPr/>
          </p:nvSpPr>
          <p:spPr>
            <a:xfrm>
              <a:off x="1287380" y="6132859"/>
              <a:ext cx="3579057" cy="307777"/>
            </a:xfrm>
            <a:prstGeom prst="rect">
              <a:avLst/>
            </a:prstGeom>
          </p:spPr>
          <p:txBody>
            <a:bodyPr wrap="none">
              <a:spAutoFit/>
            </a:bodyPr>
            <a:lstStyle/>
            <a:p>
              <a:r>
                <a:rPr dirty="0" lang="en-US" sz="1400">
                  <a:hlinkClick r:id="rId6"/>
                </a:rPr>
                <a:t>WA homeless census or count system (aka PIT)</a:t>
              </a:r>
              <a:endParaRPr dirty="0" lang="en-US" sz="1400"/>
            </a:p>
          </p:txBody>
        </p:sp>
      </p:grpSp>
      <p:grpSp>
        <p:nvGrpSpPr>
          <p:cNvPr id="16" name="Group 15"/>
          <p:cNvGrpSpPr/>
          <p:nvPr/>
        </p:nvGrpSpPr>
        <p:grpSpPr>
          <a:xfrm>
            <a:off x="5536003" y="2156302"/>
            <a:ext cx="3426568" cy="4545944"/>
            <a:chOff x="5536003" y="2156302"/>
            <a:chExt cx="3426568" cy="4545944"/>
          </a:xfrm>
        </p:grpSpPr>
        <p:pic>
          <p:nvPicPr>
            <p:cNvPr id="13" name="Picture 12"/>
            <p:cNvPicPr>
              <a:picLocks noChangeAspect="1"/>
            </p:cNvPicPr>
            <p:nvPr/>
          </p:nvPicPr>
          <p:blipFill rotWithShape="1">
            <a:blip r:embed="rId7"/>
            <a:srcRect r="35"/>
            <a:stretch/>
          </p:blipFill>
          <p:spPr>
            <a:xfrm>
              <a:off x="5536003" y="2156302"/>
              <a:ext cx="3336800" cy="4256523"/>
            </a:xfrm>
            <a:prstGeom prst="rect">
              <a:avLst/>
            </a:prstGeom>
            <a:ln>
              <a:solidFill>
                <a:schemeClr val="bg1">
                  <a:lumMod val="65000"/>
                </a:schemeClr>
              </a:solidFill>
            </a:ln>
            <a:effectLst>
              <a:outerShdw algn="tl" blurRad="50800" dir="2700000" dist="38100" rotWithShape="0">
                <a:prstClr val="black">
                  <a:alpha val="40000"/>
                </a:prstClr>
              </a:outerShdw>
            </a:effectLst>
          </p:spPr>
        </p:pic>
        <p:sp>
          <p:nvSpPr>
            <p:cNvPr id="15" name="Rectangle 14"/>
            <p:cNvSpPr/>
            <p:nvPr/>
          </p:nvSpPr>
          <p:spPr>
            <a:xfrm>
              <a:off x="6316718" y="6394469"/>
              <a:ext cx="2645853" cy="307777"/>
            </a:xfrm>
            <a:prstGeom prst="rect">
              <a:avLst/>
            </a:prstGeom>
          </p:spPr>
          <p:txBody>
            <a:bodyPr wrap="none">
              <a:spAutoFit/>
            </a:bodyPr>
            <a:lstStyle/>
            <a:p>
              <a:r>
                <a:rPr dirty="0" lang="en-US" sz="1400">
                  <a:hlinkClick r:id="rId8"/>
                </a:rPr>
                <a:t>WA HMIS Informed Consent Form</a:t>
              </a:r>
              <a:endParaRPr dirty="0" lang="en-US" sz="1400"/>
            </a:p>
          </p:txBody>
        </p:sp>
      </p:grpSp>
    </p:spTree>
    <p:extLst>
      <p:ext uri="{BB962C8B-B14F-4D97-AF65-F5344CB8AC3E}">
        <p14:creationId xmlns:p14="http://schemas.microsoft.com/office/powerpoint/2010/main" val="449659315"/>
      </p:ext>
    </p:extLst>
  </p:cSld>
  <p:clrMapOvr>
    <a:masterClrMapping/>
  </p:clrMapOvr>
  <p:timing>
    <p:tnLst>
      <p:par>
        <p:cTn dur="indefinite" id="1" nodeType="tmRoot" restart="never"/>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1661993"/>
          </a:xfrm>
          <a:prstGeom prst="rect">
            <a:avLst/>
          </a:prstGeom>
          <a:noFill/>
        </p:spPr>
        <p:txBody>
          <a:bodyPr wrap="square" rtlCol="0">
            <a:spAutoFit/>
          </a:bodyPr>
          <a:lstStyle/>
          <a:p>
            <a:endParaRPr lang="en-US" dirty="0" smtClean="0"/>
          </a:p>
          <a:p>
            <a:r>
              <a:rPr lang="en-US" sz="1600" dirty="0" smtClean="0">
                <a:latin typeface="Myriad Pro"/>
                <a:cs typeface="Myriad Pro"/>
              </a:rPr>
              <a:t> </a:t>
            </a:r>
            <a:endParaRPr lang="en-US" sz="1600" dirty="0">
              <a:latin typeface="Myriad Pro"/>
              <a:cs typeface="Myriad Pro"/>
            </a:endParaRPr>
          </a:p>
          <a:p>
            <a:pPr>
              <a:buClr>
                <a:srgbClr val="004379"/>
              </a:buClr>
            </a:pPr>
            <a:endParaRPr lang="fr-FR" sz="1600" dirty="0" smtClean="0">
              <a:latin typeface="Myriad Pro"/>
              <a:cs typeface="Myriad Pro"/>
            </a:endParaRPr>
          </a:p>
          <a:p>
            <a:pPr marL="285750" indent="-285750">
              <a:buClr>
                <a:srgbClr val="004379"/>
              </a:buClr>
              <a:buFont typeface="Arial"/>
              <a:buChar char="•"/>
            </a:pPr>
            <a:endParaRPr lang="fr-FR" sz="1600" dirty="0" smtClean="0">
              <a:latin typeface="Myriad Pro"/>
              <a:cs typeface="Myriad Pro"/>
            </a:endParaRPr>
          </a:p>
          <a:p>
            <a:endParaRPr lang="en-US" dirty="0" smtClean="0">
              <a:latin typeface="Myriad Pro"/>
              <a:cs typeface="Myriad Pro"/>
            </a:endParaRPr>
          </a:p>
          <a:p>
            <a:endParaRPr lang="en-US" dirty="0">
              <a:latin typeface="Myriad Pro"/>
              <a:cs typeface="Myriad Pro"/>
            </a:endParaRPr>
          </a:p>
        </p:txBody>
      </p:sp>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a:latin typeface="Myriad Pro"/>
                <a:cs typeface="Myriad Pro"/>
              </a:rPr>
              <a:t>Webb </a:t>
            </a:r>
            <a:r>
              <a:rPr lang="en-US" sz="1400" b="1" dirty="0" smtClean="0">
                <a:latin typeface="Myriad Pro"/>
                <a:cs typeface="Myriad Pro"/>
              </a:rPr>
              <a:t>Sprague</a:t>
            </a:r>
            <a:endParaRPr lang="en-US" sz="1400" b="1" dirty="0">
              <a:latin typeface="Myriad Pro"/>
              <a:cs typeface="Myriad Pro"/>
            </a:endParaRPr>
          </a:p>
        </p:txBody>
      </p:sp>
      <p:sp>
        <p:nvSpPr>
          <p:cNvPr id="5" name="Title 4"/>
          <p:cNvSpPr>
            <a:spLocks noGrp="1"/>
          </p:cNvSpPr>
          <p:nvPr>
            <p:ph type="title"/>
          </p:nvPr>
        </p:nvSpPr>
        <p:spPr/>
        <p:txBody>
          <a:bodyPr/>
          <a:lstStyle/>
          <a:p>
            <a:pPr algn="ctr"/>
            <a:r>
              <a:rPr lang="en-US" dirty="0" smtClean="0">
                <a:latin typeface="Myriad Pro"/>
              </a:rPr>
              <a:t>RDA data infrastructure</a:t>
            </a:r>
            <a:endParaRPr lang="en-US" dirty="0">
              <a:latin typeface="Myriad Pro"/>
            </a:endParaRP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4169980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280047" cy="3477875"/>
          </a:xfrm>
          <a:prstGeom prst="rect">
            <a:avLst/>
          </a:prstGeom>
          <a:noFill/>
        </p:spPr>
        <p:txBody>
          <a:bodyPr wrap="square" rtlCol="0">
            <a:spAutoFit/>
          </a:bodyPr>
          <a:lstStyle/>
          <a:p>
            <a:r>
              <a:rPr lang="en-US" sz="3200" b="1" dirty="0" smtClean="0">
                <a:solidFill>
                  <a:srgbClr val="004379"/>
                </a:solidFill>
                <a:latin typeface="Myriad Pro"/>
                <a:cs typeface="Myriad Pro"/>
              </a:rPr>
              <a:t>Why administrative data?</a:t>
            </a:r>
          </a:p>
          <a:p>
            <a:endParaRPr lang="en-US" dirty="0" smtClean="0">
              <a:latin typeface="Myriad Pro"/>
              <a:cs typeface="Myriad Pro"/>
            </a:endParaRPr>
          </a:p>
          <a:p>
            <a:pPr algn="ctr">
              <a:spcAft>
                <a:spcPts val="600"/>
              </a:spcAft>
            </a:pPr>
            <a:r>
              <a:rPr lang="en-US" b="1" dirty="0">
                <a:solidFill>
                  <a:schemeClr val="accent5">
                    <a:lumMod val="75000"/>
                  </a:schemeClr>
                </a:solidFill>
                <a:latin typeface="Myriad Pro"/>
              </a:rPr>
              <a:t>ADMINISTRATIVE DATA </a:t>
            </a:r>
            <a:r>
              <a:rPr lang="en-US" sz="1600" dirty="0" smtClean="0">
                <a:latin typeface="Myriad Pro"/>
              </a:rPr>
              <a:t>are</a:t>
            </a:r>
            <a:r>
              <a:rPr lang="en-US" sz="1600" dirty="0" smtClean="0">
                <a:latin typeface="Myriad Pro"/>
                <a:cs typeface="Myriad Pro"/>
              </a:rPr>
              <a:t> </a:t>
            </a:r>
            <a:r>
              <a:rPr lang="en-US" sz="1600" dirty="0">
                <a:latin typeface="Myriad Pro"/>
                <a:cs typeface="Myriad Pro"/>
              </a:rPr>
              <a:t>data that already </a:t>
            </a:r>
            <a:r>
              <a:rPr lang="en-US" sz="1600" dirty="0" smtClean="0">
                <a:latin typeface="Myriad Pro"/>
                <a:cs typeface="Myriad Pro"/>
              </a:rPr>
              <a:t>exist </a:t>
            </a:r>
            <a:r>
              <a:rPr lang="en-US" sz="1600" dirty="0">
                <a:latin typeface="Myriad Pro"/>
                <a:cs typeface="Myriad Pro"/>
              </a:rPr>
              <a:t>in the </a:t>
            </a:r>
            <a:r>
              <a:rPr lang="en-US" sz="1600" dirty="0" smtClean="0">
                <a:latin typeface="Myriad Pro"/>
                <a:cs typeface="Myriad Pro"/>
              </a:rPr>
              <a:t>record.</a:t>
            </a:r>
          </a:p>
          <a:p>
            <a:pPr algn="ctr">
              <a:spcAft>
                <a:spcPts val="600"/>
              </a:spcAft>
            </a:pPr>
            <a:r>
              <a:rPr lang="en-US" sz="1600" dirty="0">
                <a:solidFill>
                  <a:schemeClr val="tx1">
                    <a:lumMod val="65000"/>
                    <a:lumOff val="35000"/>
                  </a:schemeClr>
                </a:solidFill>
              </a:rPr>
              <a:t>Every time a person interacts with a government entity a record is generated</a:t>
            </a:r>
            <a:r>
              <a:rPr lang="en-US" sz="1600" dirty="0" smtClean="0">
                <a:solidFill>
                  <a:schemeClr val="tx1">
                    <a:lumMod val="65000"/>
                    <a:lumOff val="35000"/>
                  </a:schemeClr>
                </a:solidFill>
              </a:rPr>
              <a:t>.</a:t>
            </a:r>
          </a:p>
          <a:p>
            <a:pPr algn="ctr">
              <a:spcAft>
                <a:spcPts val="600"/>
              </a:spcAft>
            </a:pPr>
            <a:r>
              <a:rPr lang="en-US" sz="1600" dirty="0">
                <a:solidFill>
                  <a:schemeClr val="tx1">
                    <a:lumMod val="65000"/>
                    <a:lumOff val="35000"/>
                  </a:schemeClr>
                </a:solidFill>
              </a:rPr>
              <a:t>In time, thousands of records can be created.</a:t>
            </a:r>
          </a:p>
          <a:p>
            <a:pPr algn="ctr">
              <a:spcAft>
                <a:spcPts val="600"/>
              </a:spcAft>
            </a:pPr>
            <a:r>
              <a:rPr lang="en-US" sz="1600" dirty="0">
                <a:solidFill>
                  <a:schemeClr val="tx1">
                    <a:lumMod val="65000"/>
                    <a:lumOff val="35000"/>
                  </a:schemeClr>
                </a:solidFill>
              </a:rPr>
              <a:t>These records can be linked together to tell a person’s story over time.</a:t>
            </a:r>
          </a:p>
          <a:p>
            <a:r>
              <a:rPr lang="en-US" sz="1600" dirty="0" smtClean="0">
                <a:latin typeface="Myriad Pro"/>
                <a:cs typeface="Myriad Pro"/>
              </a:rPr>
              <a:t> </a:t>
            </a:r>
            <a:endParaRPr lang="en-US" sz="1600" dirty="0">
              <a:latin typeface="Myriad Pro"/>
              <a:cs typeface="Myriad Pro"/>
            </a:endParaRPr>
          </a:p>
          <a:p>
            <a:pPr>
              <a:buClr>
                <a:srgbClr val="004379"/>
              </a:buClr>
            </a:pPr>
            <a:endParaRPr lang="fr-FR" sz="1600" dirty="0" smtClean="0">
              <a:latin typeface="Myriad Pro"/>
              <a:cs typeface="Myriad Pro"/>
            </a:endParaRPr>
          </a:p>
          <a:p>
            <a:pPr marL="285750" indent="-285750">
              <a:buClr>
                <a:srgbClr val="004379"/>
              </a:buClr>
              <a:buFont typeface="Arial"/>
              <a:buChar char="•"/>
            </a:pPr>
            <a:endParaRPr lang="fr-FR" sz="1600" dirty="0" smtClean="0">
              <a:latin typeface="Myriad Pro"/>
              <a:cs typeface="Myriad Pro"/>
            </a:endParaRPr>
          </a:p>
          <a:p>
            <a:endParaRPr lang="en-US" dirty="0" smtClean="0">
              <a:latin typeface="Myriad Pro"/>
              <a:cs typeface="Myriad Pro"/>
            </a:endParaRPr>
          </a:p>
          <a:p>
            <a:endParaRPr lang="en-US" dirty="0">
              <a:latin typeface="Myriad Pro"/>
              <a:cs typeface="Myriad Pro"/>
            </a:endParaRPr>
          </a:p>
        </p:txBody>
      </p:sp>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a:latin typeface="Myriad Pro"/>
                <a:cs typeface="Myriad Pro"/>
              </a:rPr>
              <a:t>Webb </a:t>
            </a:r>
            <a:r>
              <a:rPr lang="en-US" sz="1400" b="1" dirty="0" smtClean="0">
                <a:latin typeface="Myriad Pro"/>
                <a:cs typeface="Myriad Pro"/>
              </a:rPr>
              <a:t>Sprague</a:t>
            </a:r>
            <a:endParaRPr lang="en-US" sz="1400" b="1" dirty="0">
              <a:latin typeface="Myriad Pro"/>
              <a:cs typeface="Myriad Pro"/>
            </a:endParaRPr>
          </a:p>
        </p:txBody>
      </p:sp>
      <p:grpSp>
        <p:nvGrpSpPr>
          <p:cNvPr id="54" name="Group 53"/>
          <p:cNvGrpSpPr/>
          <p:nvPr/>
        </p:nvGrpSpPr>
        <p:grpSpPr>
          <a:xfrm>
            <a:off x="673769" y="4251004"/>
            <a:ext cx="7796463" cy="1353888"/>
            <a:chOff x="673769" y="1229134"/>
            <a:chExt cx="7796463" cy="1353888"/>
          </a:xfrm>
        </p:grpSpPr>
        <p:sp>
          <p:nvSpPr>
            <p:cNvPr id="5" name="Right Arrow 4"/>
            <p:cNvSpPr/>
            <p:nvPr/>
          </p:nvSpPr>
          <p:spPr>
            <a:xfrm>
              <a:off x="673769" y="1544968"/>
              <a:ext cx="7796463" cy="722220"/>
            </a:xfrm>
            <a:prstGeom prst="rightArrow">
              <a:avLst>
                <a:gd name="adj1" fmla="val 54443"/>
                <a:gd name="adj2"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76323" y="1229134"/>
              <a:ext cx="1042830" cy="1353888"/>
              <a:chOff x="876323" y="1493586"/>
              <a:chExt cx="1042830" cy="1353888"/>
            </a:xfrm>
          </p:grpSpPr>
          <p:sp>
            <p:nvSpPr>
              <p:cNvPr id="7" name="Folded Corner 6"/>
              <p:cNvSpPr/>
              <p:nvPr/>
            </p:nvSpPr>
            <p:spPr>
              <a:xfrm>
                <a:off x="876323" y="1493586"/>
                <a:ext cx="1042830" cy="1353888"/>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065921" y="1991575"/>
                <a:ext cx="663635" cy="741364"/>
                <a:chOff x="1014464" y="1761646"/>
                <a:chExt cx="842704" cy="941409"/>
              </a:xfrm>
            </p:grpSpPr>
            <p:grpSp>
              <p:nvGrpSpPr>
                <p:cNvPr id="10" name="Group 9"/>
                <p:cNvGrpSpPr/>
                <p:nvPr/>
              </p:nvGrpSpPr>
              <p:grpSpPr>
                <a:xfrm>
                  <a:off x="1062815" y="1761646"/>
                  <a:ext cx="746003" cy="893325"/>
                  <a:chOff x="1062812" y="1815090"/>
                  <a:chExt cx="746003" cy="811804"/>
                </a:xfrm>
                <a:effectLst>
                  <a:outerShdw blurRad="50800" dist="38100" dir="2700000" algn="tl" rotWithShape="0">
                    <a:prstClr val="black">
                      <a:alpha val="40000"/>
                    </a:prstClr>
                  </a:outerShdw>
                </a:effectLst>
              </p:grpSpPr>
              <p:sp>
                <p:nvSpPr>
                  <p:cNvPr id="12" name="Right Bracket 11"/>
                  <p:cNvSpPr/>
                  <p:nvPr/>
                </p:nvSpPr>
                <p:spPr>
                  <a:xfrm rot="16200000">
                    <a:off x="1187985" y="2006063"/>
                    <a:ext cx="495658" cy="746003"/>
                  </a:xfrm>
                  <a:prstGeom prst="rightBracket">
                    <a:avLst>
                      <a:gd name="adj" fmla="val 45008"/>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1257665" y="1815090"/>
                    <a:ext cx="347049" cy="347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14464" y="2194983"/>
                  <a:ext cx="842704" cy="508072"/>
                </a:xfrm>
                <a:prstGeom prst="rect">
                  <a:avLst/>
                </a:prstGeom>
                <a:noFill/>
              </p:spPr>
              <p:txBody>
                <a:bodyPr wrap="square" rtlCol="0">
                  <a:spAutoFit/>
                </a:bodyPr>
                <a:lstStyle/>
                <a:p>
                  <a:pPr algn="ctr"/>
                  <a:r>
                    <a:rPr lang="en-US" sz="900" dirty="0" smtClean="0"/>
                    <a:t>PERSON</a:t>
                  </a:r>
                </a:p>
                <a:p>
                  <a:pPr algn="ctr"/>
                  <a:r>
                    <a:rPr lang="en-US" sz="1100" baseline="30000" dirty="0" smtClean="0"/>
                    <a:t>#</a:t>
                  </a:r>
                  <a:r>
                    <a:rPr lang="en-US" sz="1100" dirty="0" smtClean="0"/>
                    <a:t>XX,XXX</a:t>
                  </a:r>
                  <a:endParaRPr lang="en-US" sz="1100" dirty="0"/>
                </a:p>
              </p:txBody>
            </p:sp>
          </p:grpSp>
        </p:grpSp>
        <p:grpSp>
          <p:nvGrpSpPr>
            <p:cNvPr id="14" name="Group 13"/>
            <p:cNvGrpSpPr/>
            <p:nvPr/>
          </p:nvGrpSpPr>
          <p:grpSpPr>
            <a:xfrm>
              <a:off x="2073862" y="1229134"/>
              <a:ext cx="1042830" cy="1353888"/>
              <a:chOff x="876323" y="1493586"/>
              <a:chExt cx="1042830" cy="1353888"/>
            </a:xfrm>
          </p:grpSpPr>
          <p:sp>
            <p:nvSpPr>
              <p:cNvPr id="15" name="Folded Corner 14"/>
              <p:cNvSpPr/>
              <p:nvPr/>
            </p:nvSpPr>
            <p:spPr>
              <a:xfrm>
                <a:off x="876323" y="1493586"/>
                <a:ext cx="1042830" cy="1353888"/>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065921" y="1991575"/>
                <a:ext cx="663635" cy="741364"/>
                <a:chOff x="1014464" y="1761646"/>
                <a:chExt cx="842704" cy="941409"/>
              </a:xfrm>
            </p:grpSpPr>
            <p:grpSp>
              <p:nvGrpSpPr>
                <p:cNvPr id="18" name="Group 17"/>
                <p:cNvGrpSpPr/>
                <p:nvPr/>
              </p:nvGrpSpPr>
              <p:grpSpPr>
                <a:xfrm>
                  <a:off x="1062815" y="1761646"/>
                  <a:ext cx="746003" cy="893325"/>
                  <a:chOff x="1062812" y="1815090"/>
                  <a:chExt cx="746003" cy="811804"/>
                </a:xfrm>
                <a:effectLst>
                  <a:outerShdw blurRad="50800" dist="38100" dir="2700000" algn="tl" rotWithShape="0">
                    <a:prstClr val="black">
                      <a:alpha val="40000"/>
                    </a:prstClr>
                  </a:outerShdw>
                </a:effectLst>
              </p:grpSpPr>
              <p:sp>
                <p:nvSpPr>
                  <p:cNvPr id="20" name="Right Bracket 19"/>
                  <p:cNvSpPr/>
                  <p:nvPr/>
                </p:nvSpPr>
                <p:spPr>
                  <a:xfrm rot="16200000">
                    <a:off x="1187985" y="2006063"/>
                    <a:ext cx="495658" cy="746003"/>
                  </a:xfrm>
                  <a:prstGeom prst="rightBracket">
                    <a:avLst>
                      <a:gd name="adj" fmla="val 45008"/>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1257665" y="1815090"/>
                    <a:ext cx="347049" cy="347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014464" y="2194983"/>
                  <a:ext cx="842704" cy="508072"/>
                </a:xfrm>
                <a:prstGeom prst="rect">
                  <a:avLst/>
                </a:prstGeom>
                <a:noFill/>
              </p:spPr>
              <p:txBody>
                <a:bodyPr wrap="square" rtlCol="0">
                  <a:spAutoFit/>
                </a:bodyPr>
                <a:lstStyle/>
                <a:p>
                  <a:pPr algn="ctr"/>
                  <a:r>
                    <a:rPr lang="en-US" sz="900" dirty="0" smtClean="0"/>
                    <a:t>PERSON</a:t>
                  </a:r>
                </a:p>
                <a:p>
                  <a:pPr algn="ctr"/>
                  <a:r>
                    <a:rPr lang="en-US" sz="1100" baseline="30000" dirty="0" smtClean="0"/>
                    <a:t>#</a:t>
                  </a:r>
                  <a:r>
                    <a:rPr lang="en-US" sz="1100" dirty="0" smtClean="0"/>
                    <a:t>XX,XXX</a:t>
                  </a:r>
                  <a:endParaRPr lang="en-US" sz="1100" dirty="0"/>
                </a:p>
              </p:txBody>
            </p:sp>
          </p:grpSp>
        </p:grpSp>
        <p:grpSp>
          <p:nvGrpSpPr>
            <p:cNvPr id="22" name="Group 21"/>
            <p:cNvGrpSpPr/>
            <p:nvPr/>
          </p:nvGrpSpPr>
          <p:grpSpPr>
            <a:xfrm>
              <a:off x="3271401" y="1229134"/>
              <a:ext cx="1042830" cy="1353888"/>
              <a:chOff x="876323" y="1493586"/>
              <a:chExt cx="1042830" cy="1353888"/>
            </a:xfrm>
          </p:grpSpPr>
          <p:sp>
            <p:nvSpPr>
              <p:cNvPr id="23" name="Folded Corner 22"/>
              <p:cNvSpPr/>
              <p:nvPr/>
            </p:nvSpPr>
            <p:spPr>
              <a:xfrm>
                <a:off x="876323" y="1493586"/>
                <a:ext cx="1042830" cy="1353888"/>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065921" y="1991575"/>
                <a:ext cx="663635" cy="741364"/>
                <a:chOff x="1014464" y="1761646"/>
                <a:chExt cx="842704" cy="941409"/>
              </a:xfrm>
            </p:grpSpPr>
            <p:grpSp>
              <p:nvGrpSpPr>
                <p:cNvPr id="26" name="Group 25"/>
                <p:cNvGrpSpPr/>
                <p:nvPr/>
              </p:nvGrpSpPr>
              <p:grpSpPr>
                <a:xfrm>
                  <a:off x="1062815" y="1761646"/>
                  <a:ext cx="746003" cy="893325"/>
                  <a:chOff x="1062812" y="1815090"/>
                  <a:chExt cx="746003" cy="811804"/>
                </a:xfrm>
                <a:effectLst>
                  <a:outerShdw blurRad="50800" dist="38100" dir="2700000" algn="tl" rotWithShape="0">
                    <a:prstClr val="black">
                      <a:alpha val="40000"/>
                    </a:prstClr>
                  </a:outerShdw>
                </a:effectLst>
              </p:grpSpPr>
              <p:sp>
                <p:nvSpPr>
                  <p:cNvPr id="28" name="Right Bracket 27"/>
                  <p:cNvSpPr/>
                  <p:nvPr/>
                </p:nvSpPr>
                <p:spPr>
                  <a:xfrm rot="16200000">
                    <a:off x="1187985" y="2006063"/>
                    <a:ext cx="495658" cy="746003"/>
                  </a:xfrm>
                  <a:prstGeom prst="rightBracket">
                    <a:avLst>
                      <a:gd name="adj" fmla="val 45008"/>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1257665" y="1815090"/>
                    <a:ext cx="347049" cy="347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1014464" y="2194983"/>
                  <a:ext cx="842704" cy="508072"/>
                </a:xfrm>
                <a:prstGeom prst="rect">
                  <a:avLst/>
                </a:prstGeom>
                <a:noFill/>
              </p:spPr>
              <p:txBody>
                <a:bodyPr wrap="square" rtlCol="0">
                  <a:spAutoFit/>
                </a:bodyPr>
                <a:lstStyle/>
                <a:p>
                  <a:pPr algn="ctr"/>
                  <a:r>
                    <a:rPr lang="en-US" sz="900" dirty="0" smtClean="0"/>
                    <a:t>PERSON</a:t>
                  </a:r>
                </a:p>
                <a:p>
                  <a:pPr algn="ctr"/>
                  <a:r>
                    <a:rPr lang="en-US" sz="1100" baseline="30000" dirty="0" smtClean="0"/>
                    <a:t>#</a:t>
                  </a:r>
                  <a:r>
                    <a:rPr lang="en-US" sz="1100" dirty="0" smtClean="0"/>
                    <a:t>XX,XXX</a:t>
                  </a:r>
                  <a:endParaRPr lang="en-US" sz="1100" dirty="0"/>
                </a:p>
              </p:txBody>
            </p:sp>
          </p:grpSp>
        </p:grpSp>
        <p:grpSp>
          <p:nvGrpSpPr>
            <p:cNvPr id="30" name="Group 29"/>
            <p:cNvGrpSpPr/>
            <p:nvPr/>
          </p:nvGrpSpPr>
          <p:grpSpPr>
            <a:xfrm>
              <a:off x="4468940" y="1229134"/>
              <a:ext cx="1042830" cy="1353888"/>
              <a:chOff x="876323" y="1493586"/>
              <a:chExt cx="1042830" cy="1353888"/>
            </a:xfrm>
          </p:grpSpPr>
          <p:sp>
            <p:nvSpPr>
              <p:cNvPr id="31" name="Folded Corner 30"/>
              <p:cNvSpPr/>
              <p:nvPr/>
            </p:nvSpPr>
            <p:spPr>
              <a:xfrm>
                <a:off x="876323" y="1493586"/>
                <a:ext cx="1042830" cy="1353888"/>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1065921" y="1991575"/>
                <a:ext cx="663635" cy="741364"/>
                <a:chOff x="1014464" y="1761646"/>
                <a:chExt cx="842704" cy="941409"/>
              </a:xfrm>
            </p:grpSpPr>
            <p:grpSp>
              <p:nvGrpSpPr>
                <p:cNvPr id="34" name="Group 33"/>
                <p:cNvGrpSpPr/>
                <p:nvPr/>
              </p:nvGrpSpPr>
              <p:grpSpPr>
                <a:xfrm>
                  <a:off x="1062815" y="1761646"/>
                  <a:ext cx="746003" cy="893325"/>
                  <a:chOff x="1062812" y="1815090"/>
                  <a:chExt cx="746003" cy="811804"/>
                </a:xfrm>
                <a:effectLst>
                  <a:outerShdw blurRad="50800" dist="38100" dir="2700000" algn="tl" rotWithShape="0">
                    <a:prstClr val="black">
                      <a:alpha val="40000"/>
                    </a:prstClr>
                  </a:outerShdw>
                </a:effectLst>
              </p:grpSpPr>
              <p:sp>
                <p:nvSpPr>
                  <p:cNvPr id="36" name="Right Bracket 35"/>
                  <p:cNvSpPr/>
                  <p:nvPr/>
                </p:nvSpPr>
                <p:spPr>
                  <a:xfrm rot="16200000">
                    <a:off x="1187985" y="2006063"/>
                    <a:ext cx="495658" cy="746003"/>
                  </a:xfrm>
                  <a:prstGeom prst="rightBracket">
                    <a:avLst>
                      <a:gd name="adj" fmla="val 45008"/>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1257665" y="1815090"/>
                    <a:ext cx="347049" cy="347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1014464" y="2194983"/>
                  <a:ext cx="842704" cy="508072"/>
                </a:xfrm>
                <a:prstGeom prst="rect">
                  <a:avLst/>
                </a:prstGeom>
                <a:noFill/>
              </p:spPr>
              <p:txBody>
                <a:bodyPr wrap="square" rtlCol="0">
                  <a:spAutoFit/>
                </a:bodyPr>
                <a:lstStyle/>
                <a:p>
                  <a:pPr algn="ctr"/>
                  <a:r>
                    <a:rPr lang="en-US" sz="900" dirty="0" smtClean="0"/>
                    <a:t>PERSON</a:t>
                  </a:r>
                </a:p>
                <a:p>
                  <a:pPr algn="ctr"/>
                  <a:r>
                    <a:rPr lang="en-US" sz="1100" baseline="30000" dirty="0" smtClean="0"/>
                    <a:t>#</a:t>
                  </a:r>
                  <a:r>
                    <a:rPr lang="en-US" sz="1100" dirty="0" smtClean="0"/>
                    <a:t>XX,XXX</a:t>
                  </a:r>
                  <a:endParaRPr lang="en-US" sz="1100" dirty="0"/>
                </a:p>
              </p:txBody>
            </p:sp>
          </p:grpSp>
        </p:grpSp>
        <p:grpSp>
          <p:nvGrpSpPr>
            <p:cNvPr id="38" name="Group 37"/>
            <p:cNvGrpSpPr/>
            <p:nvPr/>
          </p:nvGrpSpPr>
          <p:grpSpPr>
            <a:xfrm>
              <a:off x="5666479" y="1229134"/>
              <a:ext cx="1042830" cy="1353888"/>
              <a:chOff x="876323" y="1493586"/>
              <a:chExt cx="1042830" cy="1353888"/>
            </a:xfrm>
          </p:grpSpPr>
          <p:sp>
            <p:nvSpPr>
              <p:cNvPr id="39" name="Folded Corner 38"/>
              <p:cNvSpPr/>
              <p:nvPr/>
            </p:nvSpPr>
            <p:spPr>
              <a:xfrm>
                <a:off x="876323" y="1493586"/>
                <a:ext cx="1042830" cy="1353888"/>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1065921" y="1991575"/>
                <a:ext cx="663635" cy="741364"/>
                <a:chOff x="1014464" y="1761646"/>
                <a:chExt cx="842704" cy="941409"/>
              </a:xfrm>
            </p:grpSpPr>
            <p:grpSp>
              <p:nvGrpSpPr>
                <p:cNvPr id="42" name="Group 41"/>
                <p:cNvGrpSpPr/>
                <p:nvPr/>
              </p:nvGrpSpPr>
              <p:grpSpPr>
                <a:xfrm>
                  <a:off x="1062815" y="1761646"/>
                  <a:ext cx="746003" cy="893325"/>
                  <a:chOff x="1062812" y="1815090"/>
                  <a:chExt cx="746003" cy="811804"/>
                </a:xfrm>
                <a:effectLst>
                  <a:outerShdw blurRad="50800" dist="38100" dir="2700000" algn="tl" rotWithShape="0">
                    <a:prstClr val="black">
                      <a:alpha val="40000"/>
                    </a:prstClr>
                  </a:outerShdw>
                </a:effectLst>
              </p:grpSpPr>
              <p:sp>
                <p:nvSpPr>
                  <p:cNvPr id="44" name="Right Bracket 43"/>
                  <p:cNvSpPr/>
                  <p:nvPr/>
                </p:nvSpPr>
                <p:spPr>
                  <a:xfrm rot="16200000">
                    <a:off x="1187985" y="2006063"/>
                    <a:ext cx="495658" cy="746003"/>
                  </a:xfrm>
                  <a:prstGeom prst="rightBracket">
                    <a:avLst>
                      <a:gd name="adj" fmla="val 45008"/>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44"/>
                  <p:cNvSpPr/>
                  <p:nvPr/>
                </p:nvSpPr>
                <p:spPr>
                  <a:xfrm>
                    <a:off x="1257665" y="1815090"/>
                    <a:ext cx="347049" cy="347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1014464" y="2194983"/>
                  <a:ext cx="842704" cy="508072"/>
                </a:xfrm>
                <a:prstGeom prst="rect">
                  <a:avLst/>
                </a:prstGeom>
                <a:noFill/>
              </p:spPr>
              <p:txBody>
                <a:bodyPr wrap="square" rtlCol="0">
                  <a:spAutoFit/>
                </a:bodyPr>
                <a:lstStyle/>
                <a:p>
                  <a:pPr algn="ctr"/>
                  <a:r>
                    <a:rPr lang="en-US" sz="900" dirty="0" smtClean="0"/>
                    <a:t>PERSON</a:t>
                  </a:r>
                </a:p>
                <a:p>
                  <a:pPr algn="ctr"/>
                  <a:r>
                    <a:rPr lang="en-US" sz="1100" baseline="30000" dirty="0" smtClean="0"/>
                    <a:t>#</a:t>
                  </a:r>
                  <a:r>
                    <a:rPr lang="en-US" sz="1100" dirty="0" smtClean="0"/>
                    <a:t>XX,XXX</a:t>
                  </a:r>
                  <a:endParaRPr lang="en-US" sz="1100" dirty="0"/>
                </a:p>
              </p:txBody>
            </p:sp>
          </p:grpSp>
        </p:grpSp>
        <p:grpSp>
          <p:nvGrpSpPr>
            <p:cNvPr id="46" name="Group 45"/>
            <p:cNvGrpSpPr/>
            <p:nvPr/>
          </p:nvGrpSpPr>
          <p:grpSpPr>
            <a:xfrm>
              <a:off x="6864016" y="1229134"/>
              <a:ext cx="1042830" cy="1353888"/>
              <a:chOff x="876323" y="1493586"/>
              <a:chExt cx="1042830" cy="1353888"/>
            </a:xfrm>
          </p:grpSpPr>
          <p:sp>
            <p:nvSpPr>
              <p:cNvPr id="47" name="Folded Corner 46"/>
              <p:cNvSpPr/>
              <p:nvPr/>
            </p:nvSpPr>
            <p:spPr>
              <a:xfrm>
                <a:off x="876323" y="1493586"/>
                <a:ext cx="1042830" cy="1353888"/>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1065921" y="1991575"/>
                <a:ext cx="663635" cy="741364"/>
                <a:chOff x="1014464" y="1761646"/>
                <a:chExt cx="842704" cy="941409"/>
              </a:xfrm>
            </p:grpSpPr>
            <p:grpSp>
              <p:nvGrpSpPr>
                <p:cNvPr id="50" name="Group 49"/>
                <p:cNvGrpSpPr/>
                <p:nvPr/>
              </p:nvGrpSpPr>
              <p:grpSpPr>
                <a:xfrm>
                  <a:off x="1062815" y="1761646"/>
                  <a:ext cx="746003" cy="893325"/>
                  <a:chOff x="1062812" y="1815090"/>
                  <a:chExt cx="746003" cy="811804"/>
                </a:xfrm>
                <a:effectLst>
                  <a:outerShdw blurRad="50800" dist="38100" dir="2700000" algn="tl" rotWithShape="0">
                    <a:prstClr val="black">
                      <a:alpha val="40000"/>
                    </a:prstClr>
                  </a:outerShdw>
                </a:effectLst>
              </p:grpSpPr>
              <p:sp>
                <p:nvSpPr>
                  <p:cNvPr id="52" name="Right Bracket 51"/>
                  <p:cNvSpPr/>
                  <p:nvPr/>
                </p:nvSpPr>
                <p:spPr>
                  <a:xfrm rot="16200000">
                    <a:off x="1187985" y="2006063"/>
                    <a:ext cx="495658" cy="746003"/>
                  </a:xfrm>
                  <a:prstGeom prst="rightBracket">
                    <a:avLst>
                      <a:gd name="adj" fmla="val 45008"/>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Oval 52"/>
                  <p:cNvSpPr/>
                  <p:nvPr/>
                </p:nvSpPr>
                <p:spPr>
                  <a:xfrm>
                    <a:off x="1257665" y="1815090"/>
                    <a:ext cx="347049" cy="347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1014464" y="2194983"/>
                  <a:ext cx="842704" cy="508072"/>
                </a:xfrm>
                <a:prstGeom prst="rect">
                  <a:avLst/>
                </a:prstGeom>
                <a:noFill/>
              </p:spPr>
              <p:txBody>
                <a:bodyPr wrap="square" rtlCol="0">
                  <a:spAutoFit/>
                </a:bodyPr>
                <a:lstStyle/>
                <a:p>
                  <a:pPr algn="ctr"/>
                  <a:r>
                    <a:rPr lang="en-US" sz="900" dirty="0" smtClean="0"/>
                    <a:t>PERSON</a:t>
                  </a:r>
                </a:p>
                <a:p>
                  <a:pPr algn="ctr"/>
                  <a:r>
                    <a:rPr lang="en-US" sz="1100" baseline="30000" dirty="0" smtClean="0"/>
                    <a:t>#</a:t>
                  </a:r>
                  <a:r>
                    <a:rPr lang="en-US" sz="1100" dirty="0" smtClean="0"/>
                    <a:t>XX,XXX</a:t>
                  </a:r>
                  <a:endParaRPr lang="en-US" sz="1100" dirty="0"/>
                </a:p>
              </p:txBody>
            </p:sp>
          </p:grpSp>
        </p:grpSp>
      </p:grpSp>
      <p:sp>
        <p:nvSpPr>
          <p:cNvPr id="55" name="TextBox 54"/>
          <p:cNvSpPr txBox="1"/>
          <p:nvPr/>
        </p:nvSpPr>
        <p:spPr>
          <a:xfrm>
            <a:off x="826280" y="4295234"/>
            <a:ext cx="1118608" cy="424732"/>
          </a:xfrm>
          <a:prstGeom prst="rect">
            <a:avLst/>
          </a:prstGeom>
          <a:noFill/>
        </p:spPr>
        <p:txBody>
          <a:bodyPr wrap="square" rtlCol="0">
            <a:spAutoFit/>
          </a:bodyPr>
          <a:lstStyle/>
          <a:p>
            <a:pPr algn="ctr">
              <a:lnSpc>
                <a:spcPct val="90000"/>
              </a:lnSpc>
            </a:pPr>
            <a:r>
              <a:rPr lang="en-US" sz="1200" b="1" dirty="0" smtClean="0">
                <a:solidFill>
                  <a:schemeClr val="bg1"/>
                </a:solidFill>
                <a:effectLst>
                  <a:outerShdw blurRad="38100" dist="38100" dir="2700000" algn="tl">
                    <a:srgbClr val="000000">
                      <a:alpha val="43137"/>
                    </a:srgbClr>
                  </a:outerShdw>
                </a:effectLst>
              </a:rPr>
              <a:t>Birth Certificate</a:t>
            </a:r>
            <a:endParaRPr lang="en-US" sz="1200" b="1" dirty="0">
              <a:solidFill>
                <a:schemeClr val="bg1"/>
              </a:solidFill>
              <a:effectLst>
                <a:outerShdw blurRad="38100" dist="38100" dir="2700000" algn="tl">
                  <a:srgbClr val="000000">
                    <a:alpha val="43137"/>
                  </a:srgbClr>
                </a:outerShdw>
              </a:effectLst>
            </a:endParaRPr>
          </a:p>
        </p:txBody>
      </p:sp>
      <p:sp>
        <p:nvSpPr>
          <p:cNvPr id="56" name="TextBox 55"/>
          <p:cNvSpPr txBox="1"/>
          <p:nvPr/>
        </p:nvSpPr>
        <p:spPr>
          <a:xfrm>
            <a:off x="1991536" y="4295233"/>
            <a:ext cx="1250397" cy="424732"/>
          </a:xfrm>
          <a:prstGeom prst="rect">
            <a:avLst/>
          </a:prstGeom>
          <a:noFill/>
        </p:spPr>
        <p:txBody>
          <a:bodyPr wrap="square" rtlCol="0">
            <a:spAutoFit/>
          </a:bodyPr>
          <a:lstStyle/>
          <a:p>
            <a:pPr algn="ctr">
              <a:lnSpc>
                <a:spcPct val="90000"/>
              </a:lnSpc>
            </a:pPr>
            <a:r>
              <a:rPr lang="en-US" sz="1200" b="1" dirty="0" smtClean="0">
                <a:solidFill>
                  <a:schemeClr val="bg1"/>
                </a:solidFill>
                <a:effectLst>
                  <a:outerShdw blurRad="38100" dist="38100" dir="2700000" algn="tl">
                    <a:srgbClr val="000000">
                      <a:alpha val="43137"/>
                    </a:srgbClr>
                  </a:outerShdw>
                </a:effectLst>
              </a:rPr>
              <a:t>Out-of-Home Placement</a:t>
            </a:r>
            <a:endParaRPr lang="en-US" sz="1200" b="1" dirty="0">
              <a:solidFill>
                <a:schemeClr val="bg1"/>
              </a:solidFill>
              <a:effectLst>
                <a:outerShdw blurRad="38100" dist="38100" dir="2700000" algn="tl">
                  <a:srgbClr val="000000">
                    <a:alpha val="43137"/>
                  </a:srgbClr>
                </a:outerShdw>
              </a:effectLst>
            </a:endParaRPr>
          </a:p>
        </p:txBody>
      </p:sp>
      <p:sp>
        <p:nvSpPr>
          <p:cNvPr id="57" name="TextBox 56"/>
          <p:cNvSpPr txBox="1"/>
          <p:nvPr/>
        </p:nvSpPr>
        <p:spPr>
          <a:xfrm>
            <a:off x="3288581" y="4295234"/>
            <a:ext cx="1118608" cy="424732"/>
          </a:xfrm>
          <a:prstGeom prst="rect">
            <a:avLst/>
          </a:prstGeom>
          <a:noFill/>
        </p:spPr>
        <p:txBody>
          <a:bodyPr wrap="square" rtlCol="0">
            <a:spAutoFit/>
          </a:bodyPr>
          <a:lstStyle/>
          <a:p>
            <a:pPr algn="ctr">
              <a:lnSpc>
                <a:spcPct val="90000"/>
              </a:lnSpc>
            </a:pPr>
            <a:r>
              <a:rPr lang="en-US" sz="1200" b="1" dirty="0" smtClean="0">
                <a:solidFill>
                  <a:schemeClr val="bg1"/>
                </a:solidFill>
                <a:effectLst>
                  <a:outerShdw blurRad="38100" dist="38100" dir="2700000" algn="tl">
                    <a:srgbClr val="000000">
                      <a:alpha val="43137"/>
                    </a:srgbClr>
                  </a:outerShdw>
                </a:effectLst>
              </a:rPr>
              <a:t>Emergency Shelter</a:t>
            </a:r>
            <a:endParaRPr lang="en-US" sz="1200" b="1" dirty="0">
              <a:solidFill>
                <a:schemeClr val="bg1"/>
              </a:solidFill>
              <a:effectLst>
                <a:outerShdw blurRad="38100" dist="38100" dir="2700000" algn="tl">
                  <a:srgbClr val="000000">
                    <a:alpha val="43137"/>
                  </a:srgbClr>
                </a:outerShdw>
              </a:effectLst>
            </a:endParaRPr>
          </a:p>
        </p:txBody>
      </p:sp>
      <p:sp>
        <p:nvSpPr>
          <p:cNvPr id="58" name="TextBox 57"/>
          <p:cNvSpPr txBox="1"/>
          <p:nvPr/>
        </p:nvSpPr>
        <p:spPr>
          <a:xfrm>
            <a:off x="4453837" y="4295234"/>
            <a:ext cx="1118608" cy="424732"/>
          </a:xfrm>
          <a:prstGeom prst="rect">
            <a:avLst/>
          </a:prstGeom>
          <a:noFill/>
        </p:spPr>
        <p:txBody>
          <a:bodyPr wrap="square" rtlCol="0">
            <a:spAutoFit/>
          </a:bodyPr>
          <a:lstStyle/>
          <a:p>
            <a:pPr algn="ctr">
              <a:lnSpc>
                <a:spcPct val="90000"/>
              </a:lnSpc>
            </a:pPr>
            <a:r>
              <a:rPr lang="en-US" sz="1200" b="1" dirty="0" smtClean="0">
                <a:solidFill>
                  <a:schemeClr val="bg1"/>
                </a:solidFill>
                <a:effectLst>
                  <a:outerShdw blurRad="38100" dist="38100" dir="2700000" algn="tl">
                    <a:srgbClr val="000000">
                      <a:alpha val="43137"/>
                    </a:srgbClr>
                  </a:outerShdw>
                </a:effectLst>
              </a:rPr>
              <a:t>Emergency Department</a:t>
            </a:r>
            <a:endParaRPr lang="en-US" sz="1200" b="1" dirty="0">
              <a:solidFill>
                <a:schemeClr val="bg1"/>
              </a:solidFill>
              <a:effectLst>
                <a:outerShdw blurRad="38100" dist="38100" dir="2700000" algn="tl">
                  <a:srgbClr val="000000">
                    <a:alpha val="43137"/>
                  </a:srgbClr>
                </a:outerShdw>
              </a:effectLst>
            </a:endParaRPr>
          </a:p>
        </p:txBody>
      </p:sp>
      <p:sp>
        <p:nvSpPr>
          <p:cNvPr id="59" name="TextBox 58"/>
          <p:cNvSpPr txBox="1"/>
          <p:nvPr/>
        </p:nvSpPr>
        <p:spPr>
          <a:xfrm>
            <a:off x="5619093" y="4295234"/>
            <a:ext cx="1118608" cy="424732"/>
          </a:xfrm>
          <a:prstGeom prst="rect">
            <a:avLst/>
          </a:prstGeom>
          <a:noFill/>
        </p:spPr>
        <p:txBody>
          <a:bodyPr wrap="square" rtlCol="0">
            <a:spAutoFit/>
          </a:bodyPr>
          <a:lstStyle/>
          <a:p>
            <a:pPr algn="ctr">
              <a:lnSpc>
                <a:spcPct val="90000"/>
              </a:lnSpc>
            </a:pPr>
            <a:r>
              <a:rPr lang="en-US" sz="1200" b="1" dirty="0" err="1" smtClean="0">
                <a:solidFill>
                  <a:schemeClr val="bg1"/>
                </a:solidFill>
                <a:effectLst>
                  <a:outerShdw blurRad="38100" dist="38100" dir="2700000" algn="tl">
                    <a:srgbClr val="000000">
                      <a:alpha val="43137"/>
                    </a:srgbClr>
                  </a:outerShdw>
                </a:effectLst>
              </a:rPr>
              <a:t>SUD</a:t>
            </a:r>
            <a:r>
              <a:rPr lang="en-US" sz="1200" b="1" dirty="0" smtClean="0">
                <a:solidFill>
                  <a:schemeClr val="bg1"/>
                </a:solidFill>
                <a:effectLst>
                  <a:outerShdw blurRad="38100" dist="38100" dir="2700000" algn="tl">
                    <a:srgbClr val="000000">
                      <a:alpha val="43137"/>
                    </a:srgbClr>
                  </a:outerShdw>
                </a:effectLst>
              </a:rPr>
              <a:t> Treatment</a:t>
            </a:r>
            <a:endParaRPr lang="en-US" sz="1200" b="1" dirty="0">
              <a:solidFill>
                <a:schemeClr val="bg1"/>
              </a:solidFill>
              <a:effectLst>
                <a:outerShdw blurRad="38100" dist="38100" dir="2700000" algn="tl">
                  <a:srgbClr val="000000">
                    <a:alpha val="43137"/>
                  </a:srgbClr>
                </a:outerShdw>
              </a:effectLst>
            </a:endParaRPr>
          </a:p>
        </p:txBody>
      </p:sp>
      <p:sp>
        <p:nvSpPr>
          <p:cNvPr id="60" name="TextBox 59"/>
          <p:cNvSpPr txBox="1"/>
          <p:nvPr/>
        </p:nvSpPr>
        <p:spPr>
          <a:xfrm>
            <a:off x="6784347" y="4295234"/>
            <a:ext cx="1250395" cy="258532"/>
          </a:xfrm>
          <a:prstGeom prst="rect">
            <a:avLst/>
          </a:prstGeom>
          <a:noFill/>
        </p:spPr>
        <p:txBody>
          <a:bodyPr wrap="square" rtlCol="0">
            <a:spAutoFit/>
          </a:bodyPr>
          <a:lstStyle/>
          <a:p>
            <a:pPr algn="ctr">
              <a:lnSpc>
                <a:spcPct val="90000"/>
              </a:lnSpc>
            </a:pPr>
            <a:r>
              <a:rPr lang="en-US" sz="1200" b="1" dirty="0" smtClean="0">
                <a:solidFill>
                  <a:schemeClr val="bg1"/>
                </a:solidFill>
                <a:effectLst>
                  <a:outerShdw blurRad="38100" dist="38100" dir="2700000" algn="tl">
                    <a:srgbClr val="000000">
                      <a:alpha val="43137"/>
                    </a:srgbClr>
                  </a:outerShdw>
                </a:effectLst>
              </a:rPr>
              <a:t>Employment</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407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95831" y="1837116"/>
            <a:ext cx="7546040" cy="2542234"/>
          </a:xfrm>
          <a:prstGeom prst="rect">
            <a:avLst/>
          </a:prstGeom>
          <a:noFill/>
        </p:spPr>
        <p:txBody>
          <a:bodyPr wrap="square" rtlCol="0">
            <a:spAutoFit/>
          </a:bodyPr>
          <a:lstStyle/>
          <a:p>
            <a:r>
              <a:rPr lang="en-US" sz="3200" b="1" dirty="0" smtClean="0">
                <a:solidFill>
                  <a:srgbClr val="004379"/>
                </a:solidFill>
                <a:latin typeface="Myriad Pro"/>
                <a:cs typeface="Myriad Pro"/>
              </a:rPr>
              <a:t>What are integrated data?</a:t>
            </a:r>
          </a:p>
          <a:p>
            <a:endParaRPr lang="en-US" dirty="0" smtClean="0">
              <a:latin typeface="Myriad Pro"/>
              <a:cs typeface="Myriad Pro"/>
            </a:endParaRPr>
          </a:p>
          <a:p>
            <a:pPr algn="ctr">
              <a:lnSpc>
                <a:spcPct val="110000"/>
              </a:lnSpc>
            </a:pPr>
            <a:r>
              <a:rPr lang="en-US" sz="2000" b="1" dirty="0">
                <a:solidFill>
                  <a:schemeClr val="accent5">
                    <a:lumMod val="75000"/>
                  </a:schemeClr>
                </a:solidFill>
                <a:latin typeface="Myriad Pro"/>
              </a:rPr>
              <a:t>INTEGRATED DATA </a:t>
            </a:r>
            <a:r>
              <a:rPr lang="en-US" sz="1600" dirty="0">
                <a:latin typeface="Myriad Pro"/>
              </a:rPr>
              <a:t>is data from hundreds of thousands of individuals that is made confidential, secured in a safe environment, and aggregated to better understand outcomes and risks, improve programs, and inform decisions</a:t>
            </a:r>
            <a:r>
              <a:rPr lang="en-US" sz="1600" dirty="0" smtClean="0">
                <a:latin typeface="Myriad Pro"/>
              </a:rPr>
              <a:t>.</a:t>
            </a:r>
            <a:endParaRPr lang="fr-FR" sz="1400" dirty="0" smtClean="0">
              <a:latin typeface="Myriad Pro"/>
              <a:cs typeface="Myriad Pro"/>
            </a:endParaRPr>
          </a:p>
          <a:p>
            <a:pPr marL="285750" indent="-285750">
              <a:buClr>
                <a:srgbClr val="004379"/>
              </a:buClr>
              <a:buFont typeface="Arial"/>
              <a:buChar char="•"/>
            </a:pPr>
            <a:endParaRPr lang="fr-FR" sz="1600" dirty="0" smtClean="0">
              <a:latin typeface="Myriad Pro"/>
              <a:cs typeface="Myriad Pro"/>
            </a:endParaRPr>
          </a:p>
          <a:p>
            <a:endParaRPr lang="en-US" dirty="0" smtClean="0">
              <a:latin typeface="Myriad Pro"/>
              <a:cs typeface="Myriad Pro"/>
            </a:endParaRPr>
          </a:p>
          <a:p>
            <a:endParaRPr lang="en-US" dirty="0">
              <a:latin typeface="Myriad Pro"/>
              <a:cs typeface="Myriad Pro"/>
            </a:endParaRPr>
          </a:p>
        </p:txBody>
      </p:sp>
      <p:sp>
        <p:nvSpPr>
          <p:cNvPr id="4" name="TextBox 3"/>
          <p:cNvSpPr txBox="1"/>
          <p:nvPr/>
        </p:nvSpPr>
        <p:spPr>
          <a:xfrm>
            <a:off x="4694610" y="853864"/>
            <a:ext cx="4267961" cy="738664"/>
          </a:xfrm>
          <a:prstGeom prst="rect">
            <a:avLst/>
          </a:prstGeom>
          <a:noFill/>
        </p:spPr>
        <p:txBody>
          <a:bodyPr wrap="square" rtlCol="0">
            <a:spAutoFit/>
          </a:bodyPr>
          <a:lstStyle/>
          <a:p>
            <a:pPr algn="r"/>
            <a:r>
              <a:rPr lang="en-US" sz="1400" b="1" dirty="0">
                <a:solidFill>
                  <a:srgbClr val="004379"/>
                </a:solidFill>
                <a:latin typeface="Myriad Pro"/>
                <a:cs typeface="Myriad Pro"/>
              </a:rPr>
              <a:t>Linking Housing Program and Social Service Data to Improve Client Services</a:t>
            </a:r>
          </a:p>
          <a:p>
            <a:pPr algn="r"/>
            <a:r>
              <a:rPr lang="en-US" sz="1400" b="1" dirty="0">
                <a:latin typeface="Myriad Pro"/>
                <a:cs typeface="Myriad Pro"/>
              </a:rPr>
              <a:t>Webb </a:t>
            </a:r>
            <a:r>
              <a:rPr lang="en-US" sz="1400" b="1" dirty="0" smtClean="0">
                <a:latin typeface="Myriad Pro"/>
                <a:cs typeface="Myriad Pro"/>
              </a:rPr>
              <a:t>Sprague</a:t>
            </a:r>
            <a:endParaRPr lang="en-US" sz="1400" b="1" dirty="0">
              <a:latin typeface="Myriad Pro"/>
              <a:cs typeface="Myriad Pro"/>
            </a:endParaRPr>
          </a:p>
        </p:txBody>
      </p:sp>
      <p:grpSp>
        <p:nvGrpSpPr>
          <p:cNvPr id="6" name="Group 5"/>
          <p:cNvGrpSpPr/>
          <p:nvPr/>
        </p:nvGrpSpPr>
        <p:grpSpPr>
          <a:xfrm>
            <a:off x="624336" y="4255903"/>
            <a:ext cx="2184099" cy="1122098"/>
            <a:chOff x="425938" y="4733513"/>
            <a:chExt cx="2184099" cy="1122098"/>
          </a:xfrm>
        </p:grpSpPr>
        <p:grpSp>
          <p:nvGrpSpPr>
            <p:cNvPr id="576" name="Group 575"/>
            <p:cNvGrpSpPr/>
            <p:nvPr/>
          </p:nvGrpSpPr>
          <p:grpSpPr>
            <a:xfrm>
              <a:off x="425938" y="4733513"/>
              <a:ext cx="946150" cy="1122098"/>
              <a:chOff x="425938" y="4733513"/>
              <a:chExt cx="946150" cy="1122098"/>
            </a:xfrm>
          </p:grpSpPr>
          <p:sp>
            <p:nvSpPr>
              <p:cNvPr id="578" name="Folded Corner 577"/>
              <p:cNvSpPr/>
              <p:nvPr/>
            </p:nvSpPr>
            <p:spPr>
              <a:xfrm>
                <a:off x="425938" y="4733513"/>
                <a:ext cx="612955" cy="795790"/>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olded Corner 578"/>
              <p:cNvSpPr/>
              <p:nvPr/>
            </p:nvSpPr>
            <p:spPr>
              <a:xfrm>
                <a:off x="509237" y="4815090"/>
                <a:ext cx="612955" cy="795790"/>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Folded Corner 579"/>
              <p:cNvSpPr/>
              <p:nvPr/>
            </p:nvSpPr>
            <p:spPr>
              <a:xfrm>
                <a:off x="592536" y="4896667"/>
                <a:ext cx="612955" cy="795790"/>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Folded Corner 580"/>
              <p:cNvSpPr/>
              <p:nvPr/>
            </p:nvSpPr>
            <p:spPr>
              <a:xfrm>
                <a:off x="675835" y="4978244"/>
                <a:ext cx="612955" cy="795790"/>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2" name="Group 581"/>
              <p:cNvGrpSpPr/>
              <p:nvPr/>
            </p:nvGrpSpPr>
            <p:grpSpPr>
              <a:xfrm>
                <a:off x="759133" y="5059821"/>
                <a:ext cx="612955" cy="795790"/>
                <a:chOff x="876323" y="1493586"/>
                <a:chExt cx="1042830" cy="1353888"/>
              </a:xfrm>
            </p:grpSpPr>
            <p:sp>
              <p:nvSpPr>
                <p:cNvPr id="583" name="Folded Corner 582"/>
                <p:cNvSpPr/>
                <p:nvPr/>
              </p:nvSpPr>
              <p:spPr>
                <a:xfrm>
                  <a:off x="876323" y="1493586"/>
                  <a:ext cx="1042830" cy="1353888"/>
                </a:xfrm>
                <a:prstGeom prst="foldedCorner">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4" name="Group 583"/>
                <p:cNvGrpSpPr/>
                <p:nvPr/>
              </p:nvGrpSpPr>
              <p:grpSpPr>
                <a:xfrm>
                  <a:off x="929458" y="1991576"/>
                  <a:ext cx="956237" cy="791017"/>
                  <a:chOff x="841181" y="1761646"/>
                  <a:chExt cx="1214259" cy="1004460"/>
                </a:xfrm>
              </p:grpSpPr>
              <p:grpSp>
                <p:nvGrpSpPr>
                  <p:cNvPr id="586" name="Group 585"/>
                  <p:cNvGrpSpPr/>
                  <p:nvPr/>
                </p:nvGrpSpPr>
                <p:grpSpPr>
                  <a:xfrm>
                    <a:off x="1062815" y="1761646"/>
                    <a:ext cx="746003" cy="893325"/>
                    <a:chOff x="1062812" y="1815090"/>
                    <a:chExt cx="746003" cy="811804"/>
                  </a:xfrm>
                  <a:effectLst>
                    <a:outerShdw blurRad="50800" dist="38100" dir="2700000" algn="tl" rotWithShape="0">
                      <a:prstClr val="black">
                        <a:alpha val="40000"/>
                      </a:prstClr>
                    </a:outerShdw>
                  </a:effectLst>
                </p:grpSpPr>
                <p:sp>
                  <p:nvSpPr>
                    <p:cNvPr id="588" name="Right Bracket 587"/>
                    <p:cNvSpPr/>
                    <p:nvPr/>
                  </p:nvSpPr>
                  <p:spPr>
                    <a:xfrm rot="16200000">
                      <a:off x="1187985" y="2006063"/>
                      <a:ext cx="495658" cy="746003"/>
                    </a:xfrm>
                    <a:prstGeom prst="rightBracket">
                      <a:avLst>
                        <a:gd name="adj" fmla="val 45008"/>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9" name="Oval 588"/>
                    <p:cNvSpPr/>
                    <p:nvPr/>
                  </p:nvSpPr>
                  <p:spPr>
                    <a:xfrm>
                      <a:off x="1257665" y="1815090"/>
                      <a:ext cx="347049" cy="347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7" name="TextBox 586"/>
                  <p:cNvSpPr txBox="1"/>
                  <p:nvPr/>
                </p:nvSpPr>
                <p:spPr>
                  <a:xfrm>
                    <a:off x="841181" y="2177656"/>
                    <a:ext cx="1214259" cy="588450"/>
                  </a:xfrm>
                  <a:prstGeom prst="rect">
                    <a:avLst/>
                  </a:prstGeom>
                  <a:noFill/>
                </p:spPr>
                <p:txBody>
                  <a:bodyPr wrap="square" rtlCol="0">
                    <a:spAutoFit/>
                  </a:bodyPr>
                  <a:lstStyle/>
                  <a:p>
                    <a:pPr algn="ctr">
                      <a:lnSpc>
                        <a:spcPct val="90000"/>
                      </a:lnSpc>
                    </a:pPr>
                    <a:r>
                      <a:rPr lang="en-US" sz="600" dirty="0" smtClean="0"/>
                      <a:t>PERSON</a:t>
                    </a:r>
                  </a:p>
                  <a:p>
                    <a:pPr algn="ctr">
                      <a:lnSpc>
                        <a:spcPct val="90000"/>
                      </a:lnSpc>
                    </a:pPr>
                    <a:r>
                      <a:rPr lang="en-US" sz="700" baseline="30000" dirty="0" smtClean="0"/>
                      <a:t>#</a:t>
                    </a:r>
                    <a:r>
                      <a:rPr lang="en-US" sz="700" dirty="0" smtClean="0"/>
                      <a:t>XX,XXX</a:t>
                    </a:r>
                    <a:endParaRPr lang="en-US" sz="700" dirty="0"/>
                  </a:p>
                </p:txBody>
              </p:sp>
            </p:grpSp>
            <p:sp>
              <p:nvSpPr>
                <p:cNvPr id="585" name="TextBox 584"/>
                <p:cNvSpPr txBox="1"/>
                <p:nvPr/>
              </p:nvSpPr>
              <p:spPr>
                <a:xfrm>
                  <a:off x="886419" y="1499554"/>
                  <a:ext cx="1022639" cy="392718"/>
                </a:xfrm>
                <a:prstGeom prst="rect">
                  <a:avLst/>
                </a:prstGeom>
                <a:noFill/>
              </p:spPr>
              <p:txBody>
                <a:bodyPr wrap="square" rtlCol="0">
                  <a:spAutoFit/>
                </a:bodyPr>
                <a:lstStyle/>
                <a:p>
                  <a:pPr algn="ctr">
                    <a:lnSpc>
                      <a:spcPct val="90000"/>
                    </a:lnSpc>
                  </a:pPr>
                  <a:r>
                    <a:rPr lang="en-US" sz="1000" b="1" dirty="0" smtClean="0">
                      <a:solidFill>
                        <a:schemeClr val="bg1"/>
                      </a:solidFill>
                      <a:effectLst>
                        <a:outerShdw blurRad="38100" dist="38100" dir="2700000" algn="tl">
                          <a:srgbClr val="000000">
                            <a:alpha val="43137"/>
                          </a:srgbClr>
                        </a:outerShdw>
                      </a:effectLst>
                    </a:rPr>
                    <a:t>Record</a:t>
                  </a:r>
                  <a:endParaRPr lang="en-US" sz="1000" b="1" dirty="0">
                    <a:solidFill>
                      <a:schemeClr val="bg1"/>
                    </a:solidFill>
                    <a:effectLst>
                      <a:outerShdw blurRad="38100" dist="38100" dir="2700000" algn="tl">
                        <a:srgbClr val="000000">
                          <a:alpha val="43137"/>
                        </a:srgbClr>
                      </a:outerShdw>
                    </a:effectLst>
                  </a:endParaRPr>
                </a:p>
              </p:txBody>
            </p:sp>
          </p:grpSp>
        </p:grpSp>
        <p:sp>
          <p:nvSpPr>
            <p:cNvPr id="577" name="TextBox 576"/>
            <p:cNvSpPr txBox="1"/>
            <p:nvPr/>
          </p:nvSpPr>
          <p:spPr>
            <a:xfrm>
              <a:off x="1346208" y="5109495"/>
              <a:ext cx="1263829" cy="369332"/>
            </a:xfrm>
            <a:prstGeom prst="rect">
              <a:avLst/>
            </a:prstGeom>
            <a:noFill/>
          </p:spPr>
          <p:txBody>
            <a:bodyPr wrap="square" rtlCol="0">
              <a:spAutoFit/>
            </a:bodyPr>
            <a:lstStyle/>
            <a:p>
              <a:r>
                <a:rPr lang="en-US" dirty="0" smtClean="0"/>
                <a:t>x </a:t>
              </a:r>
              <a:r>
                <a:rPr lang="en-US" b="1" dirty="0" smtClean="0"/>
                <a:t>1,000s</a:t>
              </a:r>
              <a:endParaRPr lang="en-US" b="1" dirty="0"/>
            </a:p>
          </p:txBody>
        </p:sp>
      </p:grpSp>
      <p:sp>
        <p:nvSpPr>
          <p:cNvPr id="8" name="Isosceles Triangle 7"/>
          <p:cNvSpPr/>
          <p:nvPr/>
        </p:nvSpPr>
        <p:spPr>
          <a:xfrm rot="5400000">
            <a:off x="2359906" y="4691486"/>
            <a:ext cx="546991" cy="25093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0" name="Group 589"/>
          <p:cNvGrpSpPr/>
          <p:nvPr/>
        </p:nvGrpSpPr>
        <p:grpSpPr>
          <a:xfrm>
            <a:off x="2848317" y="4152667"/>
            <a:ext cx="5916566" cy="1328570"/>
            <a:chOff x="2848317" y="4152667"/>
            <a:chExt cx="5916566" cy="1328570"/>
          </a:xfrm>
        </p:grpSpPr>
        <p:sp>
          <p:nvSpPr>
            <p:cNvPr id="7" name="TextBox 6"/>
            <p:cNvSpPr txBox="1"/>
            <p:nvPr/>
          </p:nvSpPr>
          <p:spPr>
            <a:xfrm>
              <a:off x="7580442" y="4632286"/>
              <a:ext cx="1184441" cy="369332"/>
            </a:xfrm>
            <a:prstGeom prst="rect">
              <a:avLst/>
            </a:prstGeom>
            <a:noFill/>
          </p:spPr>
          <p:txBody>
            <a:bodyPr wrap="square" rtlCol="0">
              <a:spAutoFit/>
            </a:bodyPr>
            <a:lstStyle/>
            <a:p>
              <a:pPr algn="r"/>
              <a:r>
                <a:rPr lang="en-US" dirty="0" smtClean="0"/>
                <a:t>x </a:t>
              </a:r>
              <a:r>
                <a:rPr lang="en-US" b="1" dirty="0" smtClean="0"/>
                <a:t>100,000s</a:t>
              </a:r>
              <a:endParaRPr lang="en-US" b="1" dirty="0"/>
            </a:p>
          </p:txBody>
        </p:sp>
        <p:grpSp>
          <p:nvGrpSpPr>
            <p:cNvPr id="9" name="Group 8"/>
            <p:cNvGrpSpPr/>
            <p:nvPr/>
          </p:nvGrpSpPr>
          <p:grpSpPr>
            <a:xfrm>
              <a:off x="2848317" y="4152667"/>
              <a:ext cx="4624012" cy="254597"/>
              <a:chOff x="3157028" y="4815090"/>
              <a:chExt cx="4624012" cy="254597"/>
            </a:xfrm>
          </p:grpSpPr>
          <p:grpSp>
            <p:nvGrpSpPr>
              <p:cNvPr id="496" name="Group 495"/>
              <p:cNvGrpSpPr/>
              <p:nvPr/>
            </p:nvGrpSpPr>
            <p:grpSpPr>
              <a:xfrm>
                <a:off x="3157028" y="4815090"/>
                <a:ext cx="875908" cy="254597"/>
                <a:chOff x="3157028" y="4829692"/>
                <a:chExt cx="1422602" cy="413503"/>
              </a:xfrm>
            </p:grpSpPr>
            <p:grpSp>
              <p:nvGrpSpPr>
                <p:cNvPr id="561" name="Group 56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74" name="Right Bracket 57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Oval 57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56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72" name="Right Bracket 57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Oval 57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3" name="Group 56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70" name="Right Bracket 56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Oval 57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56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68" name="Right Bracket 56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Oval 56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5" name="Group 56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66" name="Right Bracket 56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Oval 56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7" name="Group 496"/>
              <p:cNvGrpSpPr/>
              <p:nvPr/>
            </p:nvGrpSpPr>
            <p:grpSpPr>
              <a:xfrm>
                <a:off x="4094054" y="4815090"/>
                <a:ext cx="875908" cy="254597"/>
                <a:chOff x="3157028" y="4829692"/>
                <a:chExt cx="1422602" cy="413503"/>
              </a:xfrm>
            </p:grpSpPr>
            <p:grpSp>
              <p:nvGrpSpPr>
                <p:cNvPr id="546" name="Group 54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59" name="Right Bracket 55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Oval 55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54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57" name="Right Bracket 55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Oval 55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8" name="Group 54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55" name="Right Bracket 55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Oval 55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9" name="Group 54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53" name="Right Bracket 55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Oval 55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54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51" name="Right Bracket 55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Oval 55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8" name="Group 497"/>
              <p:cNvGrpSpPr/>
              <p:nvPr/>
            </p:nvGrpSpPr>
            <p:grpSpPr>
              <a:xfrm>
                <a:off x="5031080" y="4815090"/>
                <a:ext cx="875908" cy="254597"/>
                <a:chOff x="3157028" y="4829692"/>
                <a:chExt cx="1422602" cy="413503"/>
              </a:xfrm>
            </p:grpSpPr>
            <p:grpSp>
              <p:nvGrpSpPr>
                <p:cNvPr id="531" name="Group 53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44" name="Right Bracket 54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Oval 54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42" name="Right Bracket 54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Oval 54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53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40" name="Right Bracket 53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Oval 54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4" name="Group 53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38" name="Right Bracket 53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Oval 53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36" name="Right Bracket 53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Oval 53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9" name="Group 498"/>
              <p:cNvGrpSpPr/>
              <p:nvPr/>
            </p:nvGrpSpPr>
            <p:grpSpPr>
              <a:xfrm>
                <a:off x="5968106" y="4815090"/>
                <a:ext cx="875908" cy="254597"/>
                <a:chOff x="3157028" y="4829692"/>
                <a:chExt cx="1422602" cy="413503"/>
              </a:xfrm>
            </p:grpSpPr>
            <p:grpSp>
              <p:nvGrpSpPr>
                <p:cNvPr id="516" name="Group 51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29" name="Right Bracket 52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Oval 52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7" name="Group 51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27" name="Right Bracket 52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Oval 52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51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25" name="Right Bracket 52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Oval 52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9" name="Group 51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23" name="Right Bracket 52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Oval 52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51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21" name="Right Bracket 52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Oval 52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0" name="Group 499"/>
              <p:cNvGrpSpPr/>
              <p:nvPr/>
            </p:nvGrpSpPr>
            <p:grpSpPr>
              <a:xfrm>
                <a:off x="6905132" y="4815090"/>
                <a:ext cx="875908" cy="254597"/>
                <a:chOff x="3157028" y="4829692"/>
                <a:chExt cx="1422602" cy="413503"/>
              </a:xfrm>
            </p:grpSpPr>
            <p:grpSp>
              <p:nvGrpSpPr>
                <p:cNvPr id="501" name="Group 50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14" name="Right Bracket 51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Oval 51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50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12" name="Right Bracket 51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Oval 51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3" name="Group 50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10" name="Right Bracket 50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Oval 51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50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08" name="Right Bracket 50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Oval 50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06" name="Right Bracket 50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Oval 50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 name="Group 9"/>
            <p:cNvGrpSpPr/>
            <p:nvPr/>
          </p:nvGrpSpPr>
          <p:grpSpPr>
            <a:xfrm>
              <a:off x="2935963" y="4331663"/>
              <a:ext cx="4624012" cy="254597"/>
              <a:chOff x="3157028" y="4815090"/>
              <a:chExt cx="4624012" cy="254597"/>
            </a:xfrm>
          </p:grpSpPr>
          <p:grpSp>
            <p:nvGrpSpPr>
              <p:cNvPr id="416" name="Group 415"/>
              <p:cNvGrpSpPr/>
              <p:nvPr/>
            </p:nvGrpSpPr>
            <p:grpSpPr>
              <a:xfrm>
                <a:off x="3157028" y="4815090"/>
                <a:ext cx="875908" cy="254597"/>
                <a:chOff x="3157028" y="4829692"/>
                <a:chExt cx="1422602" cy="413503"/>
              </a:xfrm>
            </p:grpSpPr>
            <p:grpSp>
              <p:nvGrpSpPr>
                <p:cNvPr id="481" name="Group 48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94" name="Right Bracket 49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Oval 49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48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92" name="Right Bracket 49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Oval 49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48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90" name="Right Bracket 48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Oval 49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48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88" name="Right Bracket 48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Oval 48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8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86" name="Right Bracket 48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Oval 48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7" name="Group 416"/>
              <p:cNvGrpSpPr/>
              <p:nvPr/>
            </p:nvGrpSpPr>
            <p:grpSpPr>
              <a:xfrm>
                <a:off x="4094054" y="4815090"/>
                <a:ext cx="875908" cy="254597"/>
                <a:chOff x="3157028" y="4829692"/>
                <a:chExt cx="1422602" cy="413503"/>
              </a:xfrm>
            </p:grpSpPr>
            <p:grpSp>
              <p:nvGrpSpPr>
                <p:cNvPr id="466" name="Group 46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79" name="Right Bracket 47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Oval 47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46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77" name="Right Bracket 47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Oval 47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75" name="Right Bracket 47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Oval 47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73" name="Right Bracket 47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Oval 47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46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71" name="Right Bracket 47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Oval 47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8" name="Group 417"/>
              <p:cNvGrpSpPr/>
              <p:nvPr/>
            </p:nvGrpSpPr>
            <p:grpSpPr>
              <a:xfrm>
                <a:off x="5031080" y="4815090"/>
                <a:ext cx="875908" cy="254597"/>
                <a:chOff x="3157028" y="4829692"/>
                <a:chExt cx="1422602" cy="413503"/>
              </a:xfrm>
            </p:grpSpPr>
            <p:grpSp>
              <p:nvGrpSpPr>
                <p:cNvPr id="451" name="Group 45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64" name="Right Bracket 46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Oval 46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62" name="Right Bracket 46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Oval 46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5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60" name="Right Bracket 45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Oval 46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45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58" name="Right Bracket 45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Oval 45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56" name="Right Bracket 45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Oval 45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418"/>
              <p:cNvGrpSpPr/>
              <p:nvPr/>
            </p:nvGrpSpPr>
            <p:grpSpPr>
              <a:xfrm>
                <a:off x="5968106" y="4815090"/>
                <a:ext cx="875908" cy="254597"/>
                <a:chOff x="3157028" y="4829692"/>
                <a:chExt cx="1422602" cy="413503"/>
              </a:xfrm>
            </p:grpSpPr>
            <p:grpSp>
              <p:nvGrpSpPr>
                <p:cNvPr id="436" name="Group 43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49" name="Right Bracket 44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Oval 44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43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47" name="Right Bracket 44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Oval 44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45" name="Right Bracket 44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Oval 44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43" name="Right Bracket 44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Oval 44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41" name="Right Bracket 44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Oval 44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0" name="Group 419"/>
              <p:cNvGrpSpPr/>
              <p:nvPr/>
            </p:nvGrpSpPr>
            <p:grpSpPr>
              <a:xfrm>
                <a:off x="6905132" y="4815090"/>
                <a:ext cx="875908" cy="254597"/>
                <a:chOff x="3157028" y="4829692"/>
                <a:chExt cx="1422602" cy="413503"/>
              </a:xfrm>
            </p:grpSpPr>
            <p:grpSp>
              <p:nvGrpSpPr>
                <p:cNvPr id="421" name="Group 42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34" name="Right Bracket 43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Oval 43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32" name="Right Bracket 43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Oval 43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42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30" name="Right Bracket 42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Oval 43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42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28" name="Right Bracket 42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Oval 42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5" name="Group 42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26" name="Right Bracket 42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Oval 42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 name="Group 10"/>
            <p:cNvGrpSpPr/>
            <p:nvPr/>
          </p:nvGrpSpPr>
          <p:grpSpPr>
            <a:xfrm>
              <a:off x="2848317" y="4510659"/>
              <a:ext cx="4624012" cy="254597"/>
              <a:chOff x="3157028" y="4815090"/>
              <a:chExt cx="4624012" cy="254597"/>
            </a:xfrm>
          </p:grpSpPr>
          <p:grpSp>
            <p:nvGrpSpPr>
              <p:cNvPr id="336" name="Group 335"/>
              <p:cNvGrpSpPr/>
              <p:nvPr/>
            </p:nvGrpSpPr>
            <p:grpSpPr>
              <a:xfrm>
                <a:off x="3157028" y="4815090"/>
                <a:ext cx="875908" cy="254597"/>
                <a:chOff x="3157028" y="4829692"/>
                <a:chExt cx="1422602" cy="413503"/>
              </a:xfrm>
            </p:grpSpPr>
            <p:grpSp>
              <p:nvGrpSpPr>
                <p:cNvPr id="401" name="Group 40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14" name="Right Bracket 41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Oval 41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40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12" name="Right Bracket 41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Oval 41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40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10" name="Right Bracket 40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Oval 41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40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08" name="Right Bracket 40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Oval 40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40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06" name="Right Bracket 40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Oval 40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7" name="Group 336"/>
              <p:cNvGrpSpPr/>
              <p:nvPr/>
            </p:nvGrpSpPr>
            <p:grpSpPr>
              <a:xfrm>
                <a:off x="4094054" y="4815090"/>
                <a:ext cx="875908" cy="254597"/>
                <a:chOff x="3157028" y="4829692"/>
                <a:chExt cx="1422602" cy="413503"/>
              </a:xfrm>
            </p:grpSpPr>
            <p:grpSp>
              <p:nvGrpSpPr>
                <p:cNvPr id="386" name="Group 38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99" name="Right Bracket 39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Oval 39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38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97" name="Right Bracket 39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Oval 39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38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95" name="Right Bracket 39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Oval 39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93" name="Right Bracket 39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Oval 39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38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91" name="Right Bracket 39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Oval 39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 name="Group 337"/>
              <p:cNvGrpSpPr/>
              <p:nvPr/>
            </p:nvGrpSpPr>
            <p:grpSpPr>
              <a:xfrm>
                <a:off x="5031080" y="4815090"/>
                <a:ext cx="875908" cy="254597"/>
                <a:chOff x="3157028" y="4829692"/>
                <a:chExt cx="1422602" cy="413503"/>
              </a:xfrm>
            </p:grpSpPr>
            <p:grpSp>
              <p:nvGrpSpPr>
                <p:cNvPr id="371" name="Group 37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84" name="Right Bracket 38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Oval 38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37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82" name="Right Bracket 38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Oval 38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37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80" name="Right Bracket 37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Oval 38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37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78" name="Right Bracket 37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Oval 37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76" name="Right Bracket 37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Oval 37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9" name="Group 338"/>
              <p:cNvGrpSpPr/>
              <p:nvPr/>
            </p:nvGrpSpPr>
            <p:grpSpPr>
              <a:xfrm>
                <a:off x="5968106" y="4815090"/>
                <a:ext cx="875908" cy="254597"/>
                <a:chOff x="3157028" y="4829692"/>
                <a:chExt cx="1422602" cy="413503"/>
              </a:xfrm>
            </p:grpSpPr>
            <p:grpSp>
              <p:nvGrpSpPr>
                <p:cNvPr id="356" name="Group 35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69" name="Right Bracket 36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Oval 36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35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67" name="Right Bracket 36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Oval 36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65" name="Right Bracket 36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Oval 36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63" name="Right Bracket 36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Oval 36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61" name="Right Bracket 36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Oval 36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p:cNvGrpSpPr/>
              <p:nvPr/>
            </p:nvGrpSpPr>
            <p:grpSpPr>
              <a:xfrm>
                <a:off x="6905132" y="4815090"/>
                <a:ext cx="875908" cy="254597"/>
                <a:chOff x="3157028" y="4829692"/>
                <a:chExt cx="1422602" cy="413503"/>
              </a:xfrm>
            </p:grpSpPr>
            <p:grpSp>
              <p:nvGrpSpPr>
                <p:cNvPr id="341" name="Group 34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54" name="Right Bracket 35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Oval 35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52" name="Right Bracket 35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Oval 35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50" name="Right Bracket 34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Oval 35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34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48" name="Right Bracket 34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Oval 34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4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46" name="Right Bracket 34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Oval 34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 name="Group 11"/>
            <p:cNvGrpSpPr/>
            <p:nvPr/>
          </p:nvGrpSpPr>
          <p:grpSpPr>
            <a:xfrm>
              <a:off x="2935963" y="4689655"/>
              <a:ext cx="4624012" cy="254597"/>
              <a:chOff x="3157028" y="4815090"/>
              <a:chExt cx="4624012" cy="254597"/>
            </a:xfrm>
          </p:grpSpPr>
          <p:grpSp>
            <p:nvGrpSpPr>
              <p:cNvPr id="256" name="Group 255"/>
              <p:cNvGrpSpPr/>
              <p:nvPr/>
            </p:nvGrpSpPr>
            <p:grpSpPr>
              <a:xfrm>
                <a:off x="3157028" y="4815090"/>
                <a:ext cx="875908" cy="254597"/>
                <a:chOff x="3157028" y="4829692"/>
                <a:chExt cx="1422602" cy="413503"/>
              </a:xfrm>
            </p:grpSpPr>
            <p:grpSp>
              <p:nvGrpSpPr>
                <p:cNvPr id="321" name="Group 32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34" name="Right Bracket 33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Oval 33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32" name="Right Bracket 33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Oval 33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30" name="Right Bracket 32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Oval 33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28" name="Right Bracket 32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Oval 32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26" name="Right Bracket 32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Oval 32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7" name="Group 256"/>
              <p:cNvGrpSpPr/>
              <p:nvPr/>
            </p:nvGrpSpPr>
            <p:grpSpPr>
              <a:xfrm>
                <a:off x="4094054" y="4815090"/>
                <a:ext cx="875908" cy="254597"/>
                <a:chOff x="3157028" y="4829692"/>
                <a:chExt cx="1422602" cy="413503"/>
              </a:xfrm>
            </p:grpSpPr>
            <p:grpSp>
              <p:nvGrpSpPr>
                <p:cNvPr id="306" name="Group 30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19" name="Right Bracket 31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Oval 31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17" name="Right Bracket 31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Oval 31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15" name="Right Bracket 31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Oval 31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30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13" name="Right Bracket 31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Oval 31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30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11" name="Right Bracket 31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Oval 31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8" name="Group 257"/>
              <p:cNvGrpSpPr/>
              <p:nvPr/>
            </p:nvGrpSpPr>
            <p:grpSpPr>
              <a:xfrm>
                <a:off x="5031080" y="4815090"/>
                <a:ext cx="875908" cy="254597"/>
                <a:chOff x="3157028" y="4829692"/>
                <a:chExt cx="1422602" cy="413503"/>
              </a:xfrm>
            </p:grpSpPr>
            <p:grpSp>
              <p:nvGrpSpPr>
                <p:cNvPr id="291" name="Group 29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04" name="Right Bracket 30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Oval 30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02" name="Right Bracket 30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Oval 30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00" name="Right Bracket 29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Oval 30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29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98" name="Right Bracket 29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Oval 29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96" name="Right Bracket 29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Oval 29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 name="Group 258"/>
              <p:cNvGrpSpPr/>
              <p:nvPr/>
            </p:nvGrpSpPr>
            <p:grpSpPr>
              <a:xfrm>
                <a:off x="5968106" y="4815090"/>
                <a:ext cx="875908" cy="254597"/>
                <a:chOff x="3157028" y="4829692"/>
                <a:chExt cx="1422602" cy="413503"/>
              </a:xfrm>
            </p:grpSpPr>
            <p:grpSp>
              <p:nvGrpSpPr>
                <p:cNvPr id="276" name="Group 27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89" name="Right Bracket 28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Oval 28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87" name="Right Bracket 28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Oval 28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85" name="Right Bracket 28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Oval 28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83" name="Right Bracket 28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Oval 28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81" name="Right Bracket 28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Oval 28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0" name="Group 259"/>
              <p:cNvGrpSpPr/>
              <p:nvPr/>
            </p:nvGrpSpPr>
            <p:grpSpPr>
              <a:xfrm>
                <a:off x="6905132" y="4815090"/>
                <a:ext cx="875908" cy="254597"/>
                <a:chOff x="3157028" y="4829692"/>
                <a:chExt cx="1422602" cy="413503"/>
              </a:xfrm>
            </p:grpSpPr>
            <p:grpSp>
              <p:nvGrpSpPr>
                <p:cNvPr id="261" name="Group 26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74" name="Right Bracket 27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Oval 27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6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72" name="Right Bracket 27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Oval 27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70" name="Right Bracket 26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Oval 27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68" name="Right Bracket 26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Oval 26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66" name="Right Bracket 26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Oval 26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 name="Group 12"/>
            <p:cNvGrpSpPr/>
            <p:nvPr/>
          </p:nvGrpSpPr>
          <p:grpSpPr>
            <a:xfrm>
              <a:off x="2848317" y="4868651"/>
              <a:ext cx="4624012" cy="254597"/>
              <a:chOff x="3157028" y="4815090"/>
              <a:chExt cx="4624012" cy="254597"/>
            </a:xfrm>
          </p:grpSpPr>
          <p:grpSp>
            <p:nvGrpSpPr>
              <p:cNvPr id="176" name="Group 175"/>
              <p:cNvGrpSpPr/>
              <p:nvPr/>
            </p:nvGrpSpPr>
            <p:grpSpPr>
              <a:xfrm>
                <a:off x="3157028" y="4815090"/>
                <a:ext cx="875908" cy="254597"/>
                <a:chOff x="3157028" y="4829692"/>
                <a:chExt cx="1422602" cy="413503"/>
              </a:xfrm>
            </p:grpSpPr>
            <p:grpSp>
              <p:nvGrpSpPr>
                <p:cNvPr id="241" name="Group 24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54" name="Right Bracket 25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Oval 25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52" name="Right Bracket 25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Oval 25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50" name="Right Bracket 24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Oval 25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48" name="Right Bracket 24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Oval 24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46" name="Right Bracket 24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Oval 24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p:cNvGrpSpPr/>
              <p:nvPr/>
            </p:nvGrpSpPr>
            <p:grpSpPr>
              <a:xfrm>
                <a:off x="4094054" y="4815090"/>
                <a:ext cx="875908" cy="254597"/>
                <a:chOff x="3157028" y="4829692"/>
                <a:chExt cx="1422602" cy="413503"/>
              </a:xfrm>
            </p:grpSpPr>
            <p:grpSp>
              <p:nvGrpSpPr>
                <p:cNvPr id="226" name="Group 22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39" name="Right Bracket 23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Oval 23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37" name="Right Bracket 23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Oval 23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35" name="Right Bracket 23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Oval 23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33" name="Right Bracket 23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Oval 23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31" name="Right Bracket 23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Oval 23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177"/>
              <p:cNvGrpSpPr/>
              <p:nvPr/>
            </p:nvGrpSpPr>
            <p:grpSpPr>
              <a:xfrm>
                <a:off x="5031080" y="4815090"/>
                <a:ext cx="875908" cy="254597"/>
                <a:chOff x="3157028" y="4829692"/>
                <a:chExt cx="1422602" cy="413503"/>
              </a:xfrm>
            </p:grpSpPr>
            <p:grpSp>
              <p:nvGrpSpPr>
                <p:cNvPr id="211" name="Group 21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24" name="Right Bracket 22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Oval 22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22" name="Right Bracket 22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Oval 22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20" name="Right Bracket 21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Oval 22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18" name="Right Bracket 21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Oval 21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16" name="Right Bracket 21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Oval 21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178"/>
              <p:cNvGrpSpPr/>
              <p:nvPr/>
            </p:nvGrpSpPr>
            <p:grpSpPr>
              <a:xfrm>
                <a:off x="5968106" y="4815090"/>
                <a:ext cx="875908" cy="254597"/>
                <a:chOff x="3157028" y="4829692"/>
                <a:chExt cx="1422602" cy="413503"/>
              </a:xfrm>
            </p:grpSpPr>
            <p:grpSp>
              <p:nvGrpSpPr>
                <p:cNvPr id="196" name="Group 19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09" name="Right Bracket 20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Oval 20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07" name="Right Bracket 20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Oval 20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05" name="Right Bracket 20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Oval 20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03" name="Right Bracket 20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Oval 20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01" name="Right Bracket 20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Oval 20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179"/>
              <p:cNvGrpSpPr/>
              <p:nvPr/>
            </p:nvGrpSpPr>
            <p:grpSpPr>
              <a:xfrm>
                <a:off x="6905132" y="4815090"/>
                <a:ext cx="875908" cy="254597"/>
                <a:chOff x="3157028" y="4829692"/>
                <a:chExt cx="1422602" cy="413503"/>
              </a:xfrm>
            </p:grpSpPr>
            <p:grpSp>
              <p:nvGrpSpPr>
                <p:cNvPr id="181" name="Group 18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94" name="Right Bracket 19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Oval 19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92" name="Right Bracket 19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Oval 19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90" name="Right Bracket 18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Oval 19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88" name="Right Bracket 18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Oval 18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86" name="Right Bracket 18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Oval 18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 name="Group 13"/>
            <p:cNvGrpSpPr/>
            <p:nvPr/>
          </p:nvGrpSpPr>
          <p:grpSpPr>
            <a:xfrm>
              <a:off x="2935963" y="5047647"/>
              <a:ext cx="4624012" cy="254597"/>
              <a:chOff x="3157028" y="4815090"/>
              <a:chExt cx="4624012" cy="254597"/>
            </a:xfrm>
          </p:grpSpPr>
          <p:grpSp>
            <p:nvGrpSpPr>
              <p:cNvPr id="96" name="Group 95"/>
              <p:cNvGrpSpPr/>
              <p:nvPr/>
            </p:nvGrpSpPr>
            <p:grpSpPr>
              <a:xfrm>
                <a:off x="3157028" y="4815090"/>
                <a:ext cx="875908" cy="254597"/>
                <a:chOff x="3157028" y="4829692"/>
                <a:chExt cx="1422602" cy="413503"/>
              </a:xfrm>
            </p:grpSpPr>
            <p:grpSp>
              <p:nvGrpSpPr>
                <p:cNvPr id="161" name="Group 16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74" name="Right Bracket 17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Oval 17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72" name="Right Bracket 17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Oval 17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70" name="Right Bracket 16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Oval 17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68" name="Right Bracket 16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Oval 16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66" name="Right Bracket 16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Oval 16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p:cNvGrpSpPr/>
              <p:nvPr/>
            </p:nvGrpSpPr>
            <p:grpSpPr>
              <a:xfrm>
                <a:off x="4094054" y="4815090"/>
                <a:ext cx="875908" cy="254597"/>
                <a:chOff x="3157028" y="4829692"/>
                <a:chExt cx="1422602" cy="413503"/>
              </a:xfrm>
            </p:grpSpPr>
            <p:grpSp>
              <p:nvGrpSpPr>
                <p:cNvPr id="146" name="Group 14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59" name="Right Bracket 15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Oval 15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57" name="Right Bracket 15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Oval 15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55" name="Right Bracket 15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Oval 15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53" name="Right Bracket 15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Oval 15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51" name="Right Bracket 15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Oval 15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a:off x="5031080" y="4815090"/>
                <a:ext cx="875908" cy="254597"/>
                <a:chOff x="3157028" y="4829692"/>
                <a:chExt cx="1422602" cy="413503"/>
              </a:xfrm>
            </p:grpSpPr>
            <p:grpSp>
              <p:nvGrpSpPr>
                <p:cNvPr id="131" name="Group 13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44" name="Right Bracket 14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Oval 14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42" name="Right Bracket 14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Oval 14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40" name="Right Bracket 13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Oval 14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38" name="Right Bracket 13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Oval 13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36" name="Right Bracket 13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Oval 13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5968106" y="4815090"/>
                <a:ext cx="875908" cy="254597"/>
                <a:chOff x="3157028" y="4829692"/>
                <a:chExt cx="1422602" cy="413503"/>
              </a:xfrm>
            </p:grpSpPr>
            <p:grpSp>
              <p:nvGrpSpPr>
                <p:cNvPr id="116" name="Group 11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29" name="Right Bracket 12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Oval 12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27" name="Right Bracket 12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Oval 12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25" name="Right Bracket 12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Oval 12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23" name="Right Bracket 12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Oval 12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21" name="Right Bracket 12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Oval 12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 name="Group 99"/>
              <p:cNvGrpSpPr/>
              <p:nvPr/>
            </p:nvGrpSpPr>
            <p:grpSpPr>
              <a:xfrm>
                <a:off x="6905132" y="4815090"/>
                <a:ext cx="875908" cy="254597"/>
                <a:chOff x="3157028" y="4829692"/>
                <a:chExt cx="1422602" cy="413503"/>
              </a:xfrm>
            </p:grpSpPr>
            <p:grpSp>
              <p:nvGrpSpPr>
                <p:cNvPr id="101" name="Group 10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14" name="Right Bracket 11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Oval 11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12" name="Right Bracket 11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Oval 11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10" name="Right Bracket 10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Oval 11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08" name="Right Bracket 10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Oval 10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106" name="Right Bracket 10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Oval 10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14"/>
            <p:cNvGrpSpPr/>
            <p:nvPr/>
          </p:nvGrpSpPr>
          <p:grpSpPr>
            <a:xfrm>
              <a:off x="2848317" y="5226640"/>
              <a:ext cx="4624012" cy="254597"/>
              <a:chOff x="3157028" y="4815090"/>
              <a:chExt cx="4624012" cy="254597"/>
            </a:xfrm>
          </p:grpSpPr>
          <p:grpSp>
            <p:nvGrpSpPr>
              <p:cNvPr id="16" name="Group 15"/>
              <p:cNvGrpSpPr/>
              <p:nvPr/>
            </p:nvGrpSpPr>
            <p:grpSpPr>
              <a:xfrm>
                <a:off x="3157028" y="4815090"/>
                <a:ext cx="875908" cy="254597"/>
                <a:chOff x="3157028" y="4829692"/>
                <a:chExt cx="1422602" cy="413503"/>
              </a:xfrm>
            </p:grpSpPr>
            <p:grpSp>
              <p:nvGrpSpPr>
                <p:cNvPr id="81" name="Group 8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94" name="Right Bracket 9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Oval 9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92" name="Right Bracket 9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Oval 9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90" name="Right Bracket 8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Oval 9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88" name="Right Bracket 8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Oval 8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86" name="Right Bracket 8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Oval 8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4094054" y="4815090"/>
                <a:ext cx="875908" cy="254597"/>
                <a:chOff x="3157028" y="4829692"/>
                <a:chExt cx="1422602" cy="413503"/>
              </a:xfrm>
            </p:grpSpPr>
            <p:grpSp>
              <p:nvGrpSpPr>
                <p:cNvPr id="66" name="Group 6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79" name="Right Bracket 7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Oval 7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77" name="Right Bracket 7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Oval 7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75" name="Right Bracket 7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Oval 7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73" name="Right Bracket 7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Oval 7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71" name="Right Bracket 7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Oval 7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5031080" y="4815090"/>
                <a:ext cx="875908" cy="254597"/>
                <a:chOff x="3157028" y="4829692"/>
                <a:chExt cx="1422602" cy="413503"/>
              </a:xfrm>
            </p:grpSpPr>
            <p:grpSp>
              <p:nvGrpSpPr>
                <p:cNvPr id="51" name="Group 5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64" name="Right Bracket 6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Oval 6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62" name="Right Bracket 6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Oval 6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60" name="Right Bracket 5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Oval 6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8" name="Right Bracket 5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56" name="Right Bracket 5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Oval 5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5968106" y="4815090"/>
                <a:ext cx="875908" cy="254597"/>
                <a:chOff x="3157028" y="4829692"/>
                <a:chExt cx="1422602" cy="413503"/>
              </a:xfrm>
            </p:grpSpPr>
            <p:grpSp>
              <p:nvGrpSpPr>
                <p:cNvPr id="36" name="Group 35"/>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9" name="Right Bracket 48"/>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Oval 49"/>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7" name="Right Bracket 46"/>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Oval 47"/>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5" name="Right Bracket 44"/>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3" name="Right Bracket 42"/>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43"/>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41" name="Right Bracket 40"/>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p:cNvGrpSpPr/>
              <p:nvPr/>
            </p:nvGrpSpPr>
            <p:grpSpPr>
              <a:xfrm>
                <a:off x="6905132" y="4815090"/>
                <a:ext cx="875908" cy="254597"/>
                <a:chOff x="3157028" y="4829692"/>
                <a:chExt cx="1422602" cy="413503"/>
              </a:xfrm>
            </p:grpSpPr>
            <p:grpSp>
              <p:nvGrpSpPr>
                <p:cNvPr id="21" name="Group 20"/>
                <p:cNvGrpSpPr/>
                <p:nvPr/>
              </p:nvGrpSpPr>
              <p:grpSpPr>
                <a:xfrm>
                  <a:off x="4234320"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4" name="Right Bracket 33"/>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Oval 34"/>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964997"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2" name="Right Bracket 31"/>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695674"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30" name="Right Bracket 29"/>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Oval 30"/>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426351"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8" name="Right Bracket 27"/>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157028" y="4829692"/>
                  <a:ext cx="345310" cy="413503"/>
                  <a:chOff x="1062812" y="1815090"/>
                  <a:chExt cx="746003" cy="811804"/>
                </a:xfrm>
                <a:solidFill>
                  <a:schemeClr val="accent1">
                    <a:lumMod val="75000"/>
                  </a:schemeClr>
                </a:solidFill>
                <a:effectLst>
                  <a:outerShdw blurRad="50800" dist="38100" dir="2700000" algn="tl" rotWithShape="0">
                    <a:prstClr val="black">
                      <a:alpha val="40000"/>
                    </a:prstClr>
                  </a:outerShdw>
                </a:effectLst>
              </p:grpSpPr>
              <p:sp>
                <p:nvSpPr>
                  <p:cNvPr id="26" name="Right Bracket 25"/>
                  <p:cNvSpPr/>
                  <p:nvPr/>
                </p:nvSpPr>
                <p:spPr>
                  <a:xfrm rot="16200000">
                    <a:off x="1187985" y="2006063"/>
                    <a:ext cx="495658" cy="746003"/>
                  </a:xfrm>
                  <a:prstGeom prst="rightBracket">
                    <a:avLst>
                      <a:gd name="adj" fmla="val 45008"/>
                    </a:avLst>
                  </a:prstGeom>
                  <a:grpFill/>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1257665" y="1815090"/>
                    <a:ext cx="347049" cy="347048"/>
                  </a:xfrm>
                  <a:prstGeom prst="ellipse">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591" name="Rectangle 590"/>
          <p:cNvSpPr/>
          <p:nvPr/>
        </p:nvSpPr>
        <p:spPr>
          <a:xfrm>
            <a:off x="6724698" y="3803375"/>
            <a:ext cx="652743" cy="369332"/>
          </a:xfrm>
          <a:prstGeom prst="rect">
            <a:avLst/>
          </a:prstGeom>
        </p:spPr>
        <p:txBody>
          <a:bodyPr wrap="none">
            <a:spAutoFit/>
          </a:bodyPr>
          <a:lstStyle/>
          <a:p>
            <a:r>
              <a:rPr lang="en-US" b="1" dirty="0" smtClean="0">
                <a:latin typeface="+mj-lt"/>
              </a:rPr>
              <a:t>2017</a:t>
            </a:r>
            <a:endParaRPr lang="en-US" b="1" dirty="0">
              <a:latin typeface="+mj-lt"/>
            </a:endParaRPr>
          </a:p>
        </p:txBody>
      </p:sp>
      <p:sp>
        <p:nvSpPr>
          <p:cNvPr id="592" name="Rectangle 591"/>
          <p:cNvSpPr/>
          <p:nvPr/>
        </p:nvSpPr>
        <p:spPr>
          <a:xfrm>
            <a:off x="5777265" y="3803375"/>
            <a:ext cx="652743" cy="369332"/>
          </a:xfrm>
          <a:prstGeom prst="rect">
            <a:avLst/>
          </a:prstGeom>
        </p:spPr>
        <p:txBody>
          <a:bodyPr wrap="none">
            <a:spAutoFit/>
          </a:bodyPr>
          <a:lstStyle/>
          <a:p>
            <a:r>
              <a:rPr lang="en-US" b="1" dirty="0" smtClean="0">
                <a:latin typeface="+mj-lt"/>
              </a:rPr>
              <a:t>2016</a:t>
            </a:r>
            <a:endParaRPr lang="en-US" b="1" dirty="0">
              <a:latin typeface="+mj-lt"/>
            </a:endParaRPr>
          </a:p>
        </p:txBody>
      </p:sp>
      <p:sp>
        <p:nvSpPr>
          <p:cNvPr id="593" name="Rectangle 592"/>
          <p:cNvSpPr/>
          <p:nvPr/>
        </p:nvSpPr>
        <p:spPr>
          <a:xfrm>
            <a:off x="4829832" y="3803375"/>
            <a:ext cx="652743" cy="369332"/>
          </a:xfrm>
          <a:prstGeom prst="rect">
            <a:avLst/>
          </a:prstGeom>
        </p:spPr>
        <p:txBody>
          <a:bodyPr wrap="none">
            <a:spAutoFit/>
          </a:bodyPr>
          <a:lstStyle/>
          <a:p>
            <a:r>
              <a:rPr lang="en-US" b="1" dirty="0" smtClean="0">
                <a:latin typeface="+mj-lt"/>
              </a:rPr>
              <a:t>2015</a:t>
            </a:r>
            <a:endParaRPr lang="en-US" b="1" dirty="0">
              <a:latin typeface="+mj-lt"/>
            </a:endParaRPr>
          </a:p>
        </p:txBody>
      </p:sp>
      <p:sp>
        <p:nvSpPr>
          <p:cNvPr id="594" name="Rectangle 593"/>
          <p:cNvSpPr/>
          <p:nvPr/>
        </p:nvSpPr>
        <p:spPr>
          <a:xfrm>
            <a:off x="3882399" y="3803375"/>
            <a:ext cx="652743" cy="369332"/>
          </a:xfrm>
          <a:prstGeom prst="rect">
            <a:avLst/>
          </a:prstGeom>
        </p:spPr>
        <p:txBody>
          <a:bodyPr wrap="none">
            <a:spAutoFit/>
          </a:bodyPr>
          <a:lstStyle/>
          <a:p>
            <a:r>
              <a:rPr lang="en-US" b="1" dirty="0" smtClean="0">
                <a:latin typeface="+mj-lt"/>
              </a:rPr>
              <a:t>2014</a:t>
            </a:r>
            <a:endParaRPr lang="en-US" b="1" dirty="0">
              <a:latin typeface="+mj-lt"/>
            </a:endParaRPr>
          </a:p>
        </p:txBody>
      </p:sp>
      <p:sp>
        <p:nvSpPr>
          <p:cNvPr id="595" name="Rectangle 594"/>
          <p:cNvSpPr/>
          <p:nvPr/>
        </p:nvSpPr>
        <p:spPr>
          <a:xfrm>
            <a:off x="2934966" y="3803375"/>
            <a:ext cx="652743" cy="369332"/>
          </a:xfrm>
          <a:prstGeom prst="rect">
            <a:avLst/>
          </a:prstGeom>
        </p:spPr>
        <p:txBody>
          <a:bodyPr wrap="none">
            <a:spAutoFit/>
          </a:bodyPr>
          <a:lstStyle/>
          <a:p>
            <a:r>
              <a:rPr lang="en-US" b="1" dirty="0" smtClean="0">
                <a:latin typeface="+mj-lt"/>
              </a:rPr>
              <a:t>2013</a:t>
            </a:r>
            <a:endParaRPr lang="en-US" b="1" dirty="0">
              <a:latin typeface="+mj-lt"/>
            </a:endParaRPr>
          </a:p>
        </p:txBody>
      </p:sp>
    </p:spTree>
    <p:extLst>
      <p:ext uri="{BB962C8B-B14F-4D97-AF65-F5344CB8AC3E}">
        <p14:creationId xmlns:p14="http://schemas.microsoft.com/office/powerpoint/2010/main" val="8036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90"/>
                                        </p:tgtEl>
                                        <p:attrNameLst>
                                          <p:attrName>style.visibility</p:attrName>
                                        </p:attrNameLst>
                                      </p:cBhvr>
                                      <p:to>
                                        <p:strVal val="visible"/>
                                      </p:to>
                                    </p:set>
                                    <p:animEffect transition="in" filter="wipe(left)">
                                      <p:cBhvr>
                                        <p:cTn id="16" dur="500"/>
                                        <p:tgtEl>
                                          <p:spTgt spid="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2596</Words>
  <Application>Microsoft Office PowerPoint</Application>
  <PresentationFormat>On-screen Show (4:3)</PresentationFormat>
  <Paragraphs>490</Paragraphs>
  <Slides>33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Narrow</vt:lpstr>
      <vt:lpstr>Calibri</vt:lpstr>
      <vt:lpstr>Myriad Pro</vt:lpstr>
      <vt:lpstr>Symbol</vt:lpstr>
      <vt:lpstr>Times New Roman</vt:lpstr>
      <vt:lpstr>Wingdings</vt:lpstr>
      <vt:lpstr>Wingdings 2</vt:lpstr>
      <vt:lpstr>Wingdings 3</vt:lpstr>
      <vt:lpstr>Office Theme</vt:lpstr>
      <vt:lpstr>PowerPoint Presentation</vt:lpstr>
      <vt:lpstr>PowerPoint Presentation</vt:lpstr>
      <vt:lpstr>Introduction by Talia</vt:lpstr>
      <vt:lpstr>Overview of Presentation</vt:lpstr>
      <vt:lpstr>Department of Commerce and RDA</vt:lpstr>
      <vt:lpstr>HMIS State Laws and Consent</vt:lpstr>
      <vt:lpstr>RDA data infrastructure</vt:lpstr>
      <vt:lpstr>PowerPoint Presentation</vt:lpstr>
      <vt:lpstr>PowerPoint Presentation</vt:lpstr>
      <vt:lpstr>PowerPoint Presentation</vt:lpstr>
      <vt:lpstr>PowerPoint Presentation</vt:lpstr>
      <vt:lpstr>PowerPoint Presentation</vt:lpstr>
      <vt:lpstr>PowerPoint Presentation</vt:lpstr>
      <vt:lpstr>HMIS data support</vt:lpstr>
      <vt:lpstr>HMIS Data Support</vt:lpstr>
      <vt:lpstr>HMIS Data Warehouse</vt:lpstr>
      <vt:lpstr>Supporting Commerce’s Mission</vt:lpstr>
      <vt:lpstr>Process for Linking HMIS into RDA Data Environment</vt:lpstr>
      <vt:lpstr>Supplemental Point-in-Time Count</vt:lpstr>
      <vt:lpstr>Q. Does anyone work with TANF MOE?</vt:lpstr>
      <vt:lpstr>Supporting TANF Federal Reporting</vt:lpstr>
      <vt:lpstr>Collaborative Research</vt:lpstr>
      <vt:lpstr>Identifying Homeless and Unstably Housed DSHS Clients in Multiple Service Systems (2012)</vt:lpstr>
      <vt:lpstr>PowerPoint Presentation</vt:lpstr>
      <vt:lpstr>Housing Status of Youth Exiting Foster Care, Behavioral Health and Criminal Justice Systems</vt:lpstr>
      <vt:lpstr>Housing Status of Youth Exiting Foster Care, Behavioral Health and Criminal Justice Systems</vt:lpstr>
      <vt:lpstr>Youth at Risk of Homelessness</vt:lpstr>
      <vt:lpstr>PowerPoint Presentation</vt:lpstr>
      <vt:lpstr>PowerPoint Presentation</vt:lpstr>
      <vt:lpstr>PowerPoint Presentation</vt:lpstr>
      <vt:lpstr>Closing by Talia</vt:lpstr>
      <vt:lpstr>PowerPoint Presentation</vt:lpstr>
      <vt:lpstr>PowerPoint Presentation</vt:lpstr>
    </vt:vector>
  </TitlesOfParts>
  <Company>Rowland Creative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Rowland</dc:creator>
  <cp:lastModifiedBy>Sprague, Webb (DSHS/RDA)</cp:lastModifiedBy>
  <cp:revision>82</cp:revision>
  <cp:lastPrinted>2017-06-13T13:52:54Z</cp:lastPrinted>
  <dcterms:created xsi:type="dcterms:W3CDTF">2016-02-04T17:24:41Z</dcterms:created>
  <dcterms:modified xsi:type="dcterms:W3CDTF">2018-09-20T22:53:36Z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2517524</vt:lpwstr>
  </property>
  <property fmtid="{D5CDD505-2E9C-101B-9397-08002B2CF9AE}" name="NXPowerLiteSettings" pid="3">
    <vt:lpwstr>F7000400038000</vt:lpwstr>
  </property>
  <property fmtid="{D5CDD505-2E9C-101B-9397-08002B2CF9AE}" name="NXPowerLiteVersion" pid="4">
    <vt:lpwstr>S9.2.0</vt:lpwstr>
  </property>
</Properties>
</file>