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B08ADF-B51E-41ED-A6A0-AFE4DF4073F0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804E94-FE4F-4EC2-9C14-7F85DE6025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2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54A9F-D3D6-4215-B2FF-33A32E4ABCC6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718E-232F-4241-ACAB-E4ACCB380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845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54A9F-D3D6-4215-B2FF-33A32E4ABCC6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718E-232F-4241-ACAB-E4ACCB380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923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54A9F-D3D6-4215-B2FF-33A32E4ABCC6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718E-232F-4241-ACAB-E4ACCB380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447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54A9F-D3D6-4215-B2FF-33A32E4ABCC6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718E-232F-4241-ACAB-E4ACCB380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123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54A9F-D3D6-4215-B2FF-33A32E4ABCC6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718E-232F-4241-ACAB-E4ACCB380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843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54A9F-D3D6-4215-B2FF-33A32E4ABCC6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718E-232F-4241-ACAB-E4ACCB380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552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54A9F-D3D6-4215-B2FF-33A32E4ABCC6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718E-232F-4241-ACAB-E4ACCB380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486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54A9F-D3D6-4215-B2FF-33A32E4ABCC6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718E-232F-4241-ACAB-E4ACCB380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737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54A9F-D3D6-4215-B2FF-33A32E4ABCC6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718E-232F-4241-ACAB-E4ACCB380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22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54A9F-D3D6-4215-B2FF-33A32E4ABCC6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718E-232F-4241-ACAB-E4ACCB380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425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54A9F-D3D6-4215-B2FF-33A32E4ABCC6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D718E-232F-4241-ACAB-E4ACCB380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096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454A9F-D3D6-4215-B2FF-33A32E4ABCC6}" type="datetimeFigureOut">
              <a:rPr lang="en-US" smtClean="0"/>
              <a:t>9/13/2018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0D718E-232F-4241-ACAB-E4ACCB380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572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6764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Uses of System Modeling to Build Consensus in Homeless Intervention Strategies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191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Rate of Self Resolution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Autofit/>
          </a:bodyPr>
          <a:lstStyle/>
          <a:p>
            <a:pPr marL="457200" lvl="1" indent="0">
              <a:buNone/>
            </a:pPr>
            <a:r>
              <a:rPr lang="en-US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Last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Year’s population + inflow – Housed in homeless system – Current Population</a:t>
            </a:r>
          </a:p>
          <a:p>
            <a:pPr marL="457200" lvl="1" indent="0" algn="ctr"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inflow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endParaRPr lang="en-US" sz="2400" dirty="0" smtClean="0"/>
          </a:p>
          <a:p>
            <a:pPr marL="457200" lvl="1" indent="0">
              <a:buNone/>
            </a:pPr>
            <a:r>
              <a:rPr lang="en-US" dirty="0" smtClean="0"/>
              <a:t>5,000 + 10,000 – 2,500 – 6,000</a:t>
            </a:r>
          </a:p>
          <a:p>
            <a:pPr marL="457200" lvl="1" indent="0">
              <a:buNone/>
            </a:pPr>
            <a:r>
              <a:rPr lang="en-US" dirty="0" smtClean="0"/>
              <a:t>                   10,000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1295400" y="2895600"/>
            <a:ext cx="70866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990600" y="4181518"/>
            <a:ext cx="4572000" cy="9482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791200" y="3729335"/>
            <a:ext cx="457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=</a:t>
            </a:r>
            <a:endParaRPr lang="en-US" sz="5400" dirty="0"/>
          </a:p>
        </p:txBody>
      </p:sp>
      <p:sp>
        <p:nvSpPr>
          <p:cNvPr id="12" name="TextBox 11"/>
          <p:cNvSpPr txBox="1"/>
          <p:nvPr/>
        </p:nvSpPr>
        <p:spPr>
          <a:xfrm>
            <a:off x="6477000" y="3919908"/>
            <a:ext cx="106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65%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91155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Really, Really Hard Stuff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Autofit/>
          </a:bodyPr>
          <a:lstStyle/>
          <a:p>
            <a:r>
              <a:rPr lang="en-US" dirty="0" smtClean="0"/>
              <a:t>Percent that won’t succeed with Rapid Rehousing</a:t>
            </a:r>
          </a:p>
          <a:p>
            <a:r>
              <a:rPr lang="en-US" dirty="0"/>
              <a:t>Homeless Prevention </a:t>
            </a:r>
            <a:r>
              <a:rPr lang="en-US" dirty="0" smtClean="0"/>
              <a:t>Effectiveness</a:t>
            </a:r>
          </a:p>
          <a:p>
            <a:pPr lvl="1"/>
            <a:r>
              <a:rPr lang="en-US" dirty="0" smtClean="0"/>
              <a:t>Base your work on research</a:t>
            </a:r>
          </a:p>
          <a:p>
            <a:r>
              <a:rPr lang="en-US" dirty="0" smtClean="0"/>
              <a:t>Housing Rental Vacancy Rate effect is tough to calculate.  I do my best.  </a:t>
            </a:r>
          </a:p>
          <a:p>
            <a:endParaRPr lang="en-US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29212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213" y="1047750"/>
            <a:ext cx="7267575" cy="476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96271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/>
              <a:t>Lets Build a Model</a:t>
            </a:r>
          </a:p>
        </p:txBody>
      </p:sp>
      <p:sp>
        <p:nvSpPr>
          <p:cNvPr id="4" name="Subtitle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Autofit/>
          </a:bodyPr>
          <a:lstStyle/>
          <a:p>
            <a:r>
              <a:rPr lang="en-US" dirty="0" smtClean="0"/>
              <a:t>Percent that won’t succeed with Rapid Rehousing</a:t>
            </a:r>
          </a:p>
          <a:p>
            <a:r>
              <a:rPr lang="en-US" dirty="0"/>
              <a:t>Homeless Prevention </a:t>
            </a:r>
            <a:r>
              <a:rPr lang="en-US" dirty="0" smtClean="0"/>
              <a:t>Effectiveness</a:t>
            </a:r>
          </a:p>
          <a:p>
            <a:pPr lvl="1"/>
            <a:r>
              <a:rPr lang="en-US" dirty="0" smtClean="0"/>
              <a:t>Base your work on research</a:t>
            </a:r>
          </a:p>
          <a:p>
            <a:r>
              <a:rPr lang="en-US" dirty="0" smtClean="0"/>
              <a:t>Housing Rental Vacancy Rate effect is tough to calculate.  I do my best.  </a:t>
            </a:r>
          </a:p>
          <a:p>
            <a:endParaRPr lang="en-US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828800"/>
            <a:ext cx="8050085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50972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The Wrap Up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Autofit/>
          </a:bodyPr>
          <a:lstStyle/>
          <a:p>
            <a:r>
              <a:rPr lang="en-US" dirty="0" smtClean="0"/>
              <a:t>We need to help  funders make good decisions </a:t>
            </a:r>
          </a:p>
          <a:p>
            <a:r>
              <a:rPr lang="en-US" dirty="0" smtClean="0"/>
              <a:t>Interactive Story Telling Rocks</a:t>
            </a:r>
          </a:p>
          <a:p>
            <a:r>
              <a:rPr lang="en-US" dirty="0" smtClean="0"/>
              <a:t>The data is tough to get, but we should really know it all anyway…</a:t>
            </a:r>
          </a:p>
          <a:p>
            <a:r>
              <a:rPr lang="en-US" dirty="0" smtClean="0"/>
              <a:t>Modeling tools are pretty straightforward but not cheap, other tools are out there.  </a:t>
            </a:r>
          </a:p>
          <a:p>
            <a:endParaRPr lang="en-US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1535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More Me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Autofit/>
          </a:bodyPr>
          <a:lstStyle/>
          <a:p>
            <a:r>
              <a:rPr lang="en-US" sz="4000" dirty="0" smtClean="0"/>
              <a:t>Gerrit Nyland </a:t>
            </a:r>
            <a:endParaRPr lang="en-US" sz="4000" dirty="0" smtClean="0"/>
          </a:p>
          <a:p>
            <a:r>
              <a:rPr lang="en-US" sz="4000" dirty="0" smtClean="0"/>
              <a:t>gerritn@ccsww.org</a:t>
            </a:r>
            <a:endParaRPr lang="en-US" sz="4000" dirty="0" smtClean="0"/>
          </a:p>
          <a:p>
            <a:r>
              <a:rPr lang="en-US" sz="4000" dirty="0" smtClean="0"/>
              <a:t>253-304-5105</a:t>
            </a:r>
            <a:endParaRPr lang="en-US" sz="4000" dirty="0"/>
          </a:p>
          <a:p>
            <a:r>
              <a:rPr lang="en-US" sz="4000" dirty="0" smtClean="0"/>
              <a:t>Call me if you come to Tacoma</a:t>
            </a:r>
          </a:p>
          <a:p>
            <a:r>
              <a:rPr lang="en-US" sz="4000" dirty="0"/>
              <a:t>https://exchange.iseesystems.com</a:t>
            </a:r>
            <a:r>
              <a:rPr lang="en-US" sz="4000" dirty="0" smtClean="0"/>
              <a:t>/</a:t>
            </a:r>
          </a:p>
          <a:p>
            <a:pPr marL="0" indent="0">
              <a:buNone/>
            </a:pPr>
            <a:r>
              <a:rPr lang="en-US" sz="4000" dirty="0"/>
              <a:t> </a:t>
            </a:r>
            <a:r>
              <a:rPr lang="en-US" sz="4000" dirty="0" smtClean="0"/>
              <a:t>  directory/</a:t>
            </a:r>
            <a:r>
              <a:rPr lang="en-US" sz="4000" dirty="0" err="1" smtClean="0"/>
              <a:t>gerritnyland</a:t>
            </a:r>
            <a:endParaRPr lang="en-US" sz="4000" dirty="0" smtClean="0"/>
          </a:p>
          <a:p>
            <a:pPr lvl="1"/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106173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/>
          <a:lstStyle/>
          <a:p>
            <a:r>
              <a:rPr lang="en-US" dirty="0" smtClean="0"/>
              <a:t>Me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Autofit/>
          </a:bodyPr>
          <a:lstStyle/>
          <a:p>
            <a:r>
              <a:rPr lang="en-US" sz="3600" dirty="0" smtClean="0"/>
              <a:t>Gerrit Nyland</a:t>
            </a:r>
          </a:p>
          <a:p>
            <a:r>
              <a:rPr lang="en-US" sz="2800" dirty="0" smtClean="0"/>
              <a:t>Catholic Community Services of Western Washington</a:t>
            </a:r>
          </a:p>
          <a:p>
            <a:pPr lvl="1"/>
            <a:r>
              <a:rPr lang="en-US" dirty="0" smtClean="0"/>
              <a:t>Rapid Rehousing, Permanent Supportive Housing, Diversion, Coordinated Entry, Emergency Shelter</a:t>
            </a:r>
          </a:p>
          <a:p>
            <a:r>
              <a:rPr lang="en-US" sz="2800" dirty="0"/>
              <a:t>Director of Client Information System, </a:t>
            </a:r>
            <a:r>
              <a:rPr lang="en-US" sz="2800" dirty="0" smtClean="0"/>
              <a:t>SW</a:t>
            </a:r>
            <a:endParaRPr lang="en-US" sz="2800" dirty="0"/>
          </a:p>
          <a:p>
            <a:r>
              <a:rPr lang="en-US" sz="2800" dirty="0" smtClean="0"/>
              <a:t>Data work - from data entry to system modeling</a:t>
            </a:r>
          </a:p>
          <a:p>
            <a:r>
              <a:rPr lang="en-US" sz="2800" dirty="0" smtClean="0"/>
              <a:t>Software Engineer for 20+ years</a:t>
            </a:r>
          </a:p>
        </p:txBody>
      </p:sp>
    </p:spTree>
    <p:extLst>
      <p:ext uri="{BB962C8B-B14F-4D97-AF65-F5344CB8AC3E}">
        <p14:creationId xmlns:p14="http://schemas.microsoft.com/office/powerpoint/2010/main" val="328313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/>
          <a:lstStyle/>
          <a:p>
            <a:r>
              <a:rPr lang="en-US" dirty="0" smtClean="0"/>
              <a:t>Presentation Goals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Autofit/>
          </a:bodyPr>
          <a:lstStyle/>
          <a:p>
            <a:r>
              <a:rPr lang="en-US" sz="3600" dirty="0" smtClean="0"/>
              <a:t>Justify an interactive system model</a:t>
            </a:r>
          </a:p>
          <a:p>
            <a:r>
              <a:rPr lang="en-US" sz="3600" dirty="0" smtClean="0"/>
              <a:t>Show an interactive homeless system model in </a:t>
            </a:r>
            <a:r>
              <a:rPr lang="en-US" sz="3600" dirty="0" smtClean="0"/>
              <a:t>action</a:t>
            </a:r>
            <a:endParaRPr lang="en-US" sz="3600" dirty="0" smtClean="0"/>
          </a:p>
          <a:p>
            <a:r>
              <a:rPr lang="en-US" sz="3600" dirty="0" smtClean="0"/>
              <a:t>Review what data you need to do the modeling</a:t>
            </a:r>
          </a:p>
          <a:p>
            <a:r>
              <a:rPr lang="en-US" sz="3600" dirty="0" smtClean="0"/>
              <a:t>Demonstrate how easy it is to make a model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84064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/>
          <a:lstStyle/>
          <a:p>
            <a:r>
              <a:rPr lang="en-US" dirty="0" smtClean="0"/>
              <a:t>Interactive System Model Benefits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Autofit/>
          </a:bodyPr>
          <a:lstStyle/>
          <a:p>
            <a:r>
              <a:rPr lang="en-US" sz="3600" dirty="0" smtClean="0"/>
              <a:t>Many learn better by doing</a:t>
            </a:r>
          </a:p>
          <a:p>
            <a:r>
              <a:rPr lang="en-US" sz="3600" dirty="0" smtClean="0"/>
              <a:t>Shiny things attract attention</a:t>
            </a:r>
          </a:p>
          <a:p>
            <a:r>
              <a:rPr lang="en-US" sz="3600" dirty="0" smtClean="0"/>
              <a:t>Intervention costs and outcomes are </a:t>
            </a:r>
            <a:r>
              <a:rPr lang="en-US" sz="3600" dirty="0" smtClean="0"/>
              <a:t>clear</a:t>
            </a:r>
            <a:endParaRPr lang="en-US" sz="3600" dirty="0" smtClean="0"/>
          </a:p>
          <a:p>
            <a:r>
              <a:rPr lang="en-US" sz="3600" dirty="0" smtClean="0"/>
              <a:t>Sophisticated Presentations boost the credence of the information (sad but true)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955545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/>
          <a:lstStyle/>
          <a:p>
            <a:r>
              <a:rPr lang="en-US" dirty="0" smtClean="0"/>
              <a:t>The Dangers…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Autofit/>
          </a:bodyPr>
          <a:lstStyle/>
          <a:p>
            <a:r>
              <a:rPr lang="en-US" sz="3600" dirty="0" smtClean="0"/>
              <a:t>Oversimplification masks many realities</a:t>
            </a:r>
          </a:p>
          <a:p>
            <a:r>
              <a:rPr lang="en-US" sz="3600" dirty="0" smtClean="0"/>
              <a:t>Predicting the future is dicey</a:t>
            </a:r>
          </a:p>
          <a:p>
            <a:r>
              <a:rPr lang="en-US" sz="3600" dirty="0" smtClean="0"/>
              <a:t>Dollar figures can freak people out</a:t>
            </a:r>
          </a:p>
          <a:p>
            <a:r>
              <a:rPr lang="en-US" sz="3600" dirty="0" smtClean="0"/>
              <a:t>Unknown factors </a:t>
            </a:r>
            <a:r>
              <a:rPr lang="en-US" sz="3600" dirty="0" smtClean="0"/>
              <a:t>and</a:t>
            </a:r>
            <a:r>
              <a:rPr lang="en-US" sz="3600" dirty="0" smtClean="0"/>
              <a:t> </a:t>
            </a:r>
            <a:r>
              <a:rPr lang="en-US" sz="3600" dirty="0" smtClean="0"/>
              <a:t>changing realities will always create a significant margin of error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798688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90600"/>
            <a:ext cx="8305800" cy="2133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</a:t>
            </a:r>
            <a:r>
              <a:rPr lang="en-US" dirty="0"/>
              <a:t>Demo - https://exchange.iseesystems.com/</a:t>
            </a:r>
            <a:br>
              <a:rPr lang="en-US" dirty="0"/>
            </a:br>
            <a:r>
              <a:rPr lang="en-US" dirty="0"/>
              <a:t>   directory/</a:t>
            </a:r>
            <a:r>
              <a:rPr lang="en-US" dirty="0" err="1"/>
              <a:t>gerritnyland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124200"/>
            <a:ext cx="5305108" cy="2854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8830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Harvesting your HMIS program data</a:t>
            </a:r>
          </a:p>
        </p:txBody>
      </p:sp>
      <p:sp>
        <p:nvSpPr>
          <p:cNvPr id="4" name="Subtitle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Autofit/>
          </a:bodyPr>
          <a:lstStyle/>
          <a:p>
            <a:r>
              <a:rPr lang="en-US" sz="2800" dirty="0" smtClean="0"/>
              <a:t>Roll up all your programs by type – </a:t>
            </a:r>
          </a:p>
          <a:p>
            <a:pPr lvl="1"/>
            <a:r>
              <a:rPr lang="en-US" dirty="0"/>
              <a:t>Homeless Prevention</a:t>
            </a:r>
          </a:p>
          <a:p>
            <a:pPr lvl="1"/>
            <a:r>
              <a:rPr lang="en-US" dirty="0"/>
              <a:t>Diversion/Rapid Resolution</a:t>
            </a:r>
          </a:p>
          <a:p>
            <a:pPr lvl="1"/>
            <a:r>
              <a:rPr lang="en-US" dirty="0"/>
              <a:t>Rapid Rehousing</a:t>
            </a:r>
          </a:p>
          <a:p>
            <a:pPr lvl="1"/>
            <a:r>
              <a:rPr lang="en-US" dirty="0"/>
              <a:t>Transitional Housing</a:t>
            </a:r>
          </a:p>
          <a:p>
            <a:pPr lvl="1"/>
            <a:r>
              <a:rPr lang="en-US" dirty="0"/>
              <a:t>Permanent Supportive Housing</a:t>
            </a:r>
          </a:p>
          <a:p>
            <a:pPr lvl="1"/>
            <a:r>
              <a:rPr lang="en-US" dirty="0"/>
              <a:t>Whatever other weird stuff you </a:t>
            </a:r>
            <a:r>
              <a:rPr lang="en-US" dirty="0" smtClean="0"/>
              <a:t>do</a:t>
            </a:r>
          </a:p>
          <a:p>
            <a:r>
              <a:rPr lang="en-US" sz="2800" dirty="0" smtClean="0"/>
              <a:t>Commit to Client counts (not household counts)</a:t>
            </a:r>
          </a:p>
          <a:p>
            <a:pPr marL="0" indent="0">
              <a:buNone/>
            </a:pPr>
            <a:endParaRPr lang="en-US" sz="2400" dirty="0" smtClean="0"/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908403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The Easy HMIS Data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Autofit/>
          </a:bodyPr>
          <a:lstStyle/>
          <a:p>
            <a:r>
              <a:rPr lang="en-US" sz="2800" dirty="0" smtClean="0"/>
              <a:t>For each type, for the last 12 months:</a:t>
            </a:r>
          </a:p>
          <a:p>
            <a:pPr lvl="1"/>
            <a:r>
              <a:rPr lang="en-US" dirty="0" smtClean="0"/>
              <a:t>Program Spending (Financial Assistance and Staff Costs)</a:t>
            </a:r>
          </a:p>
          <a:p>
            <a:pPr lvl="1"/>
            <a:r>
              <a:rPr lang="en-US" dirty="0" smtClean="0"/>
              <a:t>Case Manager Count </a:t>
            </a:r>
          </a:p>
          <a:p>
            <a:pPr lvl="1"/>
            <a:r>
              <a:rPr lang="en-US" dirty="0" smtClean="0"/>
              <a:t>Clients Served</a:t>
            </a:r>
          </a:p>
          <a:p>
            <a:pPr lvl="1"/>
            <a:r>
              <a:rPr lang="en-US" dirty="0" smtClean="0"/>
              <a:t>Housed Exit Percentage</a:t>
            </a:r>
          </a:p>
          <a:p>
            <a:r>
              <a:rPr lang="en-US" dirty="0" smtClean="0"/>
              <a:t>Interpolate missing data as needed</a:t>
            </a:r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12806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The Harder Data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Autofit/>
          </a:bodyPr>
          <a:lstStyle/>
          <a:p>
            <a:r>
              <a:rPr lang="en-US" sz="2800" dirty="0" smtClean="0"/>
              <a:t>Current Homeless Population – hopefully something  better than PIT</a:t>
            </a:r>
          </a:p>
          <a:p>
            <a:r>
              <a:rPr lang="en-US" sz="2800" dirty="0" smtClean="0"/>
              <a:t>Permanent Supportive Housing Unit build cost</a:t>
            </a:r>
          </a:p>
          <a:p>
            <a:r>
              <a:rPr lang="en-US" sz="2800" dirty="0" smtClean="0"/>
              <a:t>Annual Inflow to homelessness</a:t>
            </a:r>
          </a:p>
          <a:p>
            <a:r>
              <a:rPr lang="en-US" sz="2800" dirty="0" smtClean="0"/>
              <a:t>Community Cost of Homelessness</a:t>
            </a:r>
          </a:p>
          <a:p>
            <a:pPr lvl="1"/>
            <a:r>
              <a:rPr lang="en-US" sz="2400" dirty="0" smtClean="0"/>
              <a:t>Chronically Homeless (top 5%)</a:t>
            </a:r>
          </a:p>
          <a:p>
            <a:pPr lvl="1"/>
            <a:r>
              <a:rPr lang="en-US" sz="2400" dirty="0" smtClean="0"/>
              <a:t>Everyone else</a:t>
            </a:r>
          </a:p>
          <a:p>
            <a:r>
              <a:rPr lang="en-US" sz="2800" dirty="0" smtClean="0"/>
              <a:t>Percent needing Permanent Supportive Housing</a:t>
            </a:r>
          </a:p>
          <a:p>
            <a:pPr lvl="1"/>
            <a:endParaRPr lang="en-US" sz="2400" dirty="0" smtClean="0"/>
          </a:p>
          <a:p>
            <a:pPr lvl="1"/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529488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437</Words>
  <Application>Microsoft Office PowerPoint</Application>
  <PresentationFormat>On-screen Show (4:3)</PresentationFormat>
  <Paragraphs>81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Uses of System Modeling to Build Consensus in Homeless Intervention Strategies</vt:lpstr>
      <vt:lpstr>Me</vt:lpstr>
      <vt:lpstr>Presentation Goals</vt:lpstr>
      <vt:lpstr>Interactive System Model Benefits</vt:lpstr>
      <vt:lpstr>The Dangers…</vt:lpstr>
      <vt:lpstr>The Demo - https://exchange.iseesystems.com/    directory/gerritnyland </vt:lpstr>
      <vt:lpstr>Harvesting your HMIS program data</vt:lpstr>
      <vt:lpstr>The Easy HMIS Data</vt:lpstr>
      <vt:lpstr>The Harder Data</vt:lpstr>
      <vt:lpstr>Rate of Self Resolution</vt:lpstr>
      <vt:lpstr>Really, Really Hard Stuff</vt:lpstr>
      <vt:lpstr>PowerPoint Presentation</vt:lpstr>
      <vt:lpstr>Lets Build a Model</vt:lpstr>
      <vt:lpstr>The Wrap Up</vt:lpstr>
      <vt:lpstr>More 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Uses of System Modeling to Build Consensus in Homeless Intervention Strategies</dc:title>
  <dc:creator>Gerrit Nyland</dc:creator>
  <cp:lastModifiedBy>Gerrit Nyland</cp:lastModifiedBy>
  <cp:revision>23</cp:revision>
  <dcterms:created xsi:type="dcterms:W3CDTF">2018-09-13T15:37:50Z</dcterms:created>
  <dcterms:modified xsi:type="dcterms:W3CDTF">2018-09-14T04:53:04Z</dcterms:modified>
</cp:coreProperties>
</file>