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39"/>
  </p:notesMasterIdLst>
  <p:handoutMasterIdLst>
    <p:handoutMasterId r:id="rId40"/>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0"/>
    <p:restoredTop sz="85714"/>
  </p:normalViewPr>
  <p:slideViewPr>
    <p:cSldViewPr snapToGrid="0" snapToObjects="1">
      <p:cViewPr varScale="1">
        <p:scale>
          <a:sx n="90" d="100"/>
          <a:sy n="90" d="100"/>
        </p:scale>
        <p:origin x="86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21890-6137-B040-86B4-2DD2904E3A33}"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B74682B8-A49F-3741-8913-CBC003C1213B}">
      <dgm:prSet phldrT="[Text]" custT="1"/>
      <dgm:spPr/>
      <dgm:t>
        <a:bodyPr/>
        <a:lstStyle/>
        <a:p>
          <a:r>
            <a:rPr lang="en-US" sz="2000" dirty="0"/>
            <a:t>Federal Partners</a:t>
          </a:r>
        </a:p>
      </dgm:t>
    </dgm:pt>
    <dgm:pt modelId="{1445E300-1F0A-034C-9E9E-2136BA25A382}" type="parTrans" cxnId="{93EE9FA1-E8E8-ED43-B699-9830A81EF0DC}">
      <dgm:prSet/>
      <dgm:spPr/>
      <dgm:t>
        <a:bodyPr/>
        <a:lstStyle/>
        <a:p>
          <a:endParaRPr lang="en-US"/>
        </a:p>
      </dgm:t>
    </dgm:pt>
    <dgm:pt modelId="{F270A138-13A6-3144-A01F-321A5897FD48}" type="sibTrans" cxnId="{93EE9FA1-E8E8-ED43-B699-9830A81EF0DC}">
      <dgm:prSet/>
      <dgm:spPr/>
      <dgm:t>
        <a:bodyPr/>
        <a:lstStyle/>
        <a:p>
          <a:endParaRPr lang="en-US"/>
        </a:p>
      </dgm:t>
    </dgm:pt>
    <dgm:pt modelId="{9A44421D-3076-F74A-9BD4-F981D85CF486}">
      <dgm:prSet phldrT="[Text]" custT="1"/>
      <dgm:spPr/>
      <dgm:t>
        <a:bodyPr/>
        <a:lstStyle/>
        <a:p>
          <a:r>
            <a:rPr lang="en-US" sz="2000" dirty="0"/>
            <a:t>Technical Assistance Providers</a:t>
          </a:r>
        </a:p>
      </dgm:t>
    </dgm:pt>
    <dgm:pt modelId="{1B20F3E5-232F-0E42-A303-6560998D1913}" type="parTrans" cxnId="{DEE06B3F-5A86-824D-B7EC-3CF87AF1B808}">
      <dgm:prSet/>
      <dgm:spPr/>
      <dgm:t>
        <a:bodyPr/>
        <a:lstStyle/>
        <a:p>
          <a:endParaRPr lang="en-US"/>
        </a:p>
      </dgm:t>
    </dgm:pt>
    <dgm:pt modelId="{5AEC5725-CE0D-B341-BF3B-68D005AF0342}" type="sibTrans" cxnId="{DEE06B3F-5A86-824D-B7EC-3CF87AF1B808}">
      <dgm:prSet/>
      <dgm:spPr/>
      <dgm:t>
        <a:bodyPr/>
        <a:lstStyle/>
        <a:p>
          <a:endParaRPr lang="en-US"/>
        </a:p>
      </dgm:t>
    </dgm:pt>
    <dgm:pt modelId="{494B09B6-1A60-024D-85C8-067563BFC341}">
      <dgm:prSet phldrT="[Text]" custT="1"/>
      <dgm:spPr/>
      <dgm:t>
        <a:bodyPr/>
        <a:lstStyle/>
        <a:p>
          <a:r>
            <a:rPr lang="en-US" sz="1600" dirty="0"/>
            <a:t>National Alliance for Safe Housing (NASH)</a:t>
          </a:r>
        </a:p>
      </dgm:t>
    </dgm:pt>
    <dgm:pt modelId="{747090D5-46A0-0749-AC0C-C63845159FBF}" type="parTrans" cxnId="{7B34E441-7C5E-7F4C-8EF4-2B6EF7E209FA}">
      <dgm:prSet/>
      <dgm:spPr/>
      <dgm:t>
        <a:bodyPr/>
        <a:lstStyle/>
        <a:p>
          <a:endParaRPr lang="en-US"/>
        </a:p>
      </dgm:t>
    </dgm:pt>
    <dgm:pt modelId="{592B847C-449B-7C4A-8A4F-F469BECA0A3E}" type="sibTrans" cxnId="{7B34E441-7C5E-7F4C-8EF4-2B6EF7E209FA}">
      <dgm:prSet/>
      <dgm:spPr/>
      <dgm:t>
        <a:bodyPr/>
        <a:lstStyle/>
        <a:p>
          <a:endParaRPr lang="en-US"/>
        </a:p>
      </dgm:t>
    </dgm:pt>
    <dgm:pt modelId="{F3B2B139-10FB-A245-B74E-7CCCB450BE60}">
      <dgm:prSet phldrT="[Text]" custT="1"/>
      <dgm:spPr/>
      <dgm:t>
        <a:bodyPr/>
        <a:lstStyle/>
        <a:p>
          <a:pPr>
            <a:spcBef>
              <a:spcPct val="0"/>
            </a:spcBef>
          </a:pPr>
          <a:r>
            <a:rPr lang="en-US" sz="1600" dirty="0"/>
            <a:t>Office on Violence Against Women/DOJ</a:t>
          </a:r>
        </a:p>
      </dgm:t>
    </dgm:pt>
    <dgm:pt modelId="{222EEB7B-5E01-4A40-96EB-927668A5555D}" type="parTrans" cxnId="{6FFD34E9-9203-8B47-9564-A795C5251543}">
      <dgm:prSet/>
      <dgm:spPr/>
      <dgm:t>
        <a:bodyPr/>
        <a:lstStyle/>
        <a:p>
          <a:endParaRPr lang="en-US"/>
        </a:p>
      </dgm:t>
    </dgm:pt>
    <dgm:pt modelId="{A2009B48-05C4-5747-AB8C-439F521E7AB1}" type="sibTrans" cxnId="{6FFD34E9-9203-8B47-9564-A795C5251543}">
      <dgm:prSet/>
      <dgm:spPr/>
      <dgm:t>
        <a:bodyPr/>
        <a:lstStyle/>
        <a:p>
          <a:endParaRPr lang="en-US"/>
        </a:p>
      </dgm:t>
    </dgm:pt>
    <dgm:pt modelId="{FEAA17A6-88A6-A248-A2E9-591FB4776941}">
      <dgm:prSet phldrT="[Text]" custT="1"/>
      <dgm:spPr/>
      <dgm:t>
        <a:bodyPr/>
        <a:lstStyle/>
        <a:p>
          <a:pPr>
            <a:spcBef>
              <a:spcPct val="0"/>
            </a:spcBef>
          </a:pPr>
          <a:r>
            <a:rPr lang="en-US" sz="1600" dirty="0"/>
            <a:t>Office for Victims of Crime/DOJ</a:t>
          </a:r>
        </a:p>
      </dgm:t>
    </dgm:pt>
    <dgm:pt modelId="{BA970275-5CD6-744F-87CF-911FFFD36891}" type="parTrans" cxnId="{0B021F48-C24A-ED4F-94B0-5CD6E997B4CF}">
      <dgm:prSet/>
      <dgm:spPr/>
      <dgm:t>
        <a:bodyPr/>
        <a:lstStyle/>
        <a:p>
          <a:endParaRPr lang="en-US"/>
        </a:p>
      </dgm:t>
    </dgm:pt>
    <dgm:pt modelId="{D5D91EA2-6C78-634D-AC5E-676E0D3A0DF2}" type="sibTrans" cxnId="{0B021F48-C24A-ED4F-94B0-5CD6E997B4CF}">
      <dgm:prSet/>
      <dgm:spPr/>
      <dgm:t>
        <a:bodyPr/>
        <a:lstStyle/>
        <a:p>
          <a:endParaRPr lang="en-US"/>
        </a:p>
      </dgm:t>
    </dgm:pt>
    <dgm:pt modelId="{66A711A4-C5C0-B840-883D-C17A12D50885}">
      <dgm:prSet phldrT="[Text]" custT="1"/>
      <dgm:spPr/>
      <dgm:t>
        <a:bodyPr/>
        <a:lstStyle/>
        <a:p>
          <a:pPr>
            <a:spcBef>
              <a:spcPct val="0"/>
            </a:spcBef>
          </a:pPr>
          <a:r>
            <a:rPr lang="en-US" sz="1600" dirty="0"/>
            <a:t>Office of Special Needs Assistance Programs/HUD</a:t>
          </a:r>
        </a:p>
      </dgm:t>
    </dgm:pt>
    <dgm:pt modelId="{FE86232E-3427-004F-BADB-FEFBC2DF34DB}" type="parTrans" cxnId="{5D53A980-0FB3-2944-BA9A-5896C676C93C}">
      <dgm:prSet/>
      <dgm:spPr/>
      <dgm:t>
        <a:bodyPr/>
        <a:lstStyle/>
        <a:p>
          <a:endParaRPr lang="en-US"/>
        </a:p>
      </dgm:t>
    </dgm:pt>
    <dgm:pt modelId="{6A41D5D1-3678-2441-8062-822F09FE7DF4}" type="sibTrans" cxnId="{5D53A980-0FB3-2944-BA9A-5896C676C93C}">
      <dgm:prSet/>
      <dgm:spPr/>
      <dgm:t>
        <a:bodyPr/>
        <a:lstStyle/>
        <a:p>
          <a:endParaRPr lang="en-US"/>
        </a:p>
      </dgm:t>
    </dgm:pt>
    <dgm:pt modelId="{BDCC21B6-EB67-1442-8718-61A1632F91E3}">
      <dgm:prSet phldrT="[Text]" custT="1"/>
      <dgm:spPr/>
      <dgm:t>
        <a:bodyPr/>
        <a:lstStyle/>
        <a:p>
          <a:r>
            <a:rPr lang="en-US" sz="1600" dirty="0"/>
            <a:t>Collaborative Solutions, Inc. (CSI)</a:t>
          </a:r>
        </a:p>
      </dgm:t>
    </dgm:pt>
    <dgm:pt modelId="{93B2D9F1-C5B3-4B46-9559-961F3931B719}" type="parTrans" cxnId="{8EBD7E9A-76EE-4142-9894-18A386D1E721}">
      <dgm:prSet/>
      <dgm:spPr/>
      <dgm:t>
        <a:bodyPr/>
        <a:lstStyle/>
        <a:p>
          <a:endParaRPr lang="en-US"/>
        </a:p>
      </dgm:t>
    </dgm:pt>
    <dgm:pt modelId="{A5CA5EBC-E1BE-0C46-9376-3DFB0B6A92CA}" type="sibTrans" cxnId="{8EBD7E9A-76EE-4142-9894-18A386D1E721}">
      <dgm:prSet/>
      <dgm:spPr/>
      <dgm:t>
        <a:bodyPr/>
        <a:lstStyle/>
        <a:p>
          <a:endParaRPr lang="en-US"/>
        </a:p>
      </dgm:t>
    </dgm:pt>
    <dgm:pt modelId="{E4F15B26-5C5D-0A47-B225-2B6A886E53FD}">
      <dgm:prSet phldrT="[Text]" custT="1"/>
      <dgm:spPr/>
      <dgm:t>
        <a:bodyPr/>
        <a:lstStyle/>
        <a:p>
          <a:r>
            <a:rPr lang="en-US" sz="1600" dirty="0"/>
            <a:t>National Network to End Domestic Violence (NNEDV)</a:t>
          </a:r>
        </a:p>
      </dgm:t>
    </dgm:pt>
    <dgm:pt modelId="{D3D03DA5-A6D4-864A-AD14-A1723EF3E40A}" type="parTrans" cxnId="{0ABB2C14-1AB0-2944-A146-557F61C3C54D}">
      <dgm:prSet/>
      <dgm:spPr/>
      <dgm:t>
        <a:bodyPr/>
        <a:lstStyle/>
        <a:p>
          <a:endParaRPr lang="en-US"/>
        </a:p>
      </dgm:t>
    </dgm:pt>
    <dgm:pt modelId="{336A4B21-2AE5-FC49-8CD9-1A20D39B6EBD}" type="sibTrans" cxnId="{0ABB2C14-1AB0-2944-A146-557F61C3C54D}">
      <dgm:prSet/>
      <dgm:spPr/>
      <dgm:t>
        <a:bodyPr/>
        <a:lstStyle/>
        <a:p>
          <a:endParaRPr lang="en-US"/>
        </a:p>
      </dgm:t>
    </dgm:pt>
    <dgm:pt modelId="{F1DF5180-FAF3-AD4E-BD24-7BF4F1A02441}">
      <dgm:prSet phldrT="[Text]" custT="1"/>
      <dgm:spPr/>
      <dgm:t>
        <a:bodyPr/>
        <a:lstStyle/>
        <a:p>
          <a:r>
            <a:rPr lang="en-US" sz="1600" dirty="0"/>
            <a:t>National Resource Center on Domestic Violence (NRCDV)</a:t>
          </a:r>
        </a:p>
      </dgm:t>
    </dgm:pt>
    <dgm:pt modelId="{77F877E2-878C-C246-B42C-728F41D576A6}" type="parTrans" cxnId="{D0FE27CE-F52F-C84E-8AF4-7ACA6B678C8F}">
      <dgm:prSet/>
      <dgm:spPr/>
      <dgm:t>
        <a:bodyPr/>
        <a:lstStyle/>
        <a:p>
          <a:endParaRPr lang="en-US"/>
        </a:p>
      </dgm:t>
    </dgm:pt>
    <dgm:pt modelId="{7141F4FC-D3C5-3548-B893-4FCB05E0D31B}" type="sibTrans" cxnId="{D0FE27CE-F52F-C84E-8AF4-7ACA6B678C8F}">
      <dgm:prSet/>
      <dgm:spPr/>
      <dgm:t>
        <a:bodyPr/>
        <a:lstStyle/>
        <a:p>
          <a:endParaRPr lang="en-US"/>
        </a:p>
      </dgm:t>
    </dgm:pt>
    <dgm:pt modelId="{F589D959-D129-9045-AFB9-FB90D613FCF2}">
      <dgm:prSet phldrT="[Text]" custT="1"/>
      <dgm:spPr/>
      <dgm:t>
        <a:bodyPr/>
        <a:lstStyle/>
        <a:p>
          <a:pPr>
            <a:spcBef>
              <a:spcPct val="0"/>
            </a:spcBef>
          </a:pPr>
          <a:endParaRPr lang="en-US" sz="2000" dirty="0"/>
        </a:p>
      </dgm:t>
    </dgm:pt>
    <dgm:pt modelId="{3ACFBBE6-5E58-E14C-B45E-C6CC2AAB79BD}" type="parTrans" cxnId="{86C6979B-1332-DF40-8ECA-3B54DF370060}">
      <dgm:prSet/>
      <dgm:spPr/>
      <dgm:t>
        <a:bodyPr/>
        <a:lstStyle/>
        <a:p>
          <a:endParaRPr lang="en-US"/>
        </a:p>
      </dgm:t>
    </dgm:pt>
    <dgm:pt modelId="{DCE50C8E-9379-BD4D-B317-0A9DAD8048A1}" type="sibTrans" cxnId="{86C6979B-1332-DF40-8ECA-3B54DF370060}">
      <dgm:prSet/>
      <dgm:spPr/>
      <dgm:t>
        <a:bodyPr/>
        <a:lstStyle/>
        <a:p>
          <a:endParaRPr lang="en-US"/>
        </a:p>
      </dgm:t>
    </dgm:pt>
    <dgm:pt modelId="{53FB716F-EA72-924F-A80B-82FC746935F3}">
      <dgm:prSet phldrT="[Text]" custT="1"/>
      <dgm:spPr/>
      <dgm:t>
        <a:bodyPr/>
        <a:lstStyle/>
        <a:p>
          <a:pPr>
            <a:spcBef>
              <a:spcPts val="600"/>
            </a:spcBef>
          </a:pPr>
          <a:r>
            <a:rPr lang="en-US" sz="1600" dirty="0"/>
            <a:t>Family Violence Prevention &amp; Services Program/HHS</a:t>
          </a:r>
        </a:p>
      </dgm:t>
    </dgm:pt>
    <dgm:pt modelId="{52E8AD94-568C-CE42-892B-79C5244FF72D}" type="parTrans" cxnId="{0CF5B4F6-CB53-D844-9D89-EF908F0E70AA}">
      <dgm:prSet/>
      <dgm:spPr/>
      <dgm:t>
        <a:bodyPr/>
        <a:lstStyle/>
        <a:p>
          <a:endParaRPr lang="en-US"/>
        </a:p>
      </dgm:t>
    </dgm:pt>
    <dgm:pt modelId="{375DA59D-B2E9-B24D-973C-9FD26519378F}" type="sibTrans" cxnId="{0CF5B4F6-CB53-D844-9D89-EF908F0E70AA}">
      <dgm:prSet/>
      <dgm:spPr/>
      <dgm:t>
        <a:bodyPr/>
        <a:lstStyle/>
        <a:p>
          <a:endParaRPr lang="en-US"/>
        </a:p>
      </dgm:t>
    </dgm:pt>
    <dgm:pt modelId="{1361AA33-AF7C-7B48-BADC-EC6482097310}">
      <dgm:prSet phldrT="[Text]" custT="1"/>
      <dgm:spPr/>
      <dgm:t>
        <a:bodyPr/>
        <a:lstStyle/>
        <a:p>
          <a:r>
            <a:rPr lang="en-US" sz="1600" dirty="0"/>
            <a:t>National Sexual Violence Resource Center (NSVRC)</a:t>
          </a:r>
        </a:p>
      </dgm:t>
    </dgm:pt>
    <dgm:pt modelId="{21ABD5E4-4FBB-804E-AC2E-90AE22FFC66E}" type="parTrans" cxnId="{F2440D7E-E2BC-B548-8647-087BB1429F55}">
      <dgm:prSet/>
      <dgm:spPr/>
      <dgm:t>
        <a:bodyPr/>
        <a:lstStyle/>
        <a:p>
          <a:endParaRPr lang="en-US"/>
        </a:p>
      </dgm:t>
    </dgm:pt>
    <dgm:pt modelId="{EFD003C8-8372-7947-8A64-F854ABA4B51D}" type="sibTrans" cxnId="{F2440D7E-E2BC-B548-8647-087BB1429F55}">
      <dgm:prSet/>
      <dgm:spPr/>
      <dgm:t>
        <a:bodyPr/>
        <a:lstStyle/>
        <a:p>
          <a:endParaRPr lang="en-US"/>
        </a:p>
      </dgm:t>
    </dgm:pt>
    <dgm:pt modelId="{8F23FFF9-8891-AD41-A227-E14060C017AC}">
      <dgm:prSet phldrT="[Text]" custT="1"/>
      <dgm:spPr/>
      <dgm:t>
        <a:bodyPr/>
        <a:lstStyle/>
        <a:p>
          <a:pPr>
            <a:spcBef>
              <a:spcPct val="0"/>
            </a:spcBef>
          </a:pPr>
          <a:r>
            <a:rPr lang="en-US" sz="1600" dirty="0"/>
            <a:t>US Interagency Council on Homelessness </a:t>
          </a:r>
        </a:p>
      </dgm:t>
    </dgm:pt>
    <dgm:pt modelId="{C9223AB6-4501-084E-B207-FD9C97094014}" type="parTrans" cxnId="{E639DDBC-966A-7847-A27B-5E95E816E50C}">
      <dgm:prSet/>
      <dgm:spPr/>
      <dgm:t>
        <a:bodyPr/>
        <a:lstStyle/>
        <a:p>
          <a:endParaRPr lang="en-US"/>
        </a:p>
      </dgm:t>
    </dgm:pt>
    <dgm:pt modelId="{549A4109-924B-0443-9C4D-5EA2CE7CDEF0}" type="sibTrans" cxnId="{E639DDBC-966A-7847-A27B-5E95E816E50C}">
      <dgm:prSet/>
      <dgm:spPr/>
      <dgm:t>
        <a:bodyPr/>
        <a:lstStyle/>
        <a:p>
          <a:endParaRPr lang="en-US"/>
        </a:p>
      </dgm:t>
    </dgm:pt>
    <dgm:pt modelId="{CBF25EBE-E8C5-4A47-9F8F-8D51668E8D2C}">
      <dgm:prSet phldrT="[Text]" custT="1"/>
      <dgm:spPr/>
      <dgm:t>
        <a:bodyPr/>
        <a:lstStyle/>
        <a:p>
          <a:r>
            <a:rPr lang="en-US" sz="1600" dirty="0"/>
            <a:t>STTARS Indigenous Safe Housing Center</a:t>
          </a:r>
        </a:p>
      </dgm:t>
    </dgm:pt>
    <dgm:pt modelId="{2CA6EA74-6456-0F44-BDCD-CFD6800ED2E2}" type="parTrans" cxnId="{2C3C27A2-1E37-F441-ACDA-480670C18AAF}">
      <dgm:prSet/>
      <dgm:spPr/>
      <dgm:t>
        <a:bodyPr/>
        <a:lstStyle/>
        <a:p>
          <a:endParaRPr lang="en-US"/>
        </a:p>
      </dgm:t>
    </dgm:pt>
    <dgm:pt modelId="{9B6E7DEC-0574-484B-9897-7D97F5EE467C}" type="sibTrans" cxnId="{2C3C27A2-1E37-F441-ACDA-480670C18AAF}">
      <dgm:prSet/>
      <dgm:spPr/>
      <dgm:t>
        <a:bodyPr/>
        <a:lstStyle/>
        <a:p>
          <a:endParaRPr lang="en-US"/>
        </a:p>
      </dgm:t>
    </dgm:pt>
    <dgm:pt modelId="{84BAF959-F646-7949-874D-337DE806B23D}" type="pres">
      <dgm:prSet presAssocID="{DDA21890-6137-B040-86B4-2DD2904E3A33}" presName="linear" presStyleCnt="0">
        <dgm:presLayoutVars>
          <dgm:animLvl val="lvl"/>
          <dgm:resizeHandles val="exact"/>
        </dgm:presLayoutVars>
      </dgm:prSet>
      <dgm:spPr/>
    </dgm:pt>
    <dgm:pt modelId="{C49B603D-873F-7544-8ECC-0FE7957FA10F}" type="pres">
      <dgm:prSet presAssocID="{B74682B8-A49F-3741-8913-CBC003C1213B}" presName="parentText" presStyleLbl="node1" presStyleIdx="0" presStyleCnt="2" custScaleY="32769" custLinFactNeighborY="-8094">
        <dgm:presLayoutVars>
          <dgm:chMax val="0"/>
          <dgm:bulletEnabled val="1"/>
        </dgm:presLayoutVars>
      </dgm:prSet>
      <dgm:spPr/>
    </dgm:pt>
    <dgm:pt modelId="{C12F41FC-40E0-4D48-A512-1B3AB20B24D7}" type="pres">
      <dgm:prSet presAssocID="{B74682B8-A49F-3741-8913-CBC003C1213B}" presName="childText" presStyleLbl="revTx" presStyleIdx="0" presStyleCnt="2" custScaleY="93921">
        <dgm:presLayoutVars>
          <dgm:bulletEnabled val="1"/>
        </dgm:presLayoutVars>
      </dgm:prSet>
      <dgm:spPr/>
    </dgm:pt>
    <dgm:pt modelId="{734E179E-AC95-1646-B36D-436ED8B813EF}" type="pres">
      <dgm:prSet presAssocID="{9A44421D-3076-F74A-9BD4-F981D85CF486}" presName="parentText" presStyleLbl="node1" presStyleIdx="1" presStyleCnt="2" custScaleY="24914" custLinFactNeighborX="-46978" custLinFactNeighborY="-7738">
        <dgm:presLayoutVars>
          <dgm:chMax val="0"/>
          <dgm:bulletEnabled val="1"/>
        </dgm:presLayoutVars>
      </dgm:prSet>
      <dgm:spPr/>
    </dgm:pt>
    <dgm:pt modelId="{9E41AEAB-447A-BF44-A34E-F9E9CFF1C138}" type="pres">
      <dgm:prSet presAssocID="{9A44421D-3076-F74A-9BD4-F981D85CF486}" presName="childText" presStyleLbl="revTx" presStyleIdx="1" presStyleCnt="2">
        <dgm:presLayoutVars>
          <dgm:bulletEnabled val="1"/>
        </dgm:presLayoutVars>
      </dgm:prSet>
      <dgm:spPr/>
    </dgm:pt>
  </dgm:ptLst>
  <dgm:cxnLst>
    <dgm:cxn modelId="{33C79C02-BB7A-664A-8260-3456BEC768BB}" type="presOf" srcId="{F1DF5180-FAF3-AD4E-BD24-7BF4F1A02441}" destId="{9E41AEAB-447A-BF44-A34E-F9E9CFF1C138}" srcOrd="0" destOrd="3" presId="urn:microsoft.com/office/officeart/2005/8/layout/vList2"/>
    <dgm:cxn modelId="{0ABB2C14-1AB0-2944-A146-557F61C3C54D}" srcId="{9A44421D-3076-F74A-9BD4-F981D85CF486}" destId="{E4F15B26-5C5D-0A47-B225-2B6A886E53FD}" srcOrd="2" destOrd="0" parTransId="{D3D03DA5-A6D4-864A-AD14-A1723EF3E40A}" sibTransId="{336A4B21-2AE5-FC49-8CD9-1A20D39B6EBD}"/>
    <dgm:cxn modelId="{107FB63A-7683-7142-9DC8-BDCFE75D1738}" type="presOf" srcId="{F589D959-D129-9045-AFB9-FB90D613FCF2}" destId="{C12F41FC-40E0-4D48-A512-1B3AB20B24D7}" srcOrd="0" destOrd="5" presId="urn:microsoft.com/office/officeart/2005/8/layout/vList2"/>
    <dgm:cxn modelId="{DEE06B3F-5A86-824D-B7EC-3CF87AF1B808}" srcId="{DDA21890-6137-B040-86B4-2DD2904E3A33}" destId="{9A44421D-3076-F74A-9BD4-F981D85CF486}" srcOrd="1" destOrd="0" parTransId="{1B20F3E5-232F-0E42-A303-6560998D1913}" sibTransId="{5AEC5725-CE0D-B341-BF3B-68D005AF0342}"/>
    <dgm:cxn modelId="{7B34E441-7C5E-7F4C-8EF4-2B6EF7E209FA}" srcId="{9A44421D-3076-F74A-9BD4-F981D85CF486}" destId="{494B09B6-1A60-024D-85C8-067563BFC341}" srcOrd="0" destOrd="0" parTransId="{747090D5-46A0-0749-AC0C-C63845159FBF}" sibTransId="{592B847C-449B-7C4A-8A4F-F469BECA0A3E}"/>
    <dgm:cxn modelId="{DDA16043-BD77-E949-B7F5-5BC9D76D397F}" type="presOf" srcId="{1361AA33-AF7C-7B48-BADC-EC6482097310}" destId="{9E41AEAB-447A-BF44-A34E-F9E9CFF1C138}" srcOrd="0" destOrd="4" presId="urn:microsoft.com/office/officeart/2005/8/layout/vList2"/>
    <dgm:cxn modelId="{0B021F48-C24A-ED4F-94B0-5CD6E997B4CF}" srcId="{B74682B8-A49F-3741-8913-CBC003C1213B}" destId="{FEAA17A6-88A6-A248-A2E9-591FB4776941}" srcOrd="2" destOrd="0" parTransId="{BA970275-5CD6-744F-87CF-911FFFD36891}" sibTransId="{D5D91EA2-6C78-634D-AC5E-676E0D3A0DF2}"/>
    <dgm:cxn modelId="{3ACBAE55-EF9A-2D45-AB4B-371250C214E6}" type="presOf" srcId="{FEAA17A6-88A6-A248-A2E9-591FB4776941}" destId="{C12F41FC-40E0-4D48-A512-1B3AB20B24D7}" srcOrd="0" destOrd="2" presId="urn:microsoft.com/office/officeart/2005/8/layout/vList2"/>
    <dgm:cxn modelId="{EE02C958-7215-8B42-920E-59A8D81ECF90}" type="presOf" srcId="{F3B2B139-10FB-A245-B74E-7CCCB450BE60}" destId="{C12F41FC-40E0-4D48-A512-1B3AB20B24D7}" srcOrd="0" destOrd="1" presId="urn:microsoft.com/office/officeart/2005/8/layout/vList2"/>
    <dgm:cxn modelId="{E45DA966-FB1F-AD48-AE3E-8C9D0B2D3D11}" type="presOf" srcId="{E4F15B26-5C5D-0A47-B225-2B6A886E53FD}" destId="{9E41AEAB-447A-BF44-A34E-F9E9CFF1C138}" srcOrd="0" destOrd="2" presId="urn:microsoft.com/office/officeart/2005/8/layout/vList2"/>
    <dgm:cxn modelId="{F2440D7E-E2BC-B548-8647-087BB1429F55}" srcId="{9A44421D-3076-F74A-9BD4-F981D85CF486}" destId="{1361AA33-AF7C-7B48-BADC-EC6482097310}" srcOrd="4" destOrd="0" parTransId="{21ABD5E4-4FBB-804E-AC2E-90AE22FFC66E}" sibTransId="{EFD003C8-8372-7947-8A64-F854ABA4B51D}"/>
    <dgm:cxn modelId="{5D53A980-0FB3-2944-BA9A-5896C676C93C}" srcId="{B74682B8-A49F-3741-8913-CBC003C1213B}" destId="{66A711A4-C5C0-B840-883D-C17A12D50885}" srcOrd="3" destOrd="0" parTransId="{FE86232E-3427-004F-BADB-FEFBC2DF34DB}" sibTransId="{6A41D5D1-3678-2441-8062-822F09FE7DF4}"/>
    <dgm:cxn modelId="{D6538B85-6474-C24B-B16A-1B25150330CB}" type="presOf" srcId="{494B09B6-1A60-024D-85C8-067563BFC341}" destId="{9E41AEAB-447A-BF44-A34E-F9E9CFF1C138}" srcOrd="0" destOrd="0" presId="urn:microsoft.com/office/officeart/2005/8/layout/vList2"/>
    <dgm:cxn modelId="{D92F0286-FA47-9A4A-AADF-D03E5772B72C}" type="presOf" srcId="{9A44421D-3076-F74A-9BD4-F981D85CF486}" destId="{734E179E-AC95-1646-B36D-436ED8B813EF}" srcOrd="0" destOrd="0" presId="urn:microsoft.com/office/officeart/2005/8/layout/vList2"/>
    <dgm:cxn modelId="{E47B9897-5FFF-5C47-8E94-A216889D2BDB}" type="presOf" srcId="{DDA21890-6137-B040-86B4-2DD2904E3A33}" destId="{84BAF959-F646-7949-874D-337DE806B23D}" srcOrd="0" destOrd="0" presId="urn:microsoft.com/office/officeart/2005/8/layout/vList2"/>
    <dgm:cxn modelId="{CE66B599-0C15-D940-B2BF-6F92A80A7F6D}" type="presOf" srcId="{66A711A4-C5C0-B840-883D-C17A12D50885}" destId="{C12F41FC-40E0-4D48-A512-1B3AB20B24D7}" srcOrd="0" destOrd="3" presId="urn:microsoft.com/office/officeart/2005/8/layout/vList2"/>
    <dgm:cxn modelId="{8EBD7E9A-76EE-4142-9894-18A386D1E721}" srcId="{9A44421D-3076-F74A-9BD4-F981D85CF486}" destId="{BDCC21B6-EB67-1442-8718-61A1632F91E3}" srcOrd="1" destOrd="0" parTransId="{93B2D9F1-C5B3-4B46-9559-961F3931B719}" sibTransId="{A5CA5EBC-E1BE-0C46-9376-3DFB0B6A92CA}"/>
    <dgm:cxn modelId="{86C6979B-1332-DF40-8ECA-3B54DF370060}" srcId="{B74682B8-A49F-3741-8913-CBC003C1213B}" destId="{F589D959-D129-9045-AFB9-FB90D613FCF2}" srcOrd="5" destOrd="0" parTransId="{3ACFBBE6-5E58-E14C-B45E-C6CC2AAB79BD}" sibTransId="{DCE50C8E-9379-BD4D-B317-0A9DAD8048A1}"/>
    <dgm:cxn modelId="{93EE9FA1-E8E8-ED43-B699-9830A81EF0DC}" srcId="{DDA21890-6137-B040-86B4-2DD2904E3A33}" destId="{B74682B8-A49F-3741-8913-CBC003C1213B}" srcOrd="0" destOrd="0" parTransId="{1445E300-1F0A-034C-9E9E-2136BA25A382}" sibTransId="{F270A138-13A6-3144-A01F-321A5897FD48}"/>
    <dgm:cxn modelId="{2C3C27A2-1E37-F441-ACDA-480670C18AAF}" srcId="{9A44421D-3076-F74A-9BD4-F981D85CF486}" destId="{CBF25EBE-E8C5-4A47-9F8F-8D51668E8D2C}" srcOrd="5" destOrd="0" parTransId="{2CA6EA74-6456-0F44-BDCD-CFD6800ED2E2}" sibTransId="{9B6E7DEC-0574-484B-9897-7D97F5EE467C}"/>
    <dgm:cxn modelId="{E639DDBC-966A-7847-A27B-5E95E816E50C}" srcId="{B74682B8-A49F-3741-8913-CBC003C1213B}" destId="{8F23FFF9-8891-AD41-A227-E14060C017AC}" srcOrd="4" destOrd="0" parTransId="{C9223AB6-4501-084E-B207-FD9C97094014}" sibTransId="{549A4109-924B-0443-9C4D-5EA2CE7CDEF0}"/>
    <dgm:cxn modelId="{9AD4ABBF-CC2D-1F4C-A1CD-185975CFC8F4}" type="presOf" srcId="{BDCC21B6-EB67-1442-8718-61A1632F91E3}" destId="{9E41AEAB-447A-BF44-A34E-F9E9CFF1C138}" srcOrd="0" destOrd="1" presId="urn:microsoft.com/office/officeart/2005/8/layout/vList2"/>
    <dgm:cxn modelId="{D0FE27CE-F52F-C84E-8AF4-7ACA6B678C8F}" srcId="{9A44421D-3076-F74A-9BD4-F981D85CF486}" destId="{F1DF5180-FAF3-AD4E-BD24-7BF4F1A02441}" srcOrd="3" destOrd="0" parTransId="{77F877E2-878C-C246-B42C-728F41D576A6}" sibTransId="{7141F4FC-D3C5-3548-B893-4FCB05E0D31B}"/>
    <dgm:cxn modelId="{74AAD9E7-CFEC-944E-B0D4-532C32B14D15}" type="presOf" srcId="{B74682B8-A49F-3741-8913-CBC003C1213B}" destId="{C49B603D-873F-7544-8ECC-0FE7957FA10F}" srcOrd="0" destOrd="0" presId="urn:microsoft.com/office/officeart/2005/8/layout/vList2"/>
    <dgm:cxn modelId="{6FFD34E9-9203-8B47-9564-A795C5251543}" srcId="{B74682B8-A49F-3741-8913-CBC003C1213B}" destId="{F3B2B139-10FB-A245-B74E-7CCCB450BE60}" srcOrd="1" destOrd="0" parTransId="{222EEB7B-5E01-4A40-96EB-927668A5555D}" sibTransId="{A2009B48-05C4-5747-AB8C-439F521E7AB1}"/>
    <dgm:cxn modelId="{AEA583F0-08EB-1C40-8D98-B205A896EC3B}" type="presOf" srcId="{53FB716F-EA72-924F-A80B-82FC746935F3}" destId="{C12F41FC-40E0-4D48-A512-1B3AB20B24D7}" srcOrd="0" destOrd="0" presId="urn:microsoft.com/office/officeart/2005/8/layout/vList2"/>
    <dgm:cxn modelId="{0CF5B4F6-CB53-D844-9D89-EF908F0E70AA}" srcId="{B74682B8-A49F-3741-8913-CBC003C1213B}" destId="{53FB716F-EA72-924F-A80B-82FC746935F3}" srcOrd="0" destOrd="0" parTransId="{52E8AD94-568C-CE42-892B-79C5244FF72D}" sibTransId="{375DA59D-B2E9-B24D-973C-9FD26519378F}"/>
    <dgm:cxn modelId="{30B826FB-69E4-3E47-80EF-2F7F86514C2B}" type="presOf" srcId="{8F23FFF9-8891-AD41-A227-E14060C017AC}" destId="{C12F41FC-40E0-4D48-A512-1B3AB20B24D7}" srcOrd="0" destOrd="4" presId="urn:microsoft.com/office/officeart/2005/8/layout/vList2"/>
    <dgm:cxn modelId="{C714ECFB-5EB3-C84F-A264-462156502CA3}" type="presOf" srcId="{CBF25EBE-E8C5-4A47-9F8F-8D51668E8D2C}" destId="{9E41AEAB-447A-BF44-A34E-F9E9CFF1C138}" srcOrd="0" destOrd="5" presId="urn:microsoft.com/office/officeart/2005/8/layout/vList2"/>
    <dgm:cxn modelId="{2C8CBC06-269E-9E49-9CAF-6E7C4684D1CB}" type="presParOf" srcId="{84BAF959-F646-7949-874D-337DE806B23D}" destId="{C49B603D-873F-7544-8ECC-0FE7957FA10F}" srcOrd="0" destOrd="0" presId="urn:microsoft.com/office/officeart/2005/8/layout/vList2"/>
    <dgm:cxn modelId="{00198839-8674-CD40-9952-C0D2B41E42C5}" type="presParOf" srcId="{84BAF959-F646-7949-874D-337DE806B23D}" destId="{C12F41FC-40E0-4D48-A512-1B3AB20B24D7}" srcOrd="1" destOrd="0" presId="urn:microsoft.com/office/officeart/2005/8/layout/vList2"/>
    <dgm:cxn modelId="{D835FDD9-0E1F-F449-A0C3-16879CAD9D4B}" type="presParOf" srcId="{84BAF959-F646-7949-874D-337DE806B23D}" destId="{734E179E-AC95-1646-B36D-436ED8B813EF}" srcOrd="2" destOrd="0" presId="urn:microsoft.com/office/officeart/2005/8/layout/vList2"/>
    <dgm:cxn modelId="{45214027-A99C-2F48-A741-0B158CFD2D55}" type="presParOf" srcId="{84BAF959-F646-7949-874D-337DE806B23D}" destId="{9E41AEAB-447A-BF44-A34E-F9E9CFF1C13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DDFE9D-08AA-4F74-8EC4-B8B3C66BB9F4}"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6EA3211C-762F-4998-A9D0-559E598AEADB}">
      <dgm:prSet/>
      <dgm:spPr/>
      <dgm:t>
        <a:bodyPr/>
        <a:lstStyle/>
        <a:p>
          <a:pPr rtl="0"/>
          <a:r>
            <a:rPr lang="en-US" dirty="0"/>
            <a:t>Questions asked of survivors</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Data entry deadlines</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r>
            <a:rPr lang="en-US" dirty="0"/>
            <a:t>Always picking “other”</a:t>
          </a:r>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FDD4017B-14B0-4417-B685-C6FD89F20FF9}">
      <dgm:prSet/>
      <dgm:spPr/>
      <dgm:t>
        <a:bodyPr/>
        <a:lstStyle/>
        <a:p>
          <a:r>
            <a:rPr lang="en-US" dirty="0"/>
            <a:t>Staff capacity, experience, and regularity of entry</a:t>
          </a:r>
        </a:p>
      </dgm:t>
    </dgm:pt>
    <dgm:pt modelId="{70DA4027-02D2-4632-9A6B-20172A5C0146}" type="parTrans" cxnId="{6208EEAC-DD03-4D4F-B5D8-3EAA528D04C7}">
      <dgm:prSet/>
      <dgm:spPr/>
      <dgm:t>
        <a:bodyPr/>
        <a:lstStyle/>
        <a:p>
          <a:endParaRPr lang="en-US"/>
        </a:p>
      </dgm:t>
    </dgm:pt>
    <dgm:pt modelId="{F7B6359A-4F2C-452D-82DA-B0324C2BEE88}" type="sibTrans" cxnId="{6208EEAC-DD03-4D4F-B5D8-3EAA528D04C7}">
      <dgm:prSet/>
      <dgm:spPr/>
      <dgm:t>
        <a:bodyPr/>
        <a:lstStyle/>
        <a:p>
          <a:endParaRPr lang="en-US"/>
        </a:p>
      </dgm:t>
    </dgm:pt>
    <dgm:pt modelId="{E3926C1B-5096-9443-871F-EE1696B90977}" type="pres">
      <dgm:prSet presAssocID="{FADDFE9D-08AA-4F74-8EC4-B8B3C66BB9F4}" presName="linear" presStyleCnt="0">
        <dgm:presLayoutVars>
          <dgm:animLvl val="lvl"/>
          <dgm:resizeHandles val="exact"/>
        </dgm:presLayoutVars>
      </dgm:prSet>
      <dgm:spPr/>
    </dgm:pt>
    <dgm:pt modelId="{64004932-3EEF-3543-8FE5-C71CA5DE6F7E}" type="pres">
      <dgm:prSet presAssocID="{6EA3211C-762F-4998-A9D0-559E598AEADB}" presName="parentText" presStyleLbl="node1" presStyleIdx="0" presStyleCnt="4">
        <dgm:presLayoutVars>
          <dgm:chMax val="0"/>
          <dgm:bulletEnabled val="1"/>
        </dgm:presLayoutVars>
      </dgm:prSet>
      <dgm:spPr/>
    </dgm:pt>
    <dgm:pt modelId="{421A94F7-4E5D-864F-B77D-A7191EE447C9}" type="pres">
      <dgm:prSet presAssocID="{497F29A5-1D39-4959-9C50-26EF01AF41BC}" presName="spacer" presStyleCnt="0"/>
      <dgm:spPr/>
    </dgm:pt>
    <dgm:pt modelId="{F76830E3-3108-C744-AE90-A09548179B2E}" type="pres">
      <dgm:prSet presAssocID="{087ACDFD-BC12-458C-A61C-2257BE5861F4}" presName="parentText" presStyleLbl="node1" presStyleIdx="1" presStyleCnt="4">
        <dgm:presLayoutVars>
          <dgm:chMax val="0"/>
          <dgm:bulletEnabled val="1"/>
        </dgm:presLayoutVars>
      </dgm:prSet>
      <dgm:spPr/>
    </dgm:pt>
    <dgm:pt modelId="{4669C230-B0A4-454E-9ADB-00C15345011E}" type="pres">
      <dgm:prSet presAssocID="{01040E91-7D1D-4600-ABEC-650D69954692}" presName="spacer" presStyleCnt="0"/>
      <dgm:spPr/>
    </dgm:pt>
    <dgm:pt modelId="{206142BA-F412-1940-9BCC-2BD42D5A0C73}" type="pres">
      <dgm:prSet presAssocID="{8D4CE5BE-C978-4261-B9C1-E4CD601844AE}" presName="parentText" presStyleLbl="node1" presStyleIdx="2" presStyleCnt="4">
        <dgm:presLayoutVars>
          <dgm:chMax val="0"/>
          <dgm:bulletEnabled val="1"/>
        </dgm:presLayoutVars>
      </dgm:prSet>
      <dgm:spPr/>
    </dgm:pt>
    <dgm:pt modelId="{0D1036B9-B9E0-DE43-8AB3-9B47391671F4}" type="pres">
      <dgm:prSet presAssocID="{E5F00180-DAB7-4A4D-8704-E900C9E5FF7A}" presName="spacer" presStyleCnt="0"/>
      <dgm:spPr/>
    </dgm:pt>
    <dgm:pt modelId="{B31D86E8-7B0B-1E43-9B53-F43A3CE315A8}" type="pres">
      <dgm:prSet presAssocID="{FDD4017B-14B0-4417-B685-C6FD89F20FF9}" presName="parentText" presStyleLbl="node1" presStyleIdx="3" presStyleCnt="4">
        <dgm:presLayoutVars>
          <dgm:chMax val="0"/>
          <dgm:bulletEnabled val="1"/>
        </dgm:presLayoutVars>
      </dgm:prSet>
      <dgm:spPr/>
    </dgm:pt>
  </dgm:ptLst>
  <dgm:cxnLst>
    <dgm:cxn modelId="{408CE12D-0CC5-864C-96FA-7C12DBB1EF6B}" type="presOf" srcId="{087ACDFD-BC12-458C-A61C-2257BE5861F4}" destId="{F76830E3-3108-C744-AE90-A09548179B2E}" srcOrd="0" destOrd="0" presId="urn:microsoft.com/office/officeart/2005/8/layout/vList2"/>
    <dgm:cxn modelId="{9841823B-F9B2-4DE7-8754-FACE23CC1927}" srcId="{FADDFE9D-08AA-4F74-8EC4-B8B3C66BB9F4}" destId="{087ACDFD-BC12-458C-A61C-2257BE5861F4}" srcOrd="1" destOrd="0" parTransId="{99C3C43C-1E50-4529-AE13-094D8A09C541}" sibTransId="{01040E91-7D1D-4600-ABEC-650D69954692}"/>
    <dgm:cxn modelId="{6208EEAC-DD03-4D4F-B5D8-3EAA528D04C7}" srcId="{FADDFE9D-08AA-4F74-8EC4-B8B3C66BB9F4}" destId="{FDD4017B-14B0-4417-B685-C6FD89F20FF9}" srcOrd="3" destOrd="0" parTransId="{70DA4027-02D2-4632-9A6B-20172A5C0146}" sibTransId="{F7B6359A-4F2C-452D-82DA-B0324C2BEE88}"/>
    <dgm:cxn modelId="{C91D95B3-D2D3-3D44-BD95-02B18FD6DD8C}" type="presOf" srcId="{FDD4017B-14B0-4417-B685-C6FD89F20FF9}" destId="{B31D86E8-7B0B-1E43-9B53-F43A3CE315A8}" srcOrd="0" destOrd="0" presId="urn:microsoft.com/office/officeart/2005/8/layout/vList2"/>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3AD4A1EE-43FD-9445-8CAD-C3209D0A0D04}" type="presOf" srcId="{6EA3211C-762F-4998-A9D0-559E598AEADB}" destId="{64004932-3EEF-3543-8FE5-C71CA5DE6F7E}" srcOrd="0" destOrd="0" presId="urn:microsoft.com/office/officeart/2005/8/layout/vList2"/>
    <dgm:cxn modelId="{DD87D4F8-7516-E642-9D51-BA4AD9D96065}" type="presOf" srcId="{FADDFE9D-08AA-4F74-8EC4-B8B3C66BB9F4}" destId="{E3926C1B-5096-9443-871F-EE1696B90977}" srcOrd="0" destOrd="0" presId="urn:microsoft.com/office/officeart/2005/8/layout/vList2"/>
    <dgm:cxn modelId="{D3F5E2FA-5F4C-424A-94F7-6B398FE5855E}" type="presOf" srcId="{8D4CE5BE-C978-4261-B9C1-E4CD601844AE}" destId="{206142BA-F412-1940-9BCC-2BD42D5A0C73}" srcOrd="0" destOrd="0" presId="urn:microsoft.com/office/officeart/2005/8/layout/vList2"/>
    <dgm:cxn modelId="{48360B54-4E3D-2C41-9C8F-E321CCB3CC81}" type="presParOf" srcId="{E3926C1B-5096-9443-871F-EE1696B90977}" destId="{64004932-3EEF-3543-8FE5-C71CA5DE6F7E}" srcOrd="0" destOrd="0" presId="urn:microsoft.com/office/officeart/2005/8/layout/vList2"/>
    <dgm:cxn modelId="{C4F28F0F-5F84-B145-A4D9-D15E17A9F6D5}" type="presParOf" srcId="{E3926C1B-5096-9443-871F-EE1696B90977}" destId="{421A94F7-4E5D-864F-B77D-A7191EE447C9}" srcOrd="1" destOrd="0" presId="urn:microsoft.com/office/officeart/2005/8/layout/vList2"/>
    <dgm:cxn modelId="{962B8BC8-283C-7847-BE83-D20E47B5CC27}" type="presParOf" srcId="{E3926C1B-5096-9443-871F-EE1696B90977}" destId="{F76830E3-3108-C744-AE90-A09548179B2E}" srcOrd="2" destOrd="0" presId="urn:microsoft.com/office/officeart/2005/8/layout/vList2"/>
    <dgm:cxn modelId="{006E8D09-B157-A448-94F5-E194C9BF558D}" type="presParOf" srcId="{E3926C1B-5096-9443-871F-EE1696B90977}" destId="{4669C230-B0A4-454E-9ADB-00C15345011E}" srcOrd="3" destOrd="0" presId="urn:microsoft.com/office/officeart/2005/8/layout/vList2"/>
    <dgm:cxn modelId="{4BC403DE-91BE-5D4A-A313-BF75995FE2CC}" type="presParOf" srcId="{E3926C1B-5096-9443-871F-EE1696B90977}" destId="{206142BA-F412-1940-9BCC-2BD42D5A0C73}" srcOrd="4" destOrd="0" presId="urn:microsoft.com/office/officeart/2005/8/layout/vList2"/>
    <dgm:cxn modelId="{CAC73EAE-D781-A849-9B2D-1E3AF42B74FE}" type="presParOf" srcId="{E3926C1B-5096-9443-871F-EE1696B90977}" destId="{0D1036B9-B9E0-DE43-8AB3-9B47391671F4}" srcOrd="5" destOrd="0" presId="urn:microsoft.com/office/officeart/2005/8/layout/vList2"/>
    <dgm:cxn modelId="{33568CE0-1202-3F4E-BD1A-0ECE6ECB2103}" type="presParOf" srcId="{E3926C1B-5096-9443-871F-EE1696B90977}" destId="{B31D86E8-7B0B-1E43-9B53-F43A3CE315A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DDFE9D-08AA-4F74-8EC4-B8B3C66BB9F4}"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087ACDFD-BC12-458C-A61C-2257BE5861F4}">
      <dgm:prSet/>
      <dgm:spPr/>
      <dgm:t>
        <a:bodyPr/>
        <a:lstStyle/>
        <a:p>
          <a:r>
            <a:rPr lang="en-US" dirty="0"/>
            <a:t>Contract</a:t>
          </a:r>
          <a:r>
            <a:rPr lang="en-US" baseline="0" dirty="0"/>
            <a:t> Employees</a:t>
          </a:r>
          <a:endParaRPr lang="en-US" dirty="0"/>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r>
            <a:rPr lang="en-US" dirty="0"/>
            <a:t>Patience from funders and data specialists</a:t>
          </a:r>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FDD4017B-14B0-4417-B685-C6FD89F20FF9}">
      <dgm:prSet/>
      <dgm:spPr/>
      <dgm:t>
        <a:bodyPr/>
        <a:lstStyle/>
        <a:p>
          <a:pPr rtl="0"/>
          <a:r>
            <a:rPr lang="en-US" dirty="0"/>
            <a:t>Knowing our boundaries &amp; limits</a:t>
          </a:r>
        </a:p>
      </dgm:t>
    </dgm:pt>
    <dgm:pt modelId="{70DA4027-02D2-4632-9A6B-20172A5C0146}" type="parTrans" cxnId="{6208EEAC-DD03-4D4F-B5D8-3EAA528D04C7}">
      <dgm:prSet/>
      <dgm:spPr/>
      <dgm:t>
        <a:bodyPr/>
        <a:lstStyle/>
        <a:p>
          <a:endParaRPr lang="en-US"/>
        </a:p>
      </dgm:t>
    </dgm:pt>
    <dgm:pt modelId="{F7B6359A-4F2C-452D-82DA-B0324C2BEE88}" type="sibTrans" cxnId="{6208EEAC-DD03-4D4F-B5D8-3EAA528D04C7}">
      <dgm:prSet/>
      <dgm:spPr/>
      <dgm:t>
        <a:bodyPr/>
        <a:lstStyle/>
        <a:p>
          <a:endParaRPr lang="en-US"/>
        </a:p>
      </dgm:t>
    </dgm:pt>
    <dgm:pt modelId="{6EA3211C-762F-4998-A9D0-559E598AEADB}">
      <dgm:prSet/>
      <dgm:spPr/>
      <dgm:t>
        <a:bodyPr/>
        <a:lstStyle/>
        <a:p>
          <a:pPr rtl="0"/>
          <a:r>
            <a:rPr lang="en-US" dirty="0"/>
            <a:t>Regular Training, TA, &amp; Support</a:t>
          </a:r>
        </a:p>
      </dgm:t>
    </dgm:pt>
    <dgm:pt modelId="{497F29A5-1D39-4959-9C50-26EF01AF41BC}" type="sibTrans" cxnId="{FFE14ED1-3831-48A0-9345-11F6D3A6EF66}">
      <dgm:prSet/>
      <dgm:spPr/>
      <dgm:t>
        <a:bodyPr/>
        <a:lstStyle/>
        <a:p>
          <a:endParaRPr lang="en-US"/>
        </a:p>
      </dgm:t>
    </dgm:pt>
    <dgm:pt modelId="{5D92DCF1-9267-46A9-A9A0-062C45EC3A39}" type="parTrans" cxnId="{FFE14ED1-3831-48A0-9345-11F6D3A6EF66}">
      <dgm:prSet/>
      <dgm:spPr/>
      <dgm:t>
        <a:bodyPr/>
        <a:lstStyle/>
        <a:p>
          <a:endParaRPr lang="en-US"/>
        </a:p>
      </dgm:t>
    </dgm:pt>
    <dgm:pt modelId="{E3926C1B-5096-9443-871F-EE1696B90977}" type="pres">
      <dgm:prSet presAssocID="{FADDFE9D-08AA-4F74-8EC4-B8B3C66BB9F4}" presName="linear" presStyleCnt="0">
        <dgm:presLayoutVars>
          <dgm:animLvl val="lvl"/>
          <dgm:resizeHandles val="exact"/>
        </dgm:presLayoutVars>
      </dgm:prSet>
      <dgm:spPr/>
    </dgm:pt>
    <dgm:pt modelId="{64004932-3EEF-3543-8FE5-C71CA5DE6F7E}" type="pres">
      <dgm:prSet presAssocID="{6EA3211C-762F-4998-A9D0-559E598AEADB}" presName="parentText" presStyleLbl="node1" presStyleIdx="0" presStyleCnt="4">
        <dgm:presLayoutVars>
          <dgm:chMax val="0"/>
          <dgm:bulletEnabled val="1"/>
        </dgm:presLayoutVars>
      </dgm:prSet>
      <dgm:spPr/>
    </dgm:pt>
    <dgm:pt modelId="{421A94F7-4E5D-864F-B77D-A7191EE447C9}" type="pres">
      <dgm:prSet presAssocID="{497F29A5-1D39-4959-9C50-26EF01AF41BC}" presName="spacer" presStyleCnt="0"/>
      <dgm:spPr/>
    </dgm:pt>
    <dgm:pt modelId="{F76830E3-3108-C744-AE90-A09548179B2E}" type="pres">
      <dgm:prSet presAssocID="{087ACDFD-BC12-458C-A61C-2257BE5861F4}" presName="parentText" presStyleLbl="node1" presStyleIdx="1" presStyleCnt="4">
        <dgm:presLayoutVars>
          <dgm:chMax val="0"/>
          <dgm:bulletEnabled val="1"/>
        </dgm:presLayoutVars>
      </dgm:prSet>
      <dgm:spPr/>
    </dgm:pt>
    <dgm:pt modelId="{4669C230-B0A4-454E-9ADB-00C15345011E}" type="pres">
      <dgm:prSet presAssocID="{01040E91-7D1D-4600-ABEC-650D69954692}" presName="spacer" presStyleCnt="0"/>
      <dgm:spPr/>
    </dgm:pt>
    <dgm:pt modelId="{206142BA-F412-1940-9BCC-2BD42D5A0C73}" type="pres">
      <dgm:prSet presAssocID="{8D4CE5BE-C978-4261-B9C1-E4CD601844AE}" presName="parentText" presStyleLbl="node1" presStyleIdx="2" presStyleCnt="4">
        <dgm:presLayoutVars>
          <dgm:chMax val="0"/>
          <dgm:bulletEnabled val="1"/>
        </dgm:presLayoutVars>
      </dgm:prSet>
      <dgm:spPr/>
    </dgm:pt>
    <dgm:pt modelId="{0D1036B9-B9E0-DE43-8AB3-9B47391671F4}" type="pres">
      <dgm:prSet presAssocID="{E5F00180-DAB7-4A4D-8704-E900C9E5FF7A}" presName="spacer" presStyleCnt="0"/>
      <dgm:spPr/>
    </dgm:pt>
    <dgm:pt modelId="{B31D86E8-7B0B-1E43-9B53-F43A3CE315A8}" type="pres">
      <dgm:prSet presAssocID="{FDD4017B-14B0-4417-B685-C6FD89F20FF9}" presName="parentText" presStyleLbl="node1" presStyleIdx="3" presStyleCnt="4">
        <dgm:presLayoutVars>
          <dgm:chMax val="0"/>
          <dgm:bulletEnabled val="1"/>
        </dgm:presLayoutVars>
      </dgm:prSet>
      <dgm:spPr/>
    </dgm:pt>
  </dgm:ptLst>
  <dgm:cxnLst>
    <dgm:cxn modelId="{408CE12D-0CC5-864C-96FA-7C12DBB1EF6B}" type="presOf" srcId="{087ACDFD-BC12-458C-A61C-2257BE5861F4}" destId="{F76830E3-3108-C744-AE90-A09548179B2E}" srcOrd="0" destOrd="0" presId="urn:microsoft.com/office/officeart/2005/8/layout/vList2"/>
    <dgm:cxn modelId="{9841823B-F9B2-4DE7-8754-FACE23CC1927}" srcId="{FADDFE9D-08AA-4F74-8EC4-B8B3C66BB9F4}" destId="{087ACDFD-BC12-458C-A61C-2257BE5861F4}" srcOrd="1" destOrd="0" parTransId="{99C3C43C-1E50-4529-AE13-094D8A09C541}" sibTransId="{01040E91-7D1D-4600-ABEC-650D69954692}"/>
    <dgm:cxn modelId="{6208EEAC-DD03-4D4F-B5D8-3EAA528D04C7}" srcId="{FADDFE9D-08AA-4F74-8EC4-B8B3C66BB9F4}" destId="{FDD4017B-14B0-4417-B685-C6FD89F20FF9}" srcOrd="3" destOrd="0" parTransId="{70DA4027-02D2-4632-9A6B-20172A5C0146}" sibTransId="{F7B6359A-4F2C-452D-82DA-B0324C2BEE88}"/>
    <dgm:cxn modelId="{C91D95B3-D2D3-3D44-BD95-02B18FD6DD8C}" type="presOf" srcId="{FDD4017B-14B0-4417-B685-C6FD89F20FF9}" destId="{B31D86E8-7B0B-1E43-9B53-F43A3CE315A8}" srcOrd="0" destOrd="0" presId="urn:microsoft.com/office/officeart/2005/8/layout/vList2"/>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3AD4A1EE-43FD-9445-8CAD-C3209D0A0D04}" type="presOf" srcId="{6EA3211C-762F-4998-A9D0-559E598AEADB}" destId="{64004932-3EEF-3543-8FE5-C71CA5DE6F7E}" srcOrd="0" destOrd="0" presId="urn:microsoft.com/office/officeart/2005/8/layout/vList2"/>
    <dgm:cxn modelId="{DD87D4F8-7516-E642-9D51-BA4AD9D96065}" type="presOf" srcId="{FADDFE9D-08AA-4F74-8EC4-B8B3C66BB9F4}" destId="{E3926C1B-5096-9443-871F-EE1696B90977}" srcOrd="0" destOrd="0" presId="urn:microsoft.com/office/officeart/2005/8/layout/vList2"/>
    <dgm:cxn modelId="{D3F5E2FA-5F4C-424A-94F7-6B398FE5855E}" type="presOf" srcId="{8D4CE5BE-C978-4261-B9C1-E4CD601844AE}" destId="{206142BA-F412-1940-9BCC-2BD42D5A0C73}" srcOrd="0" destOrd="0" presId="urn:microsoft.com/office/officeart/2005/8/layout/vList2"/>
    <dgm:cxn modelId="{48360B54-4E3D-2C41-9C8F-E321CCB3CC81}" type="presParOf" srcId="{E3926C1B-5096-9443-871F-EE1696B90977}" destId="{64004932-3EEF-3543-8FE5-C71CA5DE6F7E}" srcOrd="0" destOrd="0" presId="urn:microsoft.com/office/officeart/2005/8/layout/vList2"/>
    <dgm:cxn modelId="{C4F28F0F-5F84-B145-A4D9-D15E17A9F6D5}" type="presParOf" srcId="{E3926C1B-5096-9443-871F-EE1696B90977}" destId="{421A94F7-4E5D-864F-B77D-A7191EE447C9}" srcOrd="1" destOrd="0" presId="urn:microsoft.com/office/officeart/2005/8/layout/vList2"/>
    <dgm:cxn modelId="{962B8BC8-283C-7847-BE83-D20E47B5CC27}" type="presParOf" srcId="{E3926C1B-5096-9443-871F-EE1696B90977}" destId="{F76830E3-3108-C744-AE90-A09548179B2E}" srcOrd="2" destOrd="0" presId="urn:microsoft.com/office/officeart/2005/8/layout/vList2"/>
    <dgm:cxn modelId="{006E8D09-B157-A448-94F5-E194C9BF558D}" type="presParOf" srcId="{E3926C1B-5096-9443-871F-EE1696B90977}" destId="{4669C230-B0A4-454E-9ADB-00C15345011E}" srcOrd="3" destOrd="0" presId="urn:microsoft.com/office/officeart/2005/8/layout/vList2"/>
    <dgm:cxn modelId="{4BC403DE-91BE-5D4A-A313-BF75995FE2CC}" type="presParOf" srcId="{E3926C1B-5096-9443-871F-EE1696B90977}" destId="{206142BA-F412-1940-9BCC-2BD42D5A0C73}" srcOrd="4" destOrd="0" presId="urn:microsoft.com/office/officeart/2005/8/layout/vList2"/>
    <dgm:cxn modelId="{CAC73EAE-D781-A849-9B2D-1E3AF42B74FE}" type="presParOf" srcId="{E3926C1B-5096-9443-871F-EE1696B90977}" destId="{0D1036B9-B9E0-DE43-8AB3-9B47391671F4}" srcOrd="5" destOrd="0" presId="urn:microsoft.com/office/officeart/2005/8/layout/vList2"/>
    <dgm:cxn modelId="{33568CE0-1202-3F4E-BD1A-0ECE6ECB2103}" type="presParOf" srcId="{E3926C1B-5096-9443-871F-EE1696B90977}" destId="{B31D86E8-7B0B-1E43-9B53-F43A3CE315A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DDFE9D-08AA-4F74-8EC4-B8B3C66BB9F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EA3211C-762F-4998-A9D0-559E598AEADB}">
      <dgm:prSet/>
      <dgm:spPr/>
      <dgm:t>
        <a:bodyPr/>
        <a:lstStyle/>
        <a:p>
          <a:r>
            <a:rPr lang="en-US" dirty="0"/>
            <a:t>Serve </a:t>
          </a:r>
          <a:r>
            <a:rPr lang="en-US" b="1" dirty="0">
              <a:solidFill>
                <a:schemeClr val="tx1"/>
              </a:solidFill>
            </a:rPr>
            <a:t>more</a:t>
          </a:r>
          <a:r>
            <a:rPr lang="en-US" dirty="0"/>
            <a:t> families</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Provide </a:t>
          </a:r>
          <a:r>
            <a:rPr lang="en-US" b="1" dirty="0">
              <a:solidFill>
                <a:schemeClr val="tx1"/>
              </a:solidFill>
            </a:rPr>
            <a:t>longer</a:t>
          </a:r>
          <a:r>
            <a:rPr lang="en-US" dirty="0"/>
            <a:t> assistance to vulnerable clients</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pPr rtl="0"/>
          <a:r>
            <a:rPr lang="en-US" dirty="0"/>
            <a:t>Provide </a:t>
          </a:r>
          <a:r>
            <a:rPr lang="en-US" b="1" dirty="0">
              <a:solidFill>
                <a:schemeClr val="tx1"/>
              </a:solidFill>
            </a:rPr>
            <a:t>additional</a:t>
          </a:r>
          <a:r>
            <a:rPr lang="en-US" dirty="0"/>
            <a:t> support through community </a:t>
          </a:r>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7B635287-ED65-474F-A22F-F636FC3C7100}" type="pres">
      <dgm:prSet presAssocID="{FADDFE9D-08AA-4F74-8EC4-B8B3C66BB9F4}" presName="linear" presStyleCnt="0">
        <dgm:presLayoutVars>
          <dgm:animLvl val="lvl"/>
          <dgm:resizeHandles val="exact"/>
        </dgm:presLayoutVars>
      </dgm:prSet>
      <dgm:spPr/>
    </dgm:pt>
    <dgm:pt modelId="{196776A6-F3E8-2445-9A7D-B05E528772EE}" type="pres">
      <dgm:prSet presAssocID="{6EA3211C-762F-4998-A9D0-559E598AEADB}" presName="parentText" presStyleLbl="node1" presStyleIdx="0" presStyleCnt="3">
        <dgm:presLayoutVars>
          <dgm:chMax val="0"/>
          <dgm:bulletEnabled val="1"/>
        </dgm:presLayoutVars>
      </dgm:prSet>
      <dgm:spPr/>
    </dgm:pt>
    <dgm:pt modelId="{6C9F96C3-68BE-AE4C-8286-9DCBDE0B489E}" type="pres">
      <dgm:prSet presAssocID="{497F29A5-1D39-4959-9C50-26EF01AF41BC}" presName="spacer" presStyleCnt="0"/>
      <dgm:spPr/>
    </dgm:pt>
    <dgm:pt modelId="{E981BFE4-C1CF-9A44-936D-EE2C81769EA2}" type="pres">
      <dgm:prSet presAssocID="{087ACDFD-BC12-458C-A61C-2257BE5861F4}" presName="parentText" presStyleLbl="node1" presStyleIdx="1" presStyleCnt="3" custLinFactNeighborX="10446" custLinFactNeighborY="-21516">
        <dgm:presLayoutVars>
          <dgm:chMax val="0"/>
          <dgm:bulletEnabled val="1"/>
        </dgm:presLayoutVars>
      </dgm:prSet>
      <dgm:spPr/>
    </dgm:pt>
    <dgm:pt modelId="{27CC116D-6AF3-0940-986E-BBF5B5499DF6}" type="pres">
      <dgm:prSet presAssocID="{01040E91-7D1D-4600-ABEC-650D69954692}" presName="spacer" presStyleCnt="0"/>
      <dgm:spPr/>
    </dgm:pt>
    <dgm:pt modelId="{07867786-C5D5-EB4A-BECB-53225A12B261}" type="pres">
      <dgm:prSet presAssocID="{8D4CE5BE-C978-4261-B9C1-E4CD601844AE}" presName="parentText" presStyleLbl="node1" presStyleIdx="2" presStyleCnt="3">
        <dgm:presLayoutVars>
          <dgm:chMax val="0"/>
          <dgm:bulletEnabled val="1"/>
        </dgm:presLayoutVars>
      </dgm:prSet>
      <dgm:spPr/>
    </dgm:pt>
  </dgm:ptLst>
  <dgm:cxnLst>
    <dgm:cxn modelId="{9841823B-F9B2-4DE7-8754-FACE23CC1927}" srcId="{FADDFE9D-08AA-4F74-8EC4-B8B3C66BB9F4}" destId="{087ACDFD-BC12-458C-A61C-2257BE5861F4}" srcOrd="1" destOrd="0" parTransId="{99C3C43C-1E50-4529-AE13-094D8A09C541}" sibTransId="{01040E91-7D1D-4600-ABEC-650D69954692}"/>
    <dgm:cxn modelId="{270DEF42-9326-2D48-AD2B-0006F193522E}" type="presOf" srcId="{8D4CE5BE-C978-4261-B9C1-E4CD601844AE}" destId="{07867786-C5D5-EB4A-BECB-53225A12B261}" srcOrd="0" destOrd="0" presId="urn:microsoft.com/office/officeart/2005/8/layout/vList2"/>
    <dgm:cxn modelId="{480DA791-F74D-EF45-BBDA-1620EEAB95E7}" type="presOf" srcId="{087ACDFD-BC12-458C-A61C-2257BE5861F4}" destId="{E981BFE4-C1CF-9A44-936D-EE2C81769EA2}" srcOrd="0" destOrd="0" presId="urn:microsoft.com/office/officeart/2005/8/layout/vList2"/>
    <dgm:cxn modelId="{EEDD4B94-9DFD-754F-B369-2119773CEB10}" type="presOf" srcId="{FADDFE9D-08AA-4F74-8EC4-B8B3C66BB9F4}" destId="{7B635287-ED65-474F-A22F-F636FC3C7100}" srcOrd="0" destOrd="0" presId="urn:microsoft.com/office/officeart/2005/8/layout/vList2"/>
    <dgm:cxn modelId="{735FCEC5-0B9D-A542-9D09-BA7DCFE291FC}" type="presOf" srcId="{6EA3211C-762F-4998-A9D0-559E598AEADB}" destId="{196776A6-F3E8-2445-9A7D-B05E528772EE}" srcOrd="0" destOrd="0" presId="urn:microsoft.com/office/officeart/2005/8/layout/vList2"/>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3836CD14-36EB-2B48-8108-8129D449ABDF}" type="presParOf" srcId="{7B635287-ED65-474F-A22F-F636FC3C7100}" destId="{196776A6-F3E8-2445-9A7D-B05E528772EE}" srcOrd="0" destOrd="0" presId="urn:microsoft.com/office/officeart/2005/8/layout/vList2"/>
    <dgm:cxn modelId="{ADC7B77F-1D74-5A44-A62F-9C4D723EAB74}" type="presParOf" srcId="{7B635287-ED65-474F-A22F-F636FC3C7100}" destId="{6C9F96C3-68BE-AE4C-8286-9DCBDE0B489E}" srcOrd="1" destOrd="0" presId="urn:microsoft.com/office/officeart/2005/8/layout/vList2"/>
    <dgm:cxn modelId="{A102A584-FFAC-4A4F-A55E-D5CD579F3018}" type="presParOf" srcId="{7B635287-ED65-474F-A22F-F636FC3C7100}" destId="{E981BFE4-C1CF-9A44-936D-EE2C81769EA2}" srcOrd="2" destOrd="0" presId="urn:microsoft.com/office/officeart/2005/8/layout/vList2"/>
    <dgm:cxn modelId="{227E1AA9-C7B6-3C49-AA83-1BA4AA86D86E}" type="presParOf" srcId="{7B635287-ED65-474F-A22F-F636FC3C7100}" destId="{27CC116D-6AF3-0940-986E-BBF5B5499DF6}" srcOrd="3" destOrd="0" presId="urn:microsoft.com/office/officeart/2005/8/layout/vList2"/>
    <dgm:cxn modelId="{CF233398-2950-A54D-9F3C-584DE47938EE}" type="presParOf" srcId="{7B635287-ED65-474F-A22F-F636FC3C7100}" destId="{07867786-C5D5-EB4A-BECB-53225A12B26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ADDFE9D-08AA-4F74-8EC4-B8B3C66BB9F4}"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6EA3211C-762F-4998-A9D0-559E598AEADB}">
      <dgm:prSet/>
      <dgm:spPr/>
      <dgm:t>
        <a:bodyPr/>
        <a:lstStyle/>
        <a:p>
          <a:r>
            <a:rPr lang="en-US" dirty="0"/>
            <a:t>Access to large funding streams (HUD)</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Administrative support   </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r>
            <a:rPr lang="en-US" dirty="0"/>
            <a:t>Housing navigation support </a:t>
          </a:r>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FDD4017B-14B0-4417-B685-C6FD89F20FF9}">
      <dgm:prSet/>
      <dgm:spPr/>
      <dgm:t>
        <a:bodyPr/>
        <a:lstStyle/>
        <a:p>
          <a:r>
            <a:rPr lang="en-US" dirty="0"/>
            <a:t>Learn &amp; implement best practices</a:t>
          </a:r>
        </a:p>
      </dgm:t>
    </dgm:pt>
    <dgm:pt modelId="{70DA4027-02D2-4632-9A6B-20172A5C0146}" type="parTrans" cxnId="{6208EEAC-DD03-4D4F-B5D8-3EAA528D04C7}">
      <dgm:prSet/>
      <dgm:spPr/>
      <dgm:t>
        <a:bodyPr/>
        <a:lstStyle/>
        <a:p>
          <a:endParaRPr lang="en-US"/>
        </a:p>
      </dgm:t>
    </dgm:pt>
    <dgm:pt modelId="{F7B6359A-4F2C-452D-82DA-B0324C2BEE88}" type="sibTrans" cxnId="{6208EEAC-DD03-4D4F-B5D8-3EAA528D04C7}">
      <dgm:prSet/>
      <dgm:spPr/>
      <dgm:t>
        <a:bodyPr/>
        <a:lstStyle/>
        <a:p>
          <a:endParaRPr lang="en-US"/>
        </a:p>
      </dgm:t>
    </dgm:pt>
    <dgm:pt modelId="{79530531-D8E7-9B4A-96CD-1E5481101C10}">
      <dgm:prSet/>
      <dgm:spPr/>
      <dgm:t>
        <a:bodyPr/>
        <a:lstStyle/>
        <a:p>
          <a:r>
            <a:rPr lang="en-US" dirty="0"/>
            <a:t>A safer community!</a:t>
          </a:r>
        </a:p>
      </dgm:t>
    </dgm:pt>
    <dgm:pt modelId="{BCEFCEF0-A9CB-274F-AB11-3FEF85BF0276}" type="parTrans" cxnId="{D4807393-2063-2C4B-BAD1-97ED671378FA}">
      <dgm:prSet/>
      <dgm:spPr/>
      <dgm:t>
        <a:bodyPr/>
        <a:lstStyle/>
        <a:p>
          <a:endParaRPr lang="en-US"/>
        </a:p>
      </dgm:t>
    </dgm:pt>
    <dgm:pt modelId="{DC3AF257-CD9C-3049-A651-D395E0D505C8}" type="sibTrans" cxnId="{D4807393-2063-2C4B-BAD1-97ED671378FA}">
      <dgm:prSet/>
      <dgm:spPr/>
      <dgm:t>
        <a:bodyPr/>
        <a:lstStyle/>
        <a:p>
          <a:endParaRPr lang="en-US"/>
        </a:p>
      </dgm:t>
    </dgm:pt>
    <dgm:pt modelId="{AEFA3F70-04DC-BA4D-AD88-D805F4DBE760}" type="pres">
      <dgm:prSet presAssocID="{FADDFE9D-08AA-4F74-8EC4-B8B3C66BB9F4}" presName="linear" presStyleCnt="0">
        <dgm:presLayoutVars>
          <dgm:animLvl val="lvl"/>
          <dgm:resizeHandles val="exact"/>
        </dgm:presLayoutVars>
      </dgm:prSet>
      <dgm:spPr/>
    </dgm:pt>
    <dgm:pt modelId="{F493D353-BC28-F840-A432-ED29912141E2}" type="pres">
      <dgm:prSet presAssocID="{6EA3211C-762F-4998-A9D0-559E598AEADB}" presName="parentText" presStyleLbl="node1" presStyleIdx="0" presStyleCnt="5">
        <dgm:presLayoutVars>
          <dgm:chMax val="0"/>
          <dgm:bulletEnabled val="1"/>
        </dgm:presLayoutVars>
      </dgm:prSet>
      <dgm:spPr/>
    </dgm:pt>
    <dgm:pt modelId="{EC60B33D-352A-4C44-8396-15E82038102A}" type="pres">
      <dgm:prSet presAssocID="{497F29A5-1D39-4959-9C50-26EF01AF41BC}" presName="spacer" presStyleCnt="0"/>
      <dgm:spPr/>
    </dgm:pt>
    <dgm:pt modelId="{C825DC8F-7455-A347-8148-CC7DA0E81F08}" type="pres">
      <dgm:prSet presAssocID="{087ACDFD-BC12-458C-A61C-2257BE5861F4}" presName="parentText" presStyleLbl="node1" presStyleIdx="1" presStyleCnt="5">
        <dgm:presLayoutVars>
          <dgm:chMax val="0"/>
          <dgm:bulletEnabled val="1"/>
        </dgm:presLayoutVars>
      </dgm:prSet>
      <dgm:spPr/>
    </dgm:pt>
    <dgm:pt modelId="{4260FF1D-04D5-1745-9A63-AE1758F58860}" type="pres">
      <dgm:prSet presAssocID="{01040E91-7D1D-4600-ABEC-650D69954692}" presName="spacer" presStyleCnt="0"/>
      <dgm:spPr/>
    </dgm:pt>
    <dgm:pt modelId="{54CD7896-7903-F945-A043-49390780EB0E}" type="pres">
      <dgm:prSet presAssocID="{8D4CE5BE-C978-4261-B9C1-E4CD601844AE}" presName="parentText" presStyleLbl="node1" presStyleIdx="2" presStyleCnt="5">
        <dgm:presLayoutVars>
          <dgm:chMax val="0"/>
          <dgm:bulletEnabled val="1"/>
        </dgm:presLayoutVars>
      </dgm:prSet>
      <dgm:spPr/>
    </dgm:pt>
    <dgm:pt modelId="{2AEC27E3-2F8D-3143-8CAF-F0E6E09FFA13}" type="pres">
      <dgm:prSet presAssocID="{E5F00180-DAB7-4A4D-8704-E900C9E5FF7A}" presName="spacer" presStyleCnt="0"/>
      <dgm:spPr/>
    </dgm:pt>
    <dgm:pt modelId="{69EBE071-ABB0-F942-9D69-83C8E074F419}" type="pres">
      <dgm:prSet presAssocID="{FDD4017B-14B0-4417-B685-C6FD89F20FF9}" presName="parentText" presStyleLbl="node1" presStyleIdx="3" presStyleCnt="5">
        <dgm:presLayoutVars>
          <dgm:chMax val="0"/>
          <dgm:bulletEnabled val="1"/>
        </dgm:presLayoutVars>
      </dgm:prSet>
      <dgm:spPr/>
    </dgm:pt>
    <dgm:pt modelId="{7A5099F8-EFCE-AB45-9B48-1FE231E15D11}" type="pres">
      <dgm:prSet presAssocID="{F7B6359A-4F2C-452D-82DA-B0324C2BEE88}" presName="spacer" presStyleCnt="0"/>
      <dgm:spPr/>
    </dgm:pt>
    <dgm:pt modelId="{ECF52625-A7E5-D948-8B37-7F84B9C59BE3}" type="pres">
      <dgm:prSet presAssocID="{79530531-D8E7-9B4A-96CD-1E5481101C10}" presName="parentText" presStyleLbl="node1" presStyleIdx="4" presStyleCnt="5">
        <dgm:presLayoutVars>
          <dgm:chMax val="0"/>
          <dgm:bulletEnabled val="1"/>
        </dgm:presLayoutVars>
      </dgm:prSet>
      <dgm:spPr/>
    </dgm:pt>
  </dgm:ptLst>
  <dgm:cxnLst>
    <dgm:cxn modelId="{C2872A00-1C4B-F345-89BF-E2A7C1718A51}" type="presOf" srcId="{087ACDFD-BC12-458C-A61C-2257BE5861F4}" destId="{C825DC8F-7455-A347-8148-CC7DA0E81F08}" srcOrd="0" destOrd="0" presId="urn:microsoft.com/office/officeart/2005/8/layout/vList2"/>
    <dgm:cxn modelId="{FC20B630-F453-5B49-B178-57D79AD5BAC7}" type="presOf" srcId="{FADDFE9D-08AA-4F74-8EC4-B8B3C66BB9F4}" destId="{AEFA3F70-04DC-BA4D-AD88-D805F4DBE760}" srcOrd="0" destOrd="0" presId="urn:microsoft.com/office/officeart/2005/8/layout/vList2"/>
    <dgm:cxn modelId="{9841823B-F9B2-4DE7-8754-FACE23CC1927}" srcId="{FADDFE9D-08AA-4F74-8EC4-B8B3C66BB9F4}" destId="{087ACDFD-BC12-458C-A61C-2257BE5861F4}" srcOrd="1" destOrd="0" parTransId="{99C3C43C-1E50-4529-AE13-094D8A09C541}" sibTransId="{01040E91-7D1D-4600-ABEC-650D69954692}"/>
    <dgm:cxn modelId="{2A70265E-5FCB-AE44-8740-9F2D624E897F}" type="presOf" srcId="{8D4CE5BE-C978-4261-B9C1-E4CD601844AE}" destId="{54CD7896-7903-F945-A043-49390780EB0E}" srcOrd="0" destOrd="0" presId="urn:microsoft.com/office/officeart/2005/8/layout/vList2"/>
    <dgm:cxn modelId="{C3CC6664-CEBA-FC49-8CDF-D4006B70F26B}" type="presOf" srcId="{6EA3211C-762F-4998-A9D0-559E598AEADB}" destId="{F493D353-BC28-F840-A432-ED29912141E2}" srcOrd="0" destOrd="0" presId="urn:microsoft.com/office/officeart/2005/8/layout/vList2"/>
    <dgm:cxn modelId="{CDCC998D-7F9E-0F49-AFEB-08040FDD5378}" type="presOf" srcId="{79530531-D8E7-9B4A-96CD-1E5481101C10}" destId="{ECF52625-A7E5-D948-8B37-7F84B9C59BE3}" srcOrd="0" destOrd="0" presId="urn:microsoft.com/office/officeart/2005/8/layout/vList2"/>
    <dgm:cxn modelId="{D4807393-2063-2C4B-BAD1-97ED671378FA}" srcId="{FADDFE9D-08AA-4F74-8EC4-B8B3C66BB9F4}" destId="{79530531-D8E7-9B4A-96CD-1E5481101C10}" srcOrd="4" destOrd="0" parTransId="{BCEFCEF0-A9CB-274F-AB11-3FEF85BF0276}" sibTransId="{DC3AF257-CD9C-3049-A651-D395E0D505C8}"/>
    <dgm:cxn modelId="{6208EEAC-DD03-4D4F-B5D8-3EAA528D04C7}" srcId="{FADDFE9D-08AA-4F74-8EC4-B8B3C66BB9F4}" destId="{FDD4017B-14B0-4417-B685-C6FD89F20FF9}" srcOrd="3" destOrd="0" parTransId="{70DA4027-02D2-4632-9A6B-20172A5C0146}" sibTransId="{F7B6359A-4F2C-452D-82DA-B0324C2BEE88}"/>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ADF372EC-0C90-B347-8ECE-CECA17D8D0CD}" type="presOf" srcId="{FDD4017B-14B0-4417-B685-C6FD89F20FF9}" destId="{69EBE071-ABB0-F942-9D69-83C8E074F419}" srcOrd="0" destOrd="0" presId="urn:microsoft.com/office/officeart/2005/8/layout/vList2"/>
    <dgm:cxn modelId="{E5BA7FCB-AA8B-534F-83E2-626DC571D9BD}" type="presParOf" srcId="{AEFA3F70-04DC-BA4D-AD88-D805F4DBE760}" destId="{F493D353-BC28-F840-A432-ED29912141E2}" srcOrd="0" destOrd="0" presId="urn:microsoft.com/office/officeart/2005/8/layout/vList2"/>
    <dgm:cxn modelId="{14E88D32-7253-FB41-90BB-F8F5FB782E50}" type="presParOf" srcId="{AEFA3F70-04DC-BA4D-AD88-D805F4DBE760}" destId="{EC60B33D-352A-4C44-8396-15E82038102A}" srcOrd="1" destOrd="0" presId="urn:microsoft.com/office/officeart/2005/8/layout/vList2"/>
    <dgm:cxn modelId="{7FF6A0C3-8CF4-A143-9C0C-20A3EC9117CE}" type="presParOf" srcId="{AEFA3F70-04DC-BA4D-AD88-D805F4DBE760}" destId="{C825DC8F-7455-A347-8148-CC7DA0E81F08}" srcOrd="2" destOrd="0" presId="urn:microsoft.com/office/officeart/2005/8/layout/vList2"/>
    <dgm:cxn modelId="{C150F4E8-FBF8-4B49-96CE-21EADECAF120}" type="presParOf" srcId="{AEFA3F70-04DC-BA4D-AD88-D805F4DBE760}" destId="{4260FF1D-04D5-1745-9A63-AE1758F58860}" srcOrd="3" destOrd="0" presId="urn:microsoft.com/office/officeart/2005/8/layout/vList2"/>
    <dgm:cxn modelId="{36E80B1E-D8D8-B644-8893-0D180B41CA1F}" type="presParOf" srcId="{AEFA3F70-04DC-BA4D-AD88-D805F4DBE760}" destId="{54CD7896-7903-F945-A043-49390780EB0E}" srcOrd="4" destOrd="0" presId="urn:microsoft.com/office/officeart/2005/8/layout/vList2"/>
    <dgm:cxn modelId="{6CFDB0EF-7CD6-FB4A-9EBD-C9E94D8D87B1}" type="presParOf" srcId="{AEFA3F70-04DC-BA4D-AD88-D805F4DBE760}" destId="{2AEC27E3-2F8D-3143-8CAF-F0E6E09FFA13}" srcOrd="5" destOrd="0" presId="urn:microsoft.com/office/officeart/2005/8/layout/vList2"/>
    <dgm:cxn modelId="{B577C228-22DF-8640-AFAA-A1F6103D1C92}" type="presParOf" srcId="{AEFA3F70-04DC-BA4D-AD88-D805F4DBE760}" destId="{69EBE071-ABB0-F942-9D69-83C8E074F419}" srcOrd="6" destOrd="0" presId="urn:microsoft.com/office/officeart/2005/8/layout/vList2"/>
    <dgm:cxn modelId="{F90D9249-465E-3A4B-94D1-C40EB23945AF}" type="presParOf" srcId="{AEFA3F70-04DC-BA4D-AD88-D805F4DBE760}" destId="{7A5099F8-EFCE-AB45-9B48-1FE231E15D11}" srcOrd="7" destOrd="0" presId="urn:microsoft.com/office/officeart/2005/8/layout/vList2"/>
    <dgm:cxn modelId="{102A796D-F91E-D84F-8BC9-AC0C25221201}" type="presParOf" srcId="{AEFA3F70-04DC-BA4D-AD88-D805F4DBE760}" destId="{ECF52625-A7E5-D948-8B37-7F84B9C59BE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DDFE9D-08AA-4F74-8EC4-B8B3C66BB9F4}"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6EA3211C-762F-4998-A9D0-559E598AEADB}">
      <dgm:prSet/>
      <dgm:spPr/>
      <dgm:t>
        <a:bodyPr/>
        <a:lstStyle/>
        <a:p>
          <a:pPr rtl="0"/>
          <a:r>
            <a:rPr lang="en-US" dirty="0"/>
            <a:t>Provide a new lens on traditional systems</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Advocacy for immigrant groups</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r>
            <a:rPr lang="en-US" dirty="0"/>
            <a:t>Survivors do not fall through the cracks</a:t>
          </a:r>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FDD4017B-14B0-4417-B685-C6FD89F20FF9}">
      <dgm:prSet/>
      <dgm:spPr/>
      <dgm:t>
        <a:bodyPr/>
        <a:lstStyle/>
        <a:p>
          <a:r>
            <a:rPr lang="en-US" dirty="0"/>
            <a:t>Reach other community based organizations</a:t>
          </a:r>
        </a:p>
      </dgm:t>
    </dgm:pt>
    <dgm:pt modelId="{70DA4027-02D2-4632-9A6B-20172A5C0146}" type="parTrans" cxnId="{6208EEAC-DD03-4D4F-B5D8-3EAA528D04C7}">
      <dgm:prSet/>
      <dgm:spPr/>
      <dgm:t>
        <a:bodyPr/>
        <a:lstStyle/>
        <a:p>
          <a:endParaRPr lang="en-US"/>
        </a:p>
      </dgm:t>
    </dgm:pt>
    <dgm:pt modelId="{F7B6359A-4F2C-452D-82DA-B0324C2BEE88}" type="sibTrans" cxnId="{6208EEAC-DD03-4D4F-B5D8-3EAA528D04C7}">
      <dgm:prSet/>
      <dgm:spPr/>
      <dgm:t>
        <a:bodyPr/>
        <a:lstStyle/>
        <a:p>
          <a:endParaRPr lang="en-US"/>
        </a:p>
      </dgm:t>
    </dgm:pt>
    <dgm:pt modelId="{7258731A-01B5-624C-A78A-8EF893E48230}">
      <dgm:prSet/>
      <dgm:spPr/>
      <dgm:t>
        <a:bodyPr/>
        <a:lstStyle/>
        <a:p>
          <a:r>
            <a:rPr lang="en-US" dirty="0"/>
            <a:t>A safer community! </a:t>
          </a:r>
        </a:p>
      </dgm:t>
    </dgm:pt>
    <dgm:pt modelId="{99201E4E-3380-5245-BB22-B1D7C20DC9AF}" type="parTrans" cxnId="{8C935A87-B7A4-7E4A-9058-8EF1C3EE1BFB}">
      <dgm:prSet/>
      <dgm:spPr/>
      <dgm:t>
        <a:bodyPr/>
        <a:lstStyle/>
        <a:p>
          <a:endParaRPr lang="en-US"/>
        </a:p>
      </dgm:t>
    </dgm:pt>
    <dgm:pt modelId="{87FF7A89-9E5D-3B48-9233-7A1B3E7F548A}" type="sibTrans" cxnId="{8C935A87-B7A4-7E4A-9058-8EF1C3EE1BFB}">
      <dgm:prSet/>
      <dgm:spPr/>
      <dgm:t>
        <a:bodyPr/>
        <a:lstStyle/>
        <a:p>
          <a:endParaRPr lang="en-US"/>
        </a:p>
      </dgm:t>
    </dgm:pt>
    <dgm:pt modelId="{E3926C1B-5096-9443-871F-EE1696B90977}" type="pres">
      <dgm:prSet presAssocID="{FADDFE9D-08AA-4F74-8EC4-B8B3C66BB9F4}" presName="linear" presStyleCnt="0">
        <dgm:presLayoutVars>
          <dgm:animLvl val="lvl"/>
          <dgm:resizeHandles val="exact"/>
        </dgm:presLayoutVars>
      </dgm:prSet>
      <dgm:spPr/>
    </dgm:pt>
    <dgm:pt modelId="{64004932-3EEF-3543-8FE5-C71CA5DE6F7E}" type="pres">
      <dgm:prSet presAssocID="{6EA3211C-762F-4998-A9D0-559E598AEADB}" presName="parentText" presStyleLbl="node1" presStyleIdx="0" presStyleCnt="5">
        <dgm:presLayoutVars>
          <dgm:chMax val="0"/>
          <dgm:bulletEnabled val="1"/>
        </dgm:presLayoutVars>
      </dgm:prSet>
      <dgm:spPr/>
    </dgm:pt>
    <dgm:pt modelId="{421A94F7-4E5D-864F-B77D-A7191EE447C9}" type="pres">
      <dgm:prSet presAssocID="{497F29A5-1D39-4959-9C50-26EF01AF41BC}" presName="spacer" presStyleCnt="0"/>
      <dgm:spPr/>
    </dgm:pt>
    <dgm:pt modelId="{F76830E3-3108-C744-AE90-A09548179B2E}" type="pres">
      <dgm:prSet presAssocID="{087ACDFD-BC12-458C-A61C-2257BE5861F4}" presName="parentText" presStyleLbl="node1" presStyleIdx="1" presStyleCnt="5">
        <dgm:presLayoutVars>
          <dgm:chMax val="0"/>
          <dgm:bulletEnabled val="1"/>
        </dgm:presLayoutVars>
      </dgm:prSet>
      <dgm:spPr/>
    </dgm:pt>
    <dgm:pt modelId="{4669C230-B0A4-454E-9ADB-00C15345011E}" type="pres">
      <dgm:prSet presAssocID="{01040E91-7D1D-4600-ABEC-650D69954692}" presName="spacer" presStyleCnt="0"/>
      <dgm:spPr/>
    </dgm:pt>
    <dgm:pt modelId="{206142BA-F412-1940-9BCC-2BD42D5A0C73}" type="pres">
      <dgm:prSet presAssocID="{8D4CE5BE-C978-4261-B9C1-E4CD601844AE}" presName="parentText" presStyleLbl="node1" presStyleIdx="2" presStyleCnt="5">
        <dgm:presLayoutVars>
          <dgm:chMax val="0"/>
          <dgm:bulletEnabled val="1"/>
        </dgm:presLayoutVars>
      </dgm:prSet>
      <dgm:spPr/>
    </dgm:pt>
    <dgm:pt modelId="{0D1036B9-B9E0-DE43-8AB3-9B47391671F4}" type="pres">
      <dgm:prSet presAssocID="{E5F00180-DAB7-4A4D-8704-E900C9E5FF7A}" presName="spacer" presStyleCnt="0"/>
      <dgm:spPr/>
    </dgm:pt>
    <dgm:pt modelId="{B31D86E8-7B0B-1E43-9B53-F43A3CE315A8}" type="pres">
      <dgm:prSet presAssocID="{FDD4017B-14B0-4417-B685-C6FD89F20FF9}" presName="parentText" presStyleLbl="node1" presStyleIdx="3" presStyleCnt="5">
        <dgm:presLayoutVars>
          <dgm:chMax val="0"/>
          <dgm:bulletEnabled val="1"/>
        </dgm:presLayoutVars>
      </dgm:prSet>
      <dgm:spPr/>
    </dgm:pt>
    <dgm:pt modelId="{242150D9-FD5B-9D4D-88E4-D01755E9A43B}" type="pres">
      <dgm:prSet presAssocID="{F7B6359A-4F2C-452D-82DA-B0324C2BEE88}" presName="spacer" presStyleCnt="0"/>
      <dgm:spPr/>
    </dgm:pt>
    <dgm:pt modelId="{71EADD2B-5335-4B42-8B98-13FF6EB01143}" type="pres">
      <dgm:prSet presAssocID="{7258731A-01B5-624C-A78A-8EF893E48230}" presName="parentText" presStyleLbl="node1" presStyleIdx="4" presStyleCnt="5">
        <dgm:presLayoutVars>
          <dgm:chMax val="0"/>
          <dgm:bulletEnabled val="1"/>
        </dgm:presLayoutVars>
      </dgm:prSet>
      <dgm:spPr/>
    </dgm:pt>
  </dgm:ptLst>
  <dgm:cxnLst>
    <dgm:cxn modelId="{408CE12D-0CC5-864C-96FA-7C12DBB1EF6B}" type="presOf" srcId="{087ACDFD-BC12-458C-A61C-2257BE5861F4}" destId="{F76830E3-3108-C744-AE90-A09548179B2E}" srcOrd="0" destOrd="0" presId="urn:microsoft.com/office/officeart/2005/8/layout/vList2"/>
    <dgm:cxn modelId="{9841823B-F9B2-4DE7-8754-FACE23CC1927}" srcId="{FADDFE9D-08AA-4F74-8EC4-B8B3C66BB9F4}" destId="{087ACDFD-BC12-458C-A61C-2257BE5861F4}" srcOrd="1" destOrd="0" parTransId="{99C3C43C-1E50-4529-AE13-094D8A09C541}" sibTransId="{01040E91-7D1D-4600-ABEC-650D69954692}"/>
    <dgm:cxn modelId="{8C935A87-B7A4-7E4A-9058-8EF1C3EE1BFB}" srcId="{FADDFE9D-08AA-4F74-8EC4-B8B3C66BB9F4}" destId="{7258731A-01B5-624C-A78A-8EF893E48230}" srcOrd="4" destOrd="0" parTransId="{99201E4E-3380-5245-BB22-B1D7C20DC9AF}" sibTransId="{87FF7A89-9E5D-3B48-9233-7A1B3E7F548A}"/>
    <dgm:cxn modelId="{6476D091-6988-9341-BF49-BB1677220A30}" type="presOf" srcId="{7258731A-01B5-624C-A78A-8EF893E48230}" destId="{71EADD2B-5335-4B42-8B98-13FF6EB01143}" srcOrd="0" destOrd="0" presId="urn:microsoft.com/office/officeart/2005/8/layout/vList2"/>
    <dgm:cxn modelId="{6208EEAC-DD03-4D4F-B5D8-3EAA528D04C7}" srcId="{FADDFE9D-08AA-4F74-8EC4-B8B3C66BB9F4}" destId="{FDD4017B-14B0-4417-B685-C6FD89F20FF9}" srcOrd="3" destOrd="0" parTransId="{70DA4027-02D2-4632-9A6B-20172A5C0146}" sibTransId="{F7B6359A-4F2C-452D-82DA-B0324C2BEE88}"/>
    <dgm:cxn modelId="{C91D95B3-D2D3-3D44-BD95-02B18FD6DD8C}" type="presOf" srcId="{FDD4017B-14B0-4417-B685-C6FD89F20FF9}" destId="{B31D86E8-7B0B-1E43-9B53-F43A3CE315A8}" srcOrd="0" destOrd="0" presId="urn:microsoft.com/office/officeart/2005/8/layout/vList2"/>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3AD4A1EE-43FD-9445-8CAD-C3209D0A0D04}" type="presOf" srcId="{6EA3211C-762F-4998-A9D0-559E598AEADB}" destId="{64004932-3EEF-3543-8FE5-C71CA5DE6F7E}" srcOrd="0" destOrd="0" presId="urn:microsoft.com/office/officeart/2005/8/layout/vList2"/>
    <dgm:cxn modelId="{DD87D4F8-7516-E642-9D51-BA4AD9D96065}" type="presOf" srcId="{FADDFE9D-08AA-4F74-8EC4-B8B3C66BB9F4}" destId="{E3926C1B-5096-9443-871F-EE1696B90977}" srcOrd="0" destOrd="0" presId="urn:microsoft.com/office/officeart/2005/8/layout/vList2"/>
    <dgm:cxn modelId="{D3F5E2FA-5F4C-424A-94F7-6B398FE5855E}" type="presOf" srcId="{8D4CE5BE-C978-4261-B9C1-E4CD601844AE}" destId="{206142BA-F412-1940-9BCC-2BD42D5A0C73}" srcOrd="0" destOrd="0" presId="urn:microsoft.com/office/officeart/2005/8/layout/vList2"/>
    <dgm:cxn modelId="{48360B54-4E3D-2C41-9C8F-E321CCB3CC81}" type="presParOf" srcId="{E3926C1B-5096-9443-871F-EE1696B90977}" destId="{64004932-3EEF-3543-8FE5-C71CA5DE6F7E}" srcOrd="0" destOrd="0" presId="urn:microsoft.com/office/officeart/2005/8/layout/vList2"/>
    <dgm:cxn modelId="{C4F28F0F-5F84-B145-A4D9-D15E17A9F6D5}" type="presParOf" srcId="{E3926C1B-5096-9443-871F-EE1696B90977}" destId="{421A94F7-4E5D-864F-B77D-A7191EE447C9}" srcOrd="1" destOrd="0" presId="urn:microsoft.com/office/officeart/2005/8/layout/vList2"/>
    <dgm:cxn modelId="{962B8BC8-283C-7847-BE83-D20E47B5CC27}" type="presParOf" srcId="{E3926C1B-5096-9443-871F-EE1696B90977}" destId="{F76830E3-3108-C744-AE90-A09548179B2E}" srcOrd="2" destOrd="0" presId="urn:microsoft.com/office/officeart/2005/8/layout/vList2"/>
    <dgm:cxn modelId="{006E8D09-B157-A448-94F5-E194C9BF558D}" type="presParOf" srcId="{E3926C1B-5096-9443-871F-EE1696B90977}" destId="{4669C230-B0A4-454E-9ADB-00C15345011E}" srcOrd="3" destOrd="0" presId="urn:microsoft.com/office/officeart/2005/8/layout/vList2"/>
    <dgm:cxn modelId="{4BC403DE-91BE-5D4A-A313-BF75995FE2CC}" type="presParOf" srcId="{E3926C1B-5096-9443-871F-EE1696B90977}" destId="{206142BA-F412-1940-9BCC-2BD42D5A0C73}" srcOrd="4" destOrd="0" presId="urn:microsoft.com/office/officeart/2005/8/layout/vList2"/>
    <dgm:cxn modelId="{CAC73EAE-D781-A849-9B2D-1E3AF42B74FE}" type="presParOf" srcId="{E3926C1B-5096-9443-871F-EE1696B90977}" destId="{0D1036B9-B9E0-DE43-8AB3-9B47391671F4}" srcOrd="5" destOrd="0" presId="urn:microsoft.com/office/officeart/2005/8/layout/vList2"/>
    <dgm:cxn modelId="{33568CE0-1202-3F4E-BD1A-0ECE6ECB2103}" type="presParOf" srcId="{E3926C1B-5096-9443-871F-EE1696B90977}" destId="{B31D86E8-7B0B-1E43-9B53-F43A3CE315A8}" srcOrd="6" destOrd="0" presId="urn:microsoft.com/office/officeart/2005/8/layout/vList2"/>
    <dgm:cxn modelId="{91C6CEEF-51F8-C644-A81D-F90CA7576DBD}" type="presParOf" srcId="{E3926C1B-5096-9443-871F-EE1696B90977}" destId="{242150D9-FD5B-9D4D-88E4-D01755E9A43B}" srcOrd="7" destOrd="0" presId="urn:microsoft.com/office/officeart/2005/8/layout/vList2"/>
    <dgm:cxn modelId="{CA542E83-0915-744A-8A05-FAB45B02DCE6}" type="presParOf" srcId="{E3926C1B-5096-9443-871F-EE1696B90977}" destId="{71EADD2B-5335-4B42-8B98-13FF6EB0114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DDFE9D-08AA-4F74-8EC4-B8B3C66BB9F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EA3211C-762F-4998-A9D0-559E598AEADB}">
      <dgm:prSet/>
      <dgm:spPr/>
      <dgm:t>
        <a:bodyPr/>
        <a:lstStyle/>
        <a:p>
          <a:r>
            <a:rPr lang="en-US" dirty="0"/>
            <a:t>Flexible Data Systems</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Training Manuals and experts</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pPr rtl="0"/>
          <a:r>
            <a:rPr lang="en-US"/>
            <a:t>Have a mindset of abundance, even when times feel scarce </a:t>
          </a:r>
          <a:endParaRPr lang="en-US" dirty="0"/>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707255AC-B4DB-7D42-B1A0-649B48D5B8A8}">
      <dgm:prSet/>
      <dgm:spPr/>
      <dgm:t>
        <a:bodyPr/>
        <a:lstStyle/>
        <a:p>
          <a:pPr rtl="0"/>
          <a:r>
            <a:rPr lang="en-US" dirty="0"/>
            <a:t>Listening to challenges</a:t>
          </a:r>
        </a:p>
      </dgm:t>
    </dgm:pt>
    <dgm:pt modelId="{1575B74E-0EB0-D94C-B34A-9A71C7A16235}" type="parTrans" cxnId="{9A8F1511-3527-B741-B998-671A8F640516}">
      <dgm:prSet/>
      <dgm:spPr/>
      <dgm:t>
        <a:bodyPr/>
        <a:lstStyle/>
        <a:p>
          <a:endParaRPr lang="en-US"/>
        </a:p>
      </dgm:t>
    </dgm:pt>
    <dgm:pt modelId="{C6F94AEA-7B0A-524A-91CF-CAA71F756A76}" type="sibTrans" cxnId="{9A8F1511-3527-B741-B998-671A8F640516}">
      <dgm:prSet/>
      <dgm:spPr/>
      <dgm:t>
        <a:bodyPr/>
        <a:lstStyle/>
        <a:p>
          <a:endParaRPr lang="en-US"/>
        </a:p>
      </dgm:t>
    </dgm:pt>
    <dgm:pt modelId="{9C9111DB-FAF3-7845-96D9-6076A03912C7}">
      <dgm:prSet/>
      <dgm:spPr/>
      <dgm:t>
        <a:bodyPr/>
        <a:lstStyle/>
        <a:p>
          <a:pPr rtl="0"/>
          <a:r>
            <a:rPr lang="en-US" dirty="0"/>
            <a:t>Open, honest communication</a:t>
          </a:r>
        </a:p>
      </dgm:t>
    </dgm:pt>
    <dgm:pt modelId="{2A8483BC-0735-6944-9601-4DE656A2259F}" type="parTrans" cxnId="{077DA2E1-B1D1-A549-BE15-1B0CAA84167E}">
      <dgm:prSet/>
      <dgm:spPr/>
      <dgm:t>
        <a:bodyPr/>
        <a:lstStyle/>
        <a:p>
          <a:endParaRPr lang="en-US"/>
        </a:p>
      </dgm:t>
    </dgm:pt>
    <dgm:pt modelId="{2AE412D6-B427-7241-8F38-6353E5A945D3}" type="sibTrans" cxnId="{077DA2E1-B1D1-A549-BE15-1B0CAA84167E}">
      <dgm:prSet/>
      <dgm:spPr/>
      <dgm:t>
        <a:bodyPr/>
        <a:lstStyle/>
        <a:p>
          <a:endParaRPr lang="en-US"/>
        </a:p>
      </dgm:t>
    </dgm:pt>
    <dgm:pt modelId="{66B4A4AF-5751-134C-B8DE-E973566F0541}">
      <dgm:prSet/>
      <dgm:spPr/>
      <dgm:t>
        <a:bodyPr/>
        <a:lstStyle/>
        <a:p>
          <a:pPr rtl="0"/>
          <a:r>
            <a:rPr lang="en-US" dirty="0"/>
            <a:t>Take</a:t>
          </a:r>
          <a:r>
            <a:rPr lang="en-US" baseline="0" dirty="0"/>
            <a:t> calculated risks – be vulnerable and open</a:t>
          </a:r>
          <a:endParaRPr lang="en-US" dirty="0"/>
        </a:p>
      </dgm:t>
    </dgm:pt>
    <dgm:pt modelId="{D4627DAA-7755-CC49-A0CD-C4252DE06664}" type="parTrans" cxnId="{D5FD6630-F681-034F-9205-2F7CE7897EE7}">
      <dgm:prSet/>
      <dgm:spPr/>
      <dgm:t>
        <a:bodyPr/>
        <a:lstStyle/>
        <a:p>
          <a:endParaRPr lang="en-US"/>
        </a:p>
      </dgm:t>
    </dgm:pt>
    <dgm:pt modelId="{F4D01747-F579-EE41-9CD4-15E17D3BFFAB}" type="sibTrans" cxnId="{D5FD6630-F681-034F-9205-2F7CE7897EE7}">
      <dgm:prSet/>
      <dgm:spPr/>
      <dgm:t>
        <a:bodyPr/>
        <a:lstStyle/>
        <a:p>
          <a:endParaRPr lang="en-US"/>
        </a:p>
      </dgm:t>
    </dgm:pt>
    <dgm:pt modelId="{9F2CB812-A083-A141-AD3A-209E72D643E5}" type="pres">
      <dgm:prSet presAssocID="{FADDFE9D-08AA-4F74-8EC4-B8B3C66BB9F4}" presName="diagram" presStyleCnt="0">
        <dgm:presLayoutVars>
          <dgm:dir/>
          <dgm:resizeHandles val="exact"/>
        </dgm:presLayoutVars>
      </dgm:prSet>
      <dgm:spPr/>
    </dgm:pt>
    <dgm:pt modelId="{34EF5C40-3B7E-414C-AF14-061CFECA1F28}" type="pres">
      <dgm:prSet presAssocID="{6EA3211C-762F-4998-A9D0-559E598AEADB}" presName="node" presStyleLbl="node1" presStyleIdx="0" presStyleCnt="6">
        <dgm:presLayoutVars>
          <dgm:bulletEnabled val="1"/>
        </dgm:presLayoutVars>
      </dgm:prSet>
      <dgm:spPr/>
    </dgm:pt>
    <dgm:pt modelId="{7BD83A34-F932-C94D-9082-D5DBA2AF4581}" type="pres">
      <dgm:prSet presAssocID="{497F29A5-1D39-4959-9C50-26EF01AF41BC}" presName="sibTrans" presStyleCnt="0"/>
      <dgm:spPr/>
    </dgm:pt>
    <dgm:pt modelId="{2C5D9B11-8873-434A-8092-A75B4BA17A9F}" type="pres">
      <dgm:prSet presAssocID="{087ACDFD-BC12-458C-A61C-2257BE5861F4}" presName="node" presStyleLbl="node1" presStyleIdx="1" presStyleCnt="6">
        <dgm:presLayoutVars>
          <dgm:bulletEnabled val="1"/>
        </dgm:presLayoutVars>
      </dgm:prSet>
      <dgm:spPr/>
    </dgm:pt>
    <dgm:pt modelId="{3D1A019E-3FEA-2D4F-9117-B39A76837E83}" type="pres">
      <dgm:prSet presAssocID="{01040E91-7D1D-4600-ABEC-650D69954692}" presName="sibTrans" presStyleCnt="0"/>
      <dgm:spPr/>
    </dgm:pt>
    <dgm:pt modelId="{CFB01499-4B8B-F244-BB59-03F42CCF7440}" type="pres">
      <dgm:prSet presAssocID="{707255AC-B4DB-7D42-B1A0-649B48D5B8A8}" presName="node" presStyleLbl="node1" presStyleIdx="2" presStyleCnt="6">
        <dgm:presLayoutVars>
          <dgm:bulletEnabled val="1"/>
        </dgm:presLayoutVars>
      </dgm:prSet>
      <dgm:spPr/>
    </dgm:pt>
    <dgm:pt modelId="{75D26C71-5CB6-094A-B64F-2E51C137972E}" type="pres">
      <dgm:prSet presAssocID="{C6F94AEA-7B0A-524A-91CF-CAA71F756A76}" presName="sibTrans" presStyleCnt="0"/>
      <dgm:spPr/>
    </dgm:pt>
    <dgm:pt modelId="{8B02DC88-0578-154E-9968-79F66C114B4F}" type="pres">
      <dgm:prSet presAssocID="{9C9111DB-FAF3-7845-96D9-6076A03912C7}" presName="node" presStyleLbl="node1" presStyleIdx="3" presStyleCnt="6">
        <dgm:presLayoutVars>
          <dgm:bulletEnabled val="1"/>
        </dgm:presLayoutVars>
      </dgm:prSet>
      <dgm:spPr/>
    </dgm:pt>
    <dgm:pt modelId="{3D3EDBB9-11A1-4D47-8776-CAD287AB5362}" type="pres">
      <dgm:prSet presAssocID="{2AE412D6-B427-7241-8F38-6353E5A945D3}" presName="sibTrans" presStyleCnt="0"/>
      <dgm:spPr/>
    </dgm:pt>
    <dgm:pt modelId="{63F70E4D-C928-5649-BBBB-298D818E7EBE}" type="pres">
      <dgm:prSet presAssocID="{66B4A4AF-5751-134C-B8DE-E973566F0541}" presName="node" presStyleLbl="node1" presStyleIdx="4" presStyleCnt="6">
        <dgm:presLayoutVars>
          <dgm:bulletEnabled val="1"/>
        </dgm:presLayoutVars>
      </dgm:prSet>
      <dgm:spPr/>
    </dgm:pt>
    <dgm:pt modelId="{F1AF9880-D312-4642-B04E-85A296F3AEE4}" type="pres">
      <dgm:prSet presAssocID="{F4D01747-F579-EE41-9CD4-15E17D3BFFAB}" presName="sibTrans" presStyleCnt="0"/>
      <dgm:spPr/>
    </dgm:pt>
    <dgm:pt modelId="{D67D3A36-012A-714E-BF5B-CF50CBD6B9B4}" type="pres">
      <dgm:prSet presAssocID="{8D4CE5BE-C978-4261-B9C1-E4CD601844AE}" presName="node" presStyleLbl="node1" presStyleIdx="5" presStyleCnt="6">
        <dgm:presLayoutVars>
          <dgm:bulletEnabled val="1"/>
        </dgm:presLayoutVars>
      </dgm:prSet>
      <dgm:spPr/>
    </dgm:pt>
  </dgm:ptLst>
  <dgm:cxnLst>
    <dgm:cxn modelId="{26220004-E89D-614B-B1A1-D7E7F68D9ED8}" type="presOf" srcId="{6EA3211C-762F-4998-A9D0-559E598AEADB}" destId="{34EF5C40-3B7E-414C-AF14-061CFECA1F28}" srcOrd="0" destOrd="0" presId="urn:microsoft.com/office/officeart/2005/8/layout/default"/>
    <dgm:cxn modelId="{9A8F1511-3527-B741-B998-671A8F640516}" srcId="{FADDFE9D-08AA-4F74-8EC4-B8B3C66BB9F4}" destId="{707255AC-B4DB-7D42-B1A0-649B48D5B8A8}" srcOrd="2" destOrd="0" parTransId="{1575B74E-0EB0-D94C-B34A-9A71C7A16235}" sibTransId="{C6F94AEA-7B0A-524A-91CF-CAA71F756A76}"/>
    <dgm:cxn modelId="{90CCBE18-097F-444C-986F-9A1CBEC536B9}" type="presOf" srcId="{66B4A4AF-5751-134C-B8DE-E973566F0541}" destId="{63F70E4D-C928-5649-BBBB-298D818E7EBE}" srcOrd="0" destOrd="0" presId="urn:microsoft.com/office/officeart/2005/8/layout/default"/>
    <dgm:cxn modelId="{D5FD6630-F681-034F-9205-2F7CE7897EE7}" srcId="{FADDFE9D-08AA-4F74-8EC4-B8B3C66BB9F4}" destId="{66B4A4AF-5751-134C-B8DE-E973566F0541}" srcOrd="4" destOrd="0" parTransId="{D4627DAA-7755-CC49-A0CD-C4252DE06664}" sibTransId="{F4D01747-F579-EE41-9CD4-15E17D3BFFAB}"/>
    <dgm:cxn modelId="{9841823B-F9B2-4DE7-8754-FACE23CC1927}" srcId="{FADDFE9D-08AA-4F74-8EC4-B8B3C66BB9F4}" destId="{087ACDFD-BC12-458C-A61C-2257BE5861F4}" srcOrd="1" destOrd="0" parTransId="{99C3C43C-1E50-4529-AE13-094D8A09C541}" sibTransId="{01040E91-7D1D-4600-ABEC-650D69954692}"/>
    <dgm:cxn modelId="{7AE6EF4B-4752-0D42-81BC-94BE1BFE008F}" type="presOf" srcId="{9C9111DB-FAF3-7845-96D9-6076A03912C7}" destId="{8B02DC88-0578-154E-9968-79F66C114B4F}" srcOrd="0" destOrd="0" presId="urn:microsoft.com/office/officeart/2005/8/layout/default"/>
    <dgm:cxn modelId="{34C8CC52-937F-F54F-AF68-E03A36482752}" type="presOf" srcId="{087ACDFD-BC12-458C-A61C-2257BE5861F4}" destId="{2C5D9B11-8873-434A-8092-A75B4BA17A9F}" srcOrd="0" destOrd="0" presId="urn:microsoft.com/office/officeart/2005/8/layout/default"/>
    <dgm:cxn modelId="{26AEC483-6422-0846-A239-FE1B0AFA5A7A}" type="presOf" srcId="{707255AC-B4DB-7D42-B1A0-649B48D5B8A8}" destId="{CFB01499-4B8B-F244-BB59-03F42CCF7440}" srcOrd="0" destOrd="0" presId="urn:microsoft.com/office/officeart/2005/8/layout/default"/>
    <dgm:cxn modelId="{DB1D8695-92D0-304E-86B3-B7AEE5D0374C}" type="presOf" srcId="{8D4CE5BE-C978-4261-B9C1-E4CD601844AE}" destId="{D67D3A36-012A-714E-BF5B-CF50CBD6B9B4}" srcOrd="0" destOrd="0" presId="urn:microsoft.com/office/officeart/2005/8/layout/default"/>
    <dgm:cxn modelId="{4652C6A9-9A55-F04F-8A9C-A0FBF05D0C66}" type="presOf" srcId="{FADDFE9D-08AA-4F74-8EC4-B8B3C66BB9F4}" destId="{9F2CB812-A083-A141-AD3A-209E72D643E5}" srcOrd="0" destOrd="0" presId="urn:microsoft.com/office/officeart/2005/8/layout/default"/>
    <dgm:cxn modelId="{AE027BCC-98D1-4449-A750-B0A129746695}" srcId="{FADDFE9D-08AA-4F74-8EC4-B8B3C66BB9F4}" destId="{8D4CE5BE-C978-4261-B9C1-E4CD601844AE}" srcOrd="5"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077DA2E1-B1D1-A549-BE15-1B0CAA84167E}" srcId="{FADDFE9D-08AA-4F74-8EC4-B8B3C66BB9F4}" destId="{9C9111DB-FAF3-7845-96D9-6076A03912C7}" srcOrd="3" destOrd="0" parTransId="{2A8483BC-0735-6944-9601-4DE656A2259F}" sibTransId="{2AE412D6-B427-7241-8F38-6353E5A945D3}"/>
    <dgm:cxn modelId="{096128A2-2F8B-304C-AF23-8357B08E5895}" type="presParOf" srcId="{9F2CB812-A083-A141-AD3A-209E72D643E5}" destId="{34EF5C40-3B7E-414C-AF14-061CFECA1F28}" srcOrd="0" destOrd="0" presId="urn:microsoft.com/office/officeart/2005/8/layout/default"/>
    <dgm:cxn modelId="{505B3F22-48FF-CA42-8397-DEF0DB1B777B}" type="presParOf" srcId="{9F2CB812-A083-A141-AD3A-209E72D643E5}" destId="{7BD83A34-F932-C94D-9082-D5DBA2AF4581}" srcOrd="1" destOrd="0" presId="urn:microsoft.com/office/officeart/2005/8/layout/default"/>
    <dgm:cxn modelId="{65C53423-A75D-A241-8D1F-AE94C6539D7C}" type="presParOf" srcId="{9F2CB812-A083-A141-AD3A-209E72D643E5}" destId="{2C5D9B11-8873-434A-8092-A75B4BA17A9F}" srcOrd="2" destOrd="0" presId="urn:microsoft.com/office/officeart/2005/8/layout/default"/>
    <dgm:cxn modelId="{5ABE417C-B19E-664E-B475-1E908B0B9F22}" type="presParOf" srcId="{9F2CB812-A083-A141-AD3A-209E72D643E5}" destId="{3D1A019E-3FEA-2D4F-9117-B39A76837E83}" srcOrd="3" destOrd="0" presId="urn:microsoft.com/office/officeart/2005/8/layout/default"/>
    <dgm:cxn modelId="{AA65220C-CC6A-1047-841B-1EF6931FBBA3}" type="presParOf" srcId="{9F2CB812-A083-A141-AD3A-209E72D643E5}" destId="{CFB01499-4B8B-F244-BB59-03F42CCF7440}" srcOrd="4" destOrd="0" presId="urn:microsoft.com/office/officeart/2005/8/layout/default"/>
    <dgm:cxn modelId="{D3623DB6-04E4-1D4A-9EDD-97BB8661B52A}" type="presParOf" srcId="{9F2CB812-A083-A141-AD3A-209E72D643E5}" destId="{75D26C71-5CB6-094A-B64F-2E51C137972E}" srcOrd="5" destOrd="0" presId="urn:microsoft.com/office/officeart/2005/8/layout/default"/>
    <dgm:cxn modelId="{48401EA0-2985-C843-90EC-D2D4297EEC83}" type="presParOf" srcId="{9F2CB812-A083-A141-AD3A-209E72D643E5}" destId="{8B02DC88-0578-154E-9968-79F66C114B4F}" srcOrd="6" destOrd="0" presId="urn:microsoft.com/office/officeart/2005/8/layout/default"/>
    <dgm:cxn modelId="{9FFF1A19-1DAD-E54A-B931-530BF5B5B7C8}" type="presParOf" srcId="{9F2CB812-A083-A141-AD3A-209E72D643E5}" destId="{3D3EDBB9-11A1-4D47-8776-CAD287AB5362}" srcOrd="7" destOrd="0" presId="urn:microsoft.com/office/officeart/2005/8/layout/default"/>
    <dgm:cxn modelId="{66C9E4BF-030F-974E-97FF-197D3520B8DA}" type="presParOf" srcId="{9F2CB812-A083-A141-AD3A-209E72D643E5}" destId="{63F70E4D-C928-5649-BBBB-298D818E7EBE}" srcOrd="8" destOrd="0" presId="urn:microsoft.com/office/officeart/2005/8/layout/default"/>
    <dgm:cxn modelId="{DD665E16-4B29-3E41-AB8C-C0AAFC3FE082}" type="presParOf" srcId="{9F2CB812-A083-A141-AD3A-209E72D643E5}" destId="{F1AF9880-D312-4642-B04E-85A296F3AEE4}" srcOrd="9" destOrd="0" presId="urn:microsoft.com/office/officeart/2005/8/layout/default"/>
    <dgm:cxn modelId="{2C3ACD16-0C88-324B-8DDF-79813FD4C9E5}" type="presParOf" srcId="{9F2CB812-A083-A141-AD3A-209E72D643E5}" destId="{D67D3A36-012A-714E-BF5B-CF50CBD6B9B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DFE9D-08AA-4F74-8EC4-B8B3C66BB9F4}"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6EA3211C-762F-4998-A9D0-559E598AEADB}">
      <dgm:prSet/>
      <dgm:spPr/>
      <dgm:t>
        <a:bodyPr/>
        <a:lstStyle/>
        <a:p>
          <a:r>
            <a:rPr lang="en-US" dirty="0"/>
            <a:t>Who is Daya? </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The role of culturally specific organizations</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r>
            <a:rPr lang="en-US" dirty="0"/>
            <a:t>Data Challenges </a:t>
          </a:r>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FDD4017B-14B0-4417-B685-C6FD89F20FF9}">
      <dgm:prSet/>
      <dgm:spPr/>
      <dgm:t>
        <a:bodyPr/>
        <a:lstStyle/>
        <a:p>
          <a:r>
            <a:rPr lang="en-US" dirty="0"/>
            <a:t>Case Study: Daya’s Housing Program</a:t>
          </a:r>
        </a:p>
      </dgm:t>
    </dgm:pt>
    <dgm:pt modelId="{70DA4027-02D2-4632-9A6B-20172A5C0146}" type="parTrans" cxnId="{6208EEAC-DD03-4D4F-B5D8-3EAA528D04C7}">
      <dgm:prSet/>
      <dgm:spPr/>
      <dgm:t>
        <a:bodyPr/>
        <a:lstStyle/>
        <a:p>
          <a:endParaRPr lang="en-US"/>
        </a:p>
      </dgm:t>
    </dgm:pt>
    <dgm:pt modelId="{F7B6359A-4F2C-452D-82DA-B0324C2BEE88}" type="sibTrans" cxnId="{6208EEAC-DD03-4D4F-B5D8-3EAA528D04C7}">
      <dgm:prSet/>
      <dgm:spPr/>
      <dgm:t>
        <a:bodyPr/>
        <a:lstStyle/>
        <a:p>
          <a:endParaRPr lang="en-US"/>
        </a:p>
      </dgm:t>
    </dgm:pt>
    <dgm:pt modelId="{0C9ED230-460C-45A6-B355-A283B13BB735}">
      <dgm:prSet/>
      <dgm:spPr/>
      <dgm:t>
        <a:bodyPr/>
        <a:lstStyle/>
        <a:p>
          <a:r>
            <a:rPr lang="en-US" dirty="0"/>
            <a:t>Why &amp; how to partner? </a:t>
          </a:r>
        </a:p>
      </dgm:t>
    </dgm:pt>
    <dgm:pt modelId="{AD22BA31-B8B5-4A5C-A4E3-A551642AF5EF}" type="parTrans" cxnId="{220398AB-2A1E-4243-BC8F-B4E3A1F87F14}">
      <dgm:prSet/>
      <dgm:spPr/>
      <dgm:t>
        <a:bodyPr/>
        <a:lstStyle/>
        <a:p>
          <a:endParaRPr lang="en-US"/>
        </a:p>
      </dgm:t>
    </dgm:pt>
    <dgm:pt modelId="{5A47B4C7-3863-4752-98C7-9F449CC36C32}" type="sibTrans" cxnId="{220398AB-2A1E-4243-BC8F-B4E3A1F87F14}">
      <dgm:prSet/>
      <dgm:spPr/>
      <dgm:t>
        <a:bodyPr/>
        <a:lstStyle/>
        <a:p>
          <a:endParaRPr lang="en-US"/>
        </a:p>
      </dgm:t>
    </dgm:pt>
    <dgm:pt modelId="{AEFA3F70-04DC-BA4D-AD88-D805F4DBE760}" type="pres">
      <dgm:prSet presAssocID="{FADDFE9D-08AA-4F74-8EC4-B8B3C66BB9F4}" presName="linear" presStyleCnt="0">
        <dgm:presLayoutVars>
          <dgm:animLvl val="lvl"/>
          <dgm:resizeHandles val="exact"/>
        </dgm:presLayoutVars>
      </dgm:prSet>
      <dgm:spPr/>
    </dgm:pt>
    <dgm:pt modelId="{F493D353-BC28-F840-A432-ED29912141E2}" type="pres">
      <dgm:prSet presAssocID="{6EA3211C-762F-4998-A9D0-559E598AEADB}" presName="parentText" presStyleLbl="node1" presStyleIdx="0" presStyleCnt="5" custLinFactNeighborX="603" custLinFactNeighborY="8487">
        <dgm:presLayoutVars>
          <dgm:chMax val="0"/>
          <dgm:bulletEnabled val="1"/>
        </dgm:presLayoutVars>
      </dgm:prSet>
      <dgm:spPr/>
    </dgm:pt>
    <dgm:pt modelId="{EC60B33D-352A-4C44-8396-15E82038102A}" type="pres">
      <dgm:prSet presAssocID="{497F29A5-1D39-4959-9C50-26EF01AF41BC}" presName="spacer" presStyleCnt="0"/>
      <dgm:spPr/>
    </dgm:pt>
    <dgm:pt modelId="{C825DC8F-7455-A347-8148-CC7DA0E81F08}" type="pres">
      <dgm:prSet presAssocID="{087ACDFD-BC12-458C-A61C-2257BE5861F4}" presName="parentText" presStyleLbl="node1" presStyleIdx="1" presStyleCnt="5">
        <dgm:presLayoutVars>
          <dgm:chMax val="0"/>
          <dgm:bulletEnabled val="1"/>
        </dgm:presLayoutVars>
      </dgm:prSet>
      <dgm:spPr/>
    </dgm:pt>
    <dgm:pt modelId="{4260FF1D-04D5-1745-9A63-AE1758F58860}" type="pres">
      <dgm:prSet presAssocID="{01040E91-7D1D-4600-ABEC-650D69954692}" presName="spacer" presStyleCnt="0"/>
      <dgm:spPr/>
    </dgm:pt>
    <dgm:pt modelId="{54CD7896-7903-F945-A043-49390780EB0E}" type="pres">
      <dgm:prSet presAssocID="{8D4CE5BE-C978-4261-B9C1-E4CD601844AE}" presName="parentText" presStyleLbl="node1" presStyleIdx="2" presStyleCnt="5">
        <dgm:presLayoutVars>
          <dgm:chMax val="0"/>
          <dgm:bulletEnabled val="1"/>
        </dgm:presLayoutVars>
      </dgm:prSet>
      <dgm:spPr/>
    </dgm:pt>
    <dgm:pt modelId="{2AEC27E3-2F8D-3143-8CAF-F0E6E09FFA13}" type="pres">
      <dgm:prSet presAssocID="{E5F00180-DAB7-4A4D-8704-E900C9E5FF7A}" presName="spacer" presStyleCnt="0"/>
      <dgm:spPr/>
    </dgm:pt>
    <dgm:pt modelId="{69EBE071-ABB0-F942-9D69-83C8E074F419}" type="pres">
      <dgm:prSet presAssocID="{FDD4017B-14B0-4417-B685-C6FD89F20FF9}" presName="parentText" presStyleLbl="node1" presStyleIdx="3" presStyleCnt="5">
        <dgm:presLayoutVars>
          <dgm:chMax val="0"/>
          <dgm:bulletEnabled val="1"/>
        </dgm:presLayoutVars>
      </dgm:prSet>
      <dgm:spPr/>
    </dgm:pt>
    <dgm:pt modelId="{43C51FC9-EE5D-0D4F-BA9C-F1E19E083248}" type="pres">
      <dgm:prSet presAssocID="{F7B6359A-4F2C-452D-82DA-B0324C2BEE88}" presName="spacer" presStyleCnt="0"/>
      <dgm:spPr/>
    </dgm:pt>
    <dgm:pt modelId="{EE28E430-30DF-5E4C-AF1A-42E06142EBD5}" type="pres">
      <dgm:prSet presAssocID="{0C9ED230-460C-45A6-B355-A283B13BB735}" presName="parentText" presStyleLbl="node1" presStyleIdx="4" presStyleCnt="5">
        <dgm:presLayoutVars>
          <dgm:chMax val="0"/>
          <dgm:bulletEnabled val="1"/>
        </dgm:presLayoutVars>
      </dgm:prSet>
      <dgm:spPr/>
    </dgm:pt>
  </dgm:ptLst>
  <dgm:cxnLst>
    <dgm:cxn modelId="{C2872A00-1C4B-F345-89BF-E2A7C1718A51}" type="presOf" srcId="{087ACDFD-BC12-458C-A61C-2257BE5861F4}" destId="{C825DC8F-7455-A347-8148-CC7DA0E81F08}" srcOrd="0" destOrd="0" presId="urn:microsoft.com/office/officeart/2005/8/layout/vList2"/>
    <dgm:cxn modelId="{FC20B630-F453-5B49-B178-57D79AD5BAC7}" type="presOf" srcId="{FADDFE9D-08AA-4F74-8EC4-B8B3C66BB9F4}" destId="{AEFA3F70-04DC-BA4D-AD88-D805F4DBE760}" srcOrd="0" destOrd="0" presId="urn:microsoft.com/office/officeart/2005/8/layout/vList2"/>
    <dgm:cxn modelId="{9841823B-F9B2-4DE7-8754-FACE23CC1927}" srcId="{FADDFE9D-08AA-4F74-8EC4-B8B3C66BB9F4}" destId="{087ACDFD-BC12-458C-A61C-2257BE5861F4}" srcOrd="1" destOrd="0" parTransId="{99C3C43C-1E50-4529-AE13-094D8A09C541}" sibTransId="{01040E91-7D1D-4600-ABEC-650D69954692}"/>
    <dgm:cxn modelId="{168FBD57-297C-2F44-93C9-F2F2BAC7A74C}" type="presOf" srcId="{0C9ED230-460C-45A6-B355-A283B13BB735}" destId="{EE28E430-30DF-5E4C-AF1A-42E06142EBD5}" srcOrd="0" destOrd="0" presId="urn:microsoft.com/office/officeart/2005/8/layout/vList2"/>
    <dgm:cxn modelId="{2A70265E-5FCB-AE44-8740-9F2D624E897F}" type="presOf" srcId="{8D4CE5BE-C978-4261-B9C1-E4CD601844AE}" destId="{54CD7896-7903-F945-A043-49390780EB0E}" srcOrd="0" destOrd="0" presId="urn:microsoft.com/office/officeart/2005/8/layout/vList2"/>
    <dgm:cxn modelId="{C3CC6664-CEBA-FC49-8CDF-D4006B70F26B}" type="presOf" srcId="{6EA3211C-762F-4998-A9D0-559E598AEADB}" destId="{F493D353-BC28-F840-A432-ED29912141E2}" srcOrd="0" destOrd="0" presId="urn:microsoft.com/office/officeart/2005/8/layout/vList2"/>
    <dgm:cxn modelId="{220398AB-2A1E-4243-BC8F-B4E3A1F87F14}" srcId="{FADDFE9D-08AA-4F74-8EC4-B8B3C66BB9F4}" destId="{0C9ED230-460C-45A6-B355-A283B13BB735}" srcOrd="4" destOrd="0" parTransId="{AD22BA31-B8B5-4A5C-A4E3-A551642AF5EF}" sibTransId="{5A47B4C7-3863-4752-98C7-9F449CC36C32}"/>
    <dgm:cxn modelId="{6208EEAC-DD03-4D4F-B5D8-3EAA528D04C7}" srcId="{FADDFE9D-08AA-4F74-8EC4-B8B3C66BB9F4}" destId="{FDD4017B-14B0-4417-B685-C6FD89F20FF9}" srcOrd="3" destOrd="0" parTransId="{70DA4027-02D2-4632-9A6B-20172A5C0146}" sibTransId="{F7B6359A-4F2C-452D-82DA-B0324C2BEE88}"/>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ADF372EC-0C90-B347-8ECE-CECA17D8D0CD}" type="presOf" srcId="{FDD4017B-14B0-4417-B685-C6FD89F20FF9}" destId="{69EBE071-ABB0-F942-9D69-83C8E074F419}" srcOrd="0" destOrd="0" presId="urn:microsoft.com/office/officeart/2005/8/layout/vList2"/>
    <dgm:cxn modelId="{E5BA7FCB-AA8B-534F-83E2-626DC571D9BD}" type="presParOf" srcId="{AEFA3F70-04DC-BA4D-AD88-D805F4DBE760}" destId="{F493D353-BC28-F840-A432-ED29912141E2}" srcOrd="0" destOrd="0" presId="urn:microsoft.com/office/officeart/2005/8/layout/vList2"/>
    <dgm:cxn modelId="{14E88D32-7253-FB41-90BB-F8F5FB782E50}" type="presParOf" srcId="{AEFA3F70-04DC-BA4D-AD88-D805F4DBE760}" destId="{EC60B33D-352A-4C44-8396-15E82038102A}" srcOrd="1" destOrd="0" presId="urn:microsoft.com/office/officeart/2005/8/layout/vList2"/>
    <dgm:cxn modelId="{7FF6A0C3-8CF4-A143-9C0C-20A3EC9117CE}" type="presParOf" srcId="{AEFA3F70-04DC-BA4D-AD88-D805F4DBE760}" destId="{C825DC8F-7455-A347-8148-CC7DA0E81F08}" srcOrd="2" destOrd="0" presId="urn:microsoft.com/office/officeart/2005/8/layout/vList2"/>
    <dgm:cxn modelId="{C150F4E8-FBF8-4B49-96CE-21EADECAF120}" type="presParOf" srcId="{AEFA3F70-04DC-BA4D-AD88-D805F4DBE760}" destId="{4260FF1D-04D5-1745-9A63-AE1758F58860}" srcOrd="3" destOrd="0" presId="urn:microsoft.com/office/officeart/2005/8/layout/vList2"/>
    <dgm:cxn modelId="{36E80B1E-D8D8-B644-8893-0D180B41CA1F}" type="presParOf" srcId="{AEFA3F70-04DC-BA4D-AD88-D805F4DBE760}" destId="{54CD7896-7903-F945-A043-49390780EB0E}" srcOrd="4" destOrd="0" presId="urn:microsoft.com/office/officeart/2005/8/layout/vList2"/>
    <dgm:cxn modelId="{6CFDB0EF-7CD6-FB4A-9EBD-C9E94D8D87B1}" type="presParOf" srcId="{AEFA3F70-04DC-BA4D-AD88-D805F4DBE760}" destId="{2AEC27E3-2F8D-3143-8CAF-F0E6E09FFA13}" srcOrd="5" destOrd="0" presId="urn:microsoft.com/office/officeart/2005/8/layout/vList2"/>
    <dgm:cxn modelId="{B577C228-22DF-8640-AFAA-A1F6103D1C92}" type="presParOf" srcId="{AEFA3F70-04DC-BA4D-AD88-D805F4DBE760}" destId="{69EBE071-ABB0-F942-9D69-83C8E074F419}" srcOrd="6" destOrd="0" presId="urn:microsoft.com/office/officeart/2005/8/layout/vList2"/>
    <dgm:cxn modelId="{E642D970-699C-CC47-B83C-A6BCBACB13A5}" type="presParOf" srcId="{AEFA3F70-04DC-BA4D-AD88-D805F4DBE760}" destId="{43C51FC9-EE5D-0D4F-BA9C-F1E19E083248}" srcOrd="7" destOrd="0" presId="urn:microsoft.com/office/officeart/2005/8/layout/vList2"/>
    <dgm:cxn modelId="{F2A807B5-995C-0446-BAC8-EBBD7FF03AD7}" type="presParOf" srcId="{AEFA3F70-04DC-BA4D-AD88-D805F4DBE760}" destId="{EE28E430-30DF-5E4C-AF1A-42E06142EBD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DDFE9D-08AA-4F74-8EC4-B8B3C66BB9F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EA3211C-762F-4998-A9D0-559E598AEADB}">
      <dgm:prSet/>
      <dgm:spPr/>
      <dgm:t>
        <a:bodyPr/>
        <a:lstStyle/>
        <a:p>
          <a:pPr rtl="0"/>
          <a:r>
            <a:rPr lang="en-US" dirty="0"/>
            <a:t>Our Story – Response to Tragedy</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Our Mission – Empowering South Asian Survivors  </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FDD4017B-14B0-4417-B685-C6FD89F20FF9}">
      <dgm:prSet/>
      <dgm:spPr/>
      <dgm:t>
        <a:bodyPr/>
        <a:lstStyle/>
        <a:p>
          <a:r>
            <a:rPr lang="en-US" dirty="0"/>
            <a:t>Our Family – Small, but Mighty </a:t>
          </a:r>
        </a:p>
      </dgm:t>
    </dgm:pt>
    <dgm:pt modelId="{F7B6359A-4F2C-452D-82DA-B0324C2BEE88}" type="sibTrans" cxnId="{6208EEAC-DD03-4D4F-B5D8-3EAA528D04C7}">
      <dgm:prSet/>
      <dgm:spPr/>
      <dgm:t>
        <a:bodyPr/>
        <a:lstStyle/>
        <a:p>
          <a:endParaRPr lang="en-US"/>
        </a:p>
      </dgm:t>
    </dgm:pt>
    <dgm:pt modelId="{70DA4027-02D2-4632-9A6B-20172A5C0146}" type="parTrans" cxnId="{6208EEAC-DD03-4D4F-B5D8-3EAA528D04C7}">
      <dgm:prSet/>
      <dgm:spPr/>
      <dgm:t>
        <a:bodyPr/>
        <a:lstStyle/>
        <a:p>
          <a:endParaRPr lang="en-US"/>
        </a:p>
      </dgm:t>
    </dgm:pt>
    <dgm:pt modelId="{8D4CE5BE-C978-4261-B9C1-E4CD601844AE}">
      <dgm:prSet/>
      <dgm:spPr/>
      <dgm:t>
        <a:bodyPr/>
        <a:lstStyle/>
        <a:p>
          <a:r>
            <a:rPr lang="en-US" dirty="0"/>
            <a:t>Our Services – Culturally Specific, Trauma Informed</a:t>
          </a:r>
        </a:p>
      </dgm:t>
    </dgm:pt>
    <dgm:pt modelId="{E5F00180-DAB7-4A4D-8704-E900C9E5FF7A}" type="sibTrans" cxnId="{AE027BCC-98D1-4449-A750-B0A129746695}">
      <dgm:prSet/>
      <dgm:spPr/>
      <dgm:t>
        <a:bodyPr/>
        <a:lstStyle/>
        <a:p>
          <a:endParaRPr lang="en-US"/>
        </a:p>
      </dgm:t>
    </dgm:pt>
    <dgm:pt modelId="{D81F0812-2BA6-4E3C-8B59-A2D43438D8EC}" type="parTrans" cxnId="{AE027BCC-98D1-4449-A750-B0A129746695}">
      <dgm:prSet/>
      <dgm:spPr/>
      <dgm:t>
        <a:bodyPr/>
        <a:lstStyle/>
        <a:p>
          <a:endParaRPr lang="en-US"/>
        </a:p>
      </dgm:t>
    </dgm:pt>
    <dgm:pt modelId="{6015F032-198A-3641-91E6-3CF3F6703A2F}" type="pres">
      <dgm:prSet presAssocID="{FADDFE9D-08AA-4F74-8EC4-B8B3C66BB9F4}" presName="vert0" presStyleCnt="0">
        <dgm:presLayoutVars>
          <dgm:dir/>
          <dgm:animOne val="branch"/>
          <dgm:animLvl val="lvl"/>
        </dgm:presLayoutVars>
      </dgm:prSet>
      <dgm:spPr/>
    </dgm:pt>
    <dgm:pt modelId="{08681A4A-E36A-A447-BC6C-38ADF31D3CB7}" type="pres">
      <dgm:prSet presAssocID="{6EA3211C-762F-4998-A9D0-559E598AEADB}" presName="thickLine" presStyleLbl="alignNode1" presStyleIdx="0" presStyleCnt="4"/>
      <dgm:spPr/>
    </dgm:pt>
    <dgm:pt modelId="{7F990AFF-4E4C-9A4C-9541-F195A867E4E6}" type="pres">
      <dgm:prSet presAssocID="{6EA3211C-762F-4998-A9D0-559E598AEADB}" presName="horz1" presStyleCnt="0"/>
      <dgm:spPr/>
    </dgm:pt>
    <dgm:pt modelId="{9AC9792B-9FAC-CE4F-8E00-E0BF16A61E59}" type="pres">
      <dgm:prSet presAssocID="{6EA3211C-762F-4998-A9D0-559E598AEADB}" presName="tx1" presStyleLbl="revTx" presStyleIdx="0" presStyleCnt="4"/>
      <dgm:spPr/>
    </dgm:pt>
    <dgm:pt modelId="{446ECCCB-975B-B443-885F-AF2D584EEAAC}" type="pres">
      <dgm:prSet presAssocID="{6EA3211C-762F-4998-A9D0-559E598AEADB}" presName="vert1" presStyleCnt="0"/>
      <dgm:spPr/>
    </dgm:pt>
    <dgm:pt modelId="{FFF7F928-6E0A-124E-999B-402B252A9915}" type="pres">
      <dgm:prSet presAssocID="{087ACDFD-BC12-458C-A61C-2257BE5861F4}" presName="thickLine" presStyleLbl="alignNode1" presStyleIdx="1" presStyleCnt="4"/>
      <dgm:spPr/>
    </dgm:pt>
    <dgm:pt modelId="{8DE19B52-908A-4743-B3AB-052FD20C1D60}" type="pres">
      <dgm:prSet presAssocID="{087ACDFD-BC12-458C-A61C-2257BE5861F4}" presName="horz1" presStyleCnt="0"/>
      <dgm:spPr/>
    </dgm:pt>
    <dgm:pt modelId="{EE4C2C3C-FD62-9649-95D2-CF64555B7070}" type="pres">
      <dgm:prSet presAssocID="{087ACDFD-BC12-458C-A61C-2257BE5861F4}" presName="tx1" presStyleLbl="revTx" presStyleIdx="1" presStyleCnt="4"/>
      <dgm:spPr/>
    </dgm:pt>
    <dgm:pt modelId="{2AE31E4A-E459-1243-BDB0-FD21E5F5457A}" type="pres">
      <dgm:prSet presAssocID="{087ACDFD-BC12-458C-A61C-2257BE5861F4}" presName="vert1" presStyleCnt="0"/>
      <dgm:spPr/>
    </dgm:pt>
    <dgm:pt modelId="{30C0B667-2D62-AF4F-8A51-DE143FA16004}" type="pres">
      <dgm:prSet presAssocID="{8D4CE5BE-C978-4261-B9C1-E4CD601844AE}" presName="thickLine" presStyleLbl="alignNode1" presStyleIdx="2" presStyleCnt="4"/>
      <dgm:spPr/>
    </dgm:pt>
    <dgm:pt modelId="{07F7607B-8D92-9F4E-AB05-A257692A3C34}" type="pres">
      <dgm:prSet presAssocID="{8D4CE5BE-C978-4261-B9C1-E4CD601844AE}" presName="horz1" presStyleCnt="0"/>
      <dgm:spPr/>
    </dgm:pt>
    <dgm:pt modelId="{6A7F0888-8EA2-FC4A-A782-24309EA59E2E}" type="pres">
      <dgm:prSet presAssocID="{8D4CE5BE-C978-4261-B9C1-E4CD601844AE}" presName="tx1" presStyleLbl="revTx" presStyleIdx="2" presStyleCnt="4"/>
      <dgm:spPr/>
    </dgm:pt>
    <dgm:pt modelId="{753EAAE6-B5EF-B647-B24F-DC4132814B64}" type="pres">
      <dgm:prSet presAssocID="{8D4CE5BE-C978-4261-B9C1-E4CD601844AE}" presName="vert1" presStyleCnt="0"/>
      <dgm:spPr/>
    </dgm:pt>
    <dgm:pt modelId="{C06AB05D-81E9-D941-AF34-421689F0C38B}" type="pres">
      <dgm:prSet presAssocID="{FDD4017B-14B0-4417-B685-C6FD89F20FF9}" presName="thickLine" presStyleLbl="alignNode1" presStyleIdx="3" presStyleCnt="4"/>
      <dgm:spPr/>
    </dgm:pt>
    <dgm:pt modelId="{206D232E-0940-A241-A525-FEF1BCBCDF85}" type="pres">
      <dgm:prSet presAssocID="{FDD4017B-14B0-4417-B685-C6FD89F20FF9}" presName="horz1" presStyleCnt="0"/>
      <dgm:spPr/>
    </dgm:pt>
    <dgm:pt modelId="{CB5DF5FE-7BCB-9B4D-9288-B1ECCC939DC1}" type="pres">
      <dgm:prSet presAssocID="{FDD4017B-14B0-4417-B685-C6FD89F20FF9}" presName="tx1" presStyleLbl="revTx" presStyleIdx="3" presStyleCnt="4"/>
      <dgm:spPr/>
    </dgm:pt>
    <dgm:pt modelId="{6E066B0F-BF7D-9548-AC4A-275E7A01A761}" type="pres">
      <dgm:prSet presAssocID="{FDD4017B-14B0-4417-B685-C6FD89F20FF9}" presName="vert1" presStyleCnt="0"/>
      <dgm:spPr/>
    </dgm:pt>
  </dgm:ptLst>
  <dgm:cxnLst>
    <dgm:cxn modelId="{9841823B-F9B2-4DE7-8754-FACE23CC1927}" srcId="{FADDFE9D-08AA-4F74-8EC4-B8B3C66BB9F4}" destId="{087ACDFD-BC12-458C-A61C-2257BE5861F4}" srcOrd="1" destOrd="0" parTransId="{99C3C43C-1E50-4529-AE13-094D8A09C541}" sibTransId="{01040E91-7D1D-4600-ABEC-650D69954692}"/>
    <dgm:cxn modelId="{37F2164A-3154-064A-8F67-E97AF9A29538}" type="presOf" srcId="{087ACDFD-BC12-458C-A61C-2257BE5861F4}" destId="{EE4C2C3C-FD62-9649-95D2-CF64555B7070}" srcOrd="0" destOrd="0" presId="urn:microsoft.com/office/officeart/2008/layout/LinedList"/>
    <dgm:cxn modelId="{6208EEAC-DD03-4D4F-B5D8-3EAA528D04C7}" srcId="{FADDFE9D-08AA-4F74-8EC4-B8B3C66BB9F4}" destId="{FDD4017B-14B0-4417-B685-C6FD89F20FF9}" srcOrd="3" destOrd="0" parTransId="{70DA4027-02D2-4632-9A6B-20172A5C0146}" sibTransId="{F7B6359A-4F2C-452D-82DA-B0324C2BEE88}"/>
    <dgm:cxn modelId="{C3EA61AF-78BD-794A-9B02-7BEE2C6EAC07}" type="presOf" srcId="{FADDFE9D-08AA-4F74-8EC4-B8B3C66BB9F4}" destId="{6015F032-198A-3641-91E6-3CF3F6703A2F}" srcOrd="0" destOrd="0" presId="urn:microsoft.com/office/officeart/2008/layout/LinedList"/>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033DC7EF-C7C7-C444-92BB-3CF3366C0CA3}" type="presOf" srcId="{8D4CE5BE-C978-4261-B9C1-E4CD601844AE}" destId="{6A7F0888-8EA2-FC4A-A782-24309EA59E2E}" srcOrd="0" destOrd="0" presId="urn:microsoft.com/office/officeart/2008/layout/LinedList"/>
    <dgm:cxn modelId="{1C20B9F3-3256-7E46-A248-FA9A6CDABEE3}" type="presOf" srcId="{FDD4017B-14B0-4417-B685-C6FD89F20FF9}" destId="{CB5DF5FE-7BCB-9B4D-9288-B1ECCC939DC1}" srcOrd="0" destOrd="0" presId="urn:microsoft.com/office/officeart/2008/layout/LinedList"/>
    <dgm:cxn modelId="{275044F5-83FC-C444-A925-07F8A57B0046}" type="presOf" srcId="{6EA3211C-762F-4998-A9D0-559E598AEADB}" destId="{9AC9792B-9FAC-CE4F-8E00-E0BF16A61E59}" srcOrd="0" destOrd="0" presId="urn:microsoft.com/office/officeart/2008/layout/LinedList"/>
    <dgm:cxn modelId="{52FCBEFF-44D6-764A-8A2B-F81A7A4D9BAA}" type="presParOf" srcId="{6015F032-198A-3641-91E6-3CF3F6703A2F}" destId="{08681A4A-E36A-A447-BC6C-38ADF31D3CB7}" srcOrd="0" destOrd="0" presId="urn:microsoft.com/office/officeart/2008/layout/LinedList"/>
    <dgm:cxn modelId="{6711D56D-7D49-B642-B804-7E99174A3DAB}" type="presParOf" srcId="{6015F032-198A-3641-91E6-3CF3F6703A2F}" destId="{7F990AFF-4E4C-9A4C-9541-F195A867E4E6}" srcOrd="1" destOrd="0" presId="urn:microsoft.com/office/officeart/2008/layout/LinedList"/>
    <dgm:cxn modelId="{8DE4DBEE-1A77-244A-AA2F-FC5710B0DFB9}" type="presParOf" srcId="{7F990AFF-4E4C-9A4C-9541-F195A867E4E6}" destId="{9AC9792B-9FAC-CE4F-8E00-E0BF16A61E59}" srcOrd="0" destOrd="0" presId="urn:microsoft.com/office/officeart/2008/layout/LinedList"/>
    <dgm:cxn modelId="{9DC728B6-1A3C-304C-95AA-463B9F47B0BB}" type="presParOf" srcId="{7F990AFF-4E4C-9A4C-9541-F195A867E4E6}" destId="{446ECCCB-975B-B443-885F-AF2D584EEAAC}" srcOrd="1" destOrd="0" presId="urn:microsoft.com/office/officeart/2008/layout/LinedList"/>
    <dgm:cxn modelId="{C7210A6B-6065-6941-9BF3-B72E6A124599}" type="presParOf" srcId="{6015F032-198A-3641-91E6-3CF3F6703A2F}" destId="{FFF7F928-6E0A-124E-999B-402B252A9915}" srcOrd="2" destOrd="0" presId="urn:microsoft.com/office/officeart/2008/layout/LinedList"/>
    <dgm:cxn modelId="{661233AE-26A3-2547-B28F-A0C271DF259F}" type="presParOf" srcId="{6015F032-198A-3641-91E6-3CF3F6703A2F}" destId="{8DE19B52-908A-4743-B3AB-052FD20C1D60}" srcOrd="3" destOrd="0" presId="urn:microsoft.com/office/officeart/2008/layout/LinedList"/>
    <dgm:cxn modelId="{25F38E1D-5B61-A24D-8F0B-7242A3E235C1}" type="presParOf" srcId="{8DE19B52-908A-4743-B3AB-052FD20C1D60}" destId="{EE4C2C3C-FD62-9649-95D2-CF64555B7070}" srcOrd="0" destOrd="0" presId="urn:microsoft.com/office/officeart/2008/layout/LinedList"/>
    <dgm:cxn modelId="{C571BAFB-87A1-0448-9876-30D452EC832F}" type="presParOf" srcId="{8DE19B52-908A-4743-B3AB-052FD20C1D60}" destId="{2AE31E4A-E459-1243-BDB0-FD21E5F5457A}" srcOrd="1" destOrd="0" presId="urn:microsoft.com/office/officeart/2008/layout/LinedList"/>
    <dgm:cxn modelId="{004FFED6-FC5E-394D-96CA-98A32A927942}" type="presParOf" srcId="{6015F032-198A-3641-91E6-3CF3F6703A2F}" destId="{30C0B667-2D62-AF4F-8A51-DE143FA16004}" srcOrd="4" destOrd="0" presId="urn:microsoft.com/office/officeart/2008/layout/LinedList"/>
    <dgm:cxn modelId="{516D5D9B-34DC-2E45-922A-1349A4F7F67A}" type="presParOf" srcId="{6015F032-198A-3641-91E6-3CF3F6703A2F}" destId="{07F7607B-8D92-9F4E-AB05-A257692A3C34}" srcOrd="5" destOrd="0" presId="urn:microsoft.com/office/officeart/2008/layout/LinedList"/>
    <dgm:cxn modelId="{6B3C9AED-DEE7-EF47-A2F4-0B52D4F01B56}" type="presParOf" srcId="{07F7607B-8D92-9F4E-AB05-A257692A3C34}" destId="{6A7F0888-8EA2-FC4A-A782-24309EA59E2E}" srcOrd="0" destOrd="0" presId="urn:microsoft.com/office/officeart/2008/layout/LinedList"/>
    <dgm:cxn modelId="{5A17C4D1-F12F-5C44-ABB5-66D935E4740B}" type="presParOf" srcId="{07F7607B-8D92-9F4E-AB05-A257692A3C34}" destId="{753EAAE6-B5EF-B647-B24F-DC4132814B64}" srcOrd="1" destOrd="0" presId="urn:microsoft.com/office/officeart/2008/layout/LinedList"/>
    <dgm:cxn modelId="{13BC6997-F6F1-B041-8254-0A3DEACF3463}" type="presParOf" srcId="{6015F032-198A-3641-91E6-3CF3F6703A2F}" destId="{C06AB05D-81E9-D941-AF34-421689F0C38B}" srcOrd="6" destOrd="0" presId="urn:microsoft.com/office/officeart/2008/layout/LinedList"/>
    <dgm:cxn modelId="{43CD65D7-A9FB-6E4C-BF5B-56BB3E423C0E}" type="presParOf" srcId="{6015F032-198A-3641-91E6-3CF3F6703A2F}" destId="{206D232E-0940-A241-A525-FEF1BCBCDF85}" srcOrd="7" destOrd="0" presId="urn:microsoft.com/office/officeart/2008/layout/LinedList"/>
    <dgm:cxn modelId="{028C4096-143B-9A40-B91D-2E9346B9A389}" type="presParOf" srcId="{206D232E-0940-A241-A525-FEF1BCBCDF85}" destId="{CB5DF5FE-7BCB-9B4D-9288-B1ECCC939DC1}" srcOrd="0" destOrd="0" presId="urn:microsoft.com/office/officeart/2008/layout/LinedList"/>
    <dgm:cxn modelId="{39BD3BE8-8401-7B49-9AE6-8F2CCA121ECB}" type="presParOf" srcId="{206D232E-0940-A241-A525-FEF1BCBCDF85}" destId="{6E066B0F-BF7D-9548-AC4A-275E7A01A7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DDFE9D-08AA-4F74-8EC4-B8B3C66BB9F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EA3211C-762F-4998-A9D0-559E598AEADB}">
      <dgm:prSet/>
      <dgm:spPr/>
      <dgm:t>
        <a:bodyPr/>
        <a:lstStyle/>
        <a:p>
          <a:r>
            <a:rPr lang="en-US" dirty="0"/>
            <a:t>Addressing bias &amp; privilege  </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Being</a:t>
          </a:r>
          <a:r>
            <a:rPr lang="en-US" baseline="0" dirty="0"/>
            <a:t> an expert in AND of the community</a:t>
          </a:r>
          <a:endParaRPr lang="en-US" dirty="0"/>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pPr rtl="0"/>
          <a:r>
            <a:rPr lang="en-US" dirty="0"/>
            <a:t>Filling</a:t>
          </a:r>
          <a:r>
            <a:rPr lang="en-US" baseline="0" dirty="0"/>
            <a:t> the gaps </a:t>
          </a:r>
          <a:endParaRPr lang="en-US" dirty="0"/>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7B635287-ED65-474F-A22F-F636FC3C7100}" type="pres">
      <dgm:prSet presAssocID="{FADDFE9D-08AA-4F74-8EC4-B8B3C66BB9F4}" presName="linear" presStyleCnt="0">
        <dgm:presLayoutVars>
          <dgm:animLvl val="lvl"/>
          <dgm:resizeHandles val="exact"/>
        </dgm:presLayoutVars>
      </dgm:prSet>
      <dgm:spPr/>
    </dgm:pt>
    <dgm:pt modelId="{196776A6-F3E8-2445-9A7D-B05E528772EE}" type="pres">
      <dgm:prSet presAssocID="{6EA3211C-762F-4998-A9D0-559E598AEADB}" presName="parentText" presStyleLbl="node1" presStyleIdx="0" presStyleCnt="3">
        <dgm:presLayoutVars>
          <dgm:chMax val="0"/>
          <dgm:bulletEnabled val="1"/>
        </dgm:presLayoutVars>
      </dgm:prSet>
      <dgm:spPr/>
    </dgm:pt>
    <dgm:pt modelId="{6C9F96C3-68BE-AE4C-8286-9DCBDE0B489E}" type="pres">
      <dgm:prSet presAssocID="{497F29A5-1D39-4959-9C50-26EF01AF41BC}" presName="spacer" presStyleCnt="0"/>
      <dgm:spPr/>
    </dgm:pt>
    <dgm:pt modelId="{E981BFE4-C1CF-9A44-936D-EE2C81769EA2}" type="pres">
      <dgm:prSet presAssocID="{087ACDFD-BC12-458C-A61C-2257BE5861F4}" presName="parentText" presStyleLbl="node1" presStyleIdx="1" presStyleCnt="3">
        <dgm:presLayoutVars>
          <dgm:chMax val="0"/>
          <dgm:bulletEnabled val="1"/>
        </dgm:presLayoutVars>
      </dgm:prSet>
      <dgm:spPr/>
    </dgm:pt>
    <dgm:pt modelId="{27CC116D-6AF3-0940-986E-BBF5B5499DF6}" type="pres">
      <dgm:prSet presAssocID="{01040E91-7D1D-4600-ABEC-650D69954692}" presName="spacer" presStyleCnt="0"/>
      <dgm:spPr/>
    </dgm:pt>
    <dgm:pt modelId="{07867786-C5D5-EB4A-BECB-53225A12B261}" type="pres">
      <dgm:prSet presAssocID="{8D4CE5BE-C978-4261-B9C1-E4CD601844AE}" presName="parentText" presStyleLbl="node1" presStyleIdx="2" presStyleCnt="3">
        <dgm:presLayoutVars>
          <dgm:chMax val="0"/>
          <dgm:bulletEnabled val="1"/>
        </dgm:presLayoutVars>
      </dgm:prSet>
      <dgm:spPr/>
    </dgm:pt>
  </dgm:ptLst>
  <dgm:cxnLst>
    <dgm:cxn modelId="{9841823B-F9B2-4DE7-8754-FACE23CC1927}" srcId="{FADDFE9D-08AA-4F74-8EC4-B8B3C66BB9F4}" destId="{087ACDFD-BC12-458C-A61C-2257BE5861F4}" srcOrd="1" destOrd="0" parTransId="{99C3C43C-1E50-4529-AE13-094D8A09C541}" sibTransId="{01040E91-7D1D-4600-ABEC-650D69954692}"/>
    <dgm:cxn modelId="{270DEF42-9326-2D48-AD2B-0006F193522E}" type="presOf" srcId="{8D4CE5BE-C978-4261-B9C1-E4CD601844AE}" destId="{07867786-C5D5-EB4A-BECB-53225A12B261}" srcOrd="0" destOrd="0" presId="urn:microsoft.com/office/officeart/2005/8/layout/vList2"/>
    <dgm:cxn modelId="{480DA791-F74D-EF45-BBDA-1620EEAB95E7}" type="presOf" srcId="{087ACDFD-BC12-458C-A61C-2257BE5861F4}" destId="{E981BFE4-C1CF-9A44-936D-EE2C81769EA2}" srcOrd="0" destOrd="0" presId="urn:microsoft.com/office/officeart/2005/8/layout/vList2"/>
    <dgm:cxn modelId="{EEDD4B94-9DFD-754F-B369-2119773CEB10}" type="presOf" srcId="{FADDFE9D-08AA-4F74-8EC4-B8B3C66BB9F4}" destId="{7B635287-ED65-474F-A22F-F636FC3C7100}" srcOrd="0" destOrd="0" presId="urn:microsoft.com/office/officeart/2005/8/layout/vList2"/>
    <dgm:cxn modelId="{735FCEC5-0B9D-A542-9D09-BA7DCFE291FC}" type="presOf" srcId="{6EA3211C-762F-4998-A9D0-559E598AEADB}" destId="{196776A6-F3E8-2445-9A7D-B05E528772EE}" srcOrd="0" destOrd="0" presId="urn:microsoft.com/office/officeart/2005/8/layout/vList2"/>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3836CD14-36EB-2B48-8108-8129D449ABDF}" type="presParOf" srcId="{7B635287-ED65-474F-A22F-F636FC3C7100}" destId="{196776A6-F3E8-2445-9A7D-B05E528772EE}" srcOrd="0" destOrd="0" presId="urn:microsoft.com/office/officeart/2005/8/layout/vList2"/>
    <dgm:cxn modelId="{ADC7B77F-1D74-5A44-A62F-9C4D723EAB74}" type="presParOf" srcId="{7B635287-ED65-474F-A22F-F636FC3C7100}" destId="{6C9F96C3-68BE-AE4C-8286-9DCBDE0B489E}" srcOrd="1" destOrd="0" presId="urn:microsoft.com/office/officeart/2005/8/layout/vList2"/>
    <dgm:cxn modelId="{A102A584-FFAC-4A4F-A55E-D5CD579F3018}" type="presParOf" srcId="{7B635287-ED65-474F-A22F-F636FC3C7100}" destId="{E981BFE4-C1CF-9A44-936D-EE2C81769EA2}" srcOrd="2" destOrd="0" presId="urn:microsoft.com/office/officeart/2005/8/layout/vList2"/>
    <dgm:cxn modelId="{227E1AA9-C7B6-3C49-AA83-1BA4AA86D86E}" type="presParOf" srcId="{7B635287-ED65-474F-A22F-F636FC3C7100}" destId="{27CC116D-6AF3-0940-986E-BBF5B5499DF6}" srcOrd="3" destOrd="0" presId="urn:microsoft.com/office/officeart/2005/8/layout/vList2"/>
    <dgm:cxn modelId="{CF233398-2950-A54D-9F3C-584DE47938EE}" type="presParOf" srcId="{7B635287-ED65-474F-A22F-F636FC3C7100}" destId="{07867786-C5D5-EB4A-BECB-53225A12B26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DDFE9D-08AA-4F74-8EC4-B8B3C66BB9F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EA3211C-762F-4998-A9D0-559E598AEADB}">
      <dgm:prSet/>
      <dgm:spPr/>
      <dgm:t>
        <a:bodyPr/>
        <a:lstStyle/>
        <a:p>
          <a:r>
            <a:rPr lang="en-US" dirty="0"/>
            <a:t>LEP Survivors</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Survivors with money that they cannot access</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pPr rtl="0"/>
          <a:r>
            <a:rPr lang="en-US" dirty="0"/>
            <a:t>Survivors who have lost family, friends, or community</a:t>
          </a:r>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FDD4017B-14B0-4417-B685-C6FD89F20FF9}">
      <dgm:prSet/>
      <dgm:spPr/>
      <dgm:t>
        <a:bodyPr/>
        <a:lstStyle/>
        <a:p>
          <a:r>
            <a:rPr lang="en-US" dirty="0"/>
            <a:t>Survivors who practice differently than mainstream</a:t>
          </a:r>
        </a:p>
      </dgm:t>
    </dgm:pt>
    <dgm:pt modelId="{70DA4027-02D2-4632-9A6B-20172A5C0146}" type="parTrans" cxnId="{6208EEAC-DD03-4D4F-B5D8-3EAA528D04C7}">
      <dgm:prSet/>
      <dgm:spPr/>
      <dgm:t>
        <a:bodyPr/>
        <a:lstStyle/>
        <a:p>
          <a:endParaRPr lang="en-US"/>
        </a:p>
      </dgm:t>
    </dgm:pt>
    <dgm:pt modelId="{F7B6359A-4F2C-452D-82DA-B0324C2BEE88}" type="sibTrans" cxnId="{6208EEAC-DD03-4D4F-B5D8-3EAA528D04C7}">
      <dgm:prSet/>
      <dgm:spPr/>
      <dgm:t>
        <a:bodyPr/>
        <a:lstStyle/>
        <a:p>
          <a:endParaRPr lang="en-US"/>
        </a:p>
      </dgm:t>
    </dgm:pt>
    <dgm:pt modelId="{0C9ED230-460C-45A6-B355-A283B13BB735}">
      <dgm:prSet/>
      <dgm:spPr/>
      <dgm:t>
        <a:bodyPr/>
        <a:lstStyle/>
        <a:p>
          <a:r>
            <a:rPr lang="en-US" dirty="0"/>
            <a:t>Survivors who have interacted with systems before</a:t>
          </a:r>
        </a:p>
      </dgm:t>
    </dgm:pt>
    <dgm:pt modelId="{AD22BA31-B8B5-4A5C-A4E3-A551642AF5EF}" type="parTrans" cxnId="{220398AB-2A1E-4243-BC8F-B4E3A1F87F14}">
      <dgm:prSet/>
      <dgm:spPr/>
      <dgm:t>
        <a:bodyPr/>
        <a:lstStyle/>
        <a:p>
          <a:endParaRPr lang="en-US"/>
        </a:p>
      </dgm:t>
    </dgm:pt>
    <dgm:pt modelId="{5A47B4C7-3863-4752-98C7-9F449CC36C32}" type="sibTrans" cxnId="{220398AB-2A1E-4243-BC8F-B4E3A1F87F14}">
      <dgm:prSet/>
      <dgm:spPr/>
      <dgm:t>
        <a:bodyPr/>
        <a:lstStyle/>
        <a:p>
          <a:endParaRPr lang="en-US"/>
        </a:p>
      </dgm:t>
    </dgm:pt>
    <dgm:pt modelId="{01C030B7-FA83-A24F-B4C8-09B3E5BB15A2}">
      <dgm:prSet/>
      <dgm:spPr/>
      <dgm:t>
        <a:bodyPr/>
        <a:lstStyle/>
        <a:p>
          <a:r>
            <a:rPr lang="en-US" dirty="0"/>
            <a:t>Undocumented Survivors</a:t>
          </a:r>
        </a:p>
      </dgm:t>
    </dgm:pt>
    <dgm:pt modelId="{9FCD0A63-FC8E-8943-9CE2-A58A396A7E6E}" type="parTrans" cxnId="{0249A55D-9D47-7145-8DD3-7D81F00832EC}">
      <dgm:prSet/>
      <dgm:spPr/>
      <dgm:t>
        <a:bodyPr/>
        <a:lstStyle/>
        <a:p>
          <a:endParaRPr lang="en-US"/>
        </a:p>
      </dgm:t>
    </dgm:pt>
    <dgm:pt modelId="{4826EADA-19DE-DB44-BE74-177AFE8F95B9}" type="sibTrans" cxnId="{0249A55D-9D47-7145-8DD3-7D81F00832EC}">
      <dgm:prSet/>
      <dgm:spPr/>
      <dgm:t>
        <a:bodyPr/>
        <a:lstStyle/>
        <a:p>
          <a:endParaRPr lang="en-US"/>
        </a:p>
      </dgm:t>
    </dgm:pt>
    <dgm:pt modelId="{DEA01568-926A-A14E-92D0-384A13291ADD}">
      <dgm:prSet/>
      <dgm:spPr/>
      <dgm:t>
        <a:bodyPr/>
        <a:lstStyle/>
        <a:p>
          <a:r>
            <a:rPr lang="en-US" dirty="0"/>
            <a:t>Survivors with multiple perpetrators</a:t>
          </a:r>
        </a:p>
      </dgm:t>
    </dgm:pt>
    <dgm:pt modelId="{40F63A58-922F-7A44-943B-92F6F8DA5FFF}" type="parTrans" cxnId="{94EF67D8-0342-1A45-B44E-9DA7928031E4}">
      <dgm:prSet/>
      <dgm:spPr/>
      <dgm:t>
        <a:bodyPr/>
        <a:lstStyle/>
        <a:p>
          <a:endParaRPr lang="en-US"/>
        </a:p>
      </dgm:t>
    </dgm:pt>
    <dgm:pt modelId="{DACF2BDE-E869-0E46-BCDC-6CD93CAE5DEF}" type="sibTrans" cxnId="{94EF67D8-0342-1A45-B44E-9DA7928031E4}">
      <dgm:prSet/>
      <dgm:spPr/>
      <dgm:t>
        <a:bodyPr/>
        <a:lstStyle/>
        <a:p>
          <a:endParaRPr lang="en-US"/>
        </a:p>
      </dgm:t>
    </dgm:pt>
    <dgm:pt modelId="{1660B1F9-B1C2-4D4F-A971-383E092A6743}">
      <dgm:prSet/>
      <dgm:spPr/>
      <dgm:t>
        <a:bodyPr/>
        <a:lstStyle/>
        <a:p>
          <a:r>
            <a:rPr lang="en-US" dirty="0"/>
            <a:t>Survivors who have lost their children</a:t>
          </a:r>
        </a:p>
      </dgm:t>
    </dgm:pt>
    <dgm:pt modelId="{2A983EED-7DE5-504D-A927-5347339B3A98}" type="parTrans" cxnId="{AC3B7C81-41D8-1B44-BA83-EABE681879CC}">
      <dgm:prSet/>
      <dgm:spPr/>
      <dgm:t>
        <a:bodyPr/>
        <a:lstStyle/>
        <a:p>
          <a:endParaRPr lang="en-US"/>
        </a:p>
      </dgm:t>
    </dgm:pt>
    <dgm:pt modelId="{23AB1A93-FEE9-4D43-B361-F5480F43DBB6}" type="sibTrans" cxnId="{AC3B7C81-41D8-1B44-BA83-EABE681879CC}">
      <dgm:prSet/>
      <dgm:spPr/>
      <dgm:t>
        <a:bodyPr/>
        <a:lstStyle/>
        <a:p>
          <a:endParaRPr lang="en-US"/>
        </a:p>
      </dgm:t>
    </dgm:pt>
    <dgm:pt modelId="{99A2E971-D8E1-B540-A6CE-4A3548950FA0}" type="pres">
      <dgm:prSet presAssocID="{FADDFE9D-08AA-4F74-8EC4-B8B3C66BB9F4}" presName="diagram" presStyleCnt="0">
        <dgm:presLayoutVars>
          <dgm:dir/>
          <dgm:resizeHandles val="exact"/>
        </dgm:presLayoutVars>
      </dgm:prSet>
      <dgm:spPr/>
    </dgm:pt>
    <dgm:pt modelId="{1B336A82-8F7F-A444-8597-9C0F1714218A}" type="pres">
      <dgm:prSet presAssocID="{6EA3211C-762F-4998-A9D0-559E598AEADB}" presName="node" presStyleLbl="node1" presStyleIdx="0" presStyleCnt="8" custLinFactNeighborX="126" custLinFactNeighborY="-852">
        <dgm:presLayoutVars>
          <dgm:bulletEnabled val="1"/>
        </dgm:presLayoutVars>
      </dgm:prSet>
      <dgm:spPr/>
    </dgm:pt>
    <dgm:pt modelId="{C2DF4A17-08D0-DE46-8295-38302B6A5B1E}" type="pres">
      <dgm:prSet presAssocID="{497F29A5-1D39-4959-9C50-26EF01AF41BC}" presName="sibTrans" presStyleCnt="0"/>
      <dgm:spPr/>
    </dgm:pt>
    <dgm:pt modelId="{3F29E4F9-ACA9-DD45-96D4-1D3C0F4AD434}" type="pres">
      <dgm:prSet presAssocID="{087ACDFD-BC12-458C-A61C-2257BE5861F4}" presName="node" presStyleLbl="node1" presStyleIdx="1" presStyleCnt="8" custLinFactNeighborX="126" custLinFactNeighborY="-852">
        <dgm:presLayoutVars>
          <dgm:bulletEnabled val="1"/>
        </dgm:presLayoutVars>
      </dgm:prSet>
      <dgm:spPr/>
    </dgm:pt>
    <dgm:pt modelId="{19FA21BB-3717-464D-94EC-F6B22B656BC7}" type="pres">
      <dgm:prSet presAssocID="{01040E91-7D1D-4600-ABEC-650D69954692}" presName="sibTrans" presStyleCnt="0"/>
      <dgm:spPr/>
    </dgm:pt>
    <dgm:pt modelId="{97D9FDE9-8FE9-1949-864C-31255DAFDDC2}" type="pres">
      <dgm:prSet presAssocID="{8D4CE5BE-C978-4261-B9C1-E4CD601844AE}" presName="node" presStyleLbl="node1" presStyleIdx="2" presStyleCnt="8" custLinFactNeighborX="126" custLinFactNeighborY="-852">
        <dgm:presLayoutVars>
          <dgm:bulletEnabled val="1"/>
        </dgm:presLayoutVars>
      </dgm:prSet>
      <dgm:spPr/>
    </dgm:pt>
    <dgm:pt modelId="{5A2E0EB9-8113-5B48-BF79-5487CE9A2EB3}" type="pres">
      <dgm:prSet presAssocID="{E5F00180-DAB7-4A4D-8704-E900C9E5FF7A}" presName="sibTrans" presStyleCnt="0"/>
      <dgm:spPr/>
    </dgm:pt>
    <dgm:pt modelId="{2D6D665C-2B7A-A54D-8CFC-2C602CCC68F2}" type="pres">
      <dgm:prSet presAssocID="{FDD4017B-14B0-4417-B685-C6FD89F20FF9}" presName="node" presStyleLbl="node1" presStyleIdx="3" presStyleCnt="8" custLinFactNeighborX="126" custLinFactNeighborY="-852">
        <dgm:presLayoutVars>
          <dgm:bulletEnabled val="1"/>
        </dgm:presLayoutVars>
      </dgm:prSet>
      <dgm:spPr/>
    </dgm:pt>
    <dgm:pt modelId="{73DC4F1B-A4F0-F04B-A44D-7EE72DC55B9C}" type="pres">
      <dgm:prSet presAssocID="{F7B6359A-4F2C-452D-82DA-B0324C2BEE88}" presName="sibTrans" presStyleCnt="0"/>
      <dgm:spPr/>
    </dgm:pt>
    <dgm:pt modelId="{73F5B008-FCD7-AE48-B214-502B0AB478DC}" type="pres">
      <dgm:prSet presAssocID="{0C9ED230-460C-45A6-B355-A283B13BB735}" presName="node" presStyleLbl="node1" presStyleIdx="4" presStyleCnt="8" custLinFactNeighborX="126" custLinFactNeighborY="-852">
        <dgm:presLayoutVars>
          <dgm:bulletEnabled val="1"/>
        </dgm:presLayoutVars>
      </dgm:prSet>
      <dgm:spPr/>
    </dgm:pt>
    <dgm:pt modelId="{20811615-C069-3140-A971-E44C42F26012}" type="pres">
      <dgm:prSet presAssocID="{5A47B4C7-3863-4752-98C7-9F449CC36C32}" presName="sibTrans" presStyleCnt="0"/>
      <dgm:spPr/>
    </dgm:pt>
    <dgm:pt modelId="{B01E1B29-8B4C-E048-92E8-49D70E4FBC33}" type="pres">
      <dgm:prSet presAssocID="{01C030B7-FA83-A24F-B4C8-09B3E5BB15A2}" presName="node" presStyleLbl="node1" presStyleIdx="5" presStyleCnt="8" custLinFactNeighborX="126" custLinFactNeighborY="-852">
        <dgm:presLayoutVars>
          <dgm:bulletEnabled val="1"/>
        </dgm:presLayoutVars>
      </dgm:prSet>
      <dgm:spPr/>
    </dgm:pt>
    <dgm:pt modelId="{F1722815-2A23-B047-8DDE-32269D75E5C3}" type="pres">
      <dgm:prSet presAssocID="{4826EADA-19DE-DB44-BE74-177AFE8F95B9}" presName="sibTrans" presStyleCnt="0"/>
      <dgm:spPr/>
    </dgm:pt>
    <dgm:pt modelId="{C53D28DC-066D-0C4D-85E2-B0EB532BA601}" type="pres">
      <dgm:prSet presAssocID="{DEA01568-926A-A14E-92D0-384A13291ADD}" presName="node" presStyleLbl="node1" presStyleIdx="6" presStyleCnt="8" custLinFactNeighborX="126" custLinFactNeighborY="-852">
        <dgm:presLayoutVars>
          <dgm:bulletEnabled val="1"/>
        </dgm:presLayoutVars>
      </dgm:prSet>
      <dgm:spPr/>
    </dgm:pt>
    <dgm:pt modelId="{92EBDAB8-F6CF-1D44-B0CB-3EB33BFADE2A}" type="pres">
      <dgm:prSet presAssocID="{DACF2BDE-E869-0E46-BCDC-6CD93CAE5DEF}" presName="sibTrans" presStyleCnt="0"/>
      <dgm:spPr/>
    </dgm:pt>
    <dgm:pt modelId="{95A45DB0-A912-CA41-B755-6B74FBA1E3BC}" type="pres">
      <dgm:prSet presAssocID="{1660B1F9-B1C2-4D4F-A971-383E092A6743}" presName="node" presStyleLbl="node1" presStyleIdx="7" presStyleCnt="8" custLinFactNeighborX="126" custLinFactNeighborY="-852">
        <dgm:presLayoutVars>
          <dgm:bulletEnabled val="1"/>
        </dgm:presLayoutVars>
      </dgm:prSet>
      <dgm:spPr/>
    </dgm:pt>
  </dgm:ptLst>
  <dgm:cxnLst>
    <dgm:cxn modelId="{29E18708-D744-1E4D-B316-693B0F0B966F}" type="presOf" srcId="{1660B1F9-B1C2-4D4F-A971-383E092A6743}" destId="{95A45DB0-A912-CA41-B755-6B74FBA1E3BC}" srcOrd="0" destOrd="0" presId="urn:microsoft.com/office/officeart/2005/8/layout/default"/>
    <dgm:cxn modelId="{43148217-ED44-8F4B-821E-7F028DBD4074}" type="presOf" srcId="{DEA01568-926A-A14E-92D0-384A13291ADD}" destId="{C53D28DC-066D-0C4D-85E2-B0EB532BA601}" srcOrd="0" destOrd="0" presId="urn:microsoft.com/office/officeart/2005/8/layout/default"/>
    <dgm:cxn modelId="{9841823B-F9B2-4DE7-8754-FACE23CC1927}" srcId="{FADDFE9D-08AA-4F74-8EC4-B8B3C66BB9F4}" destId="{087ACDFD-BC12-458C-A61C-2257BE5861F4}" srcOrd="1" destOrd="0" parTransId="{99C3C43C-1E50-4529-AE13-094D8A09C541}" sibTransId="{01040E91-7D1D-4600-ABEC-650D69954692}"/>
    <dgm:cxn modelId="{0249A55D-9D47-7145-8DD3-7D81F00832EC}" srcId="{FADDFE9D-08AA-4F74-8EC4-B8B3C66BB9F4}" destId="{01C030B7-FA83-A24F-B4C8-09B3E5BB15A2}" srcOrd="5" destOrd="0" parTransId="{9FCD0A63-FC8E-8943-9CE2-A58A396A7E6E}" sibTransId="{4826EADA-19DE-DB44-BE74-177AFE8F95B9}"/>
    <dgm:cxn modelId="{4873097C-3BA3-4942-9380-9ADF079E8882}" type="presOf" srcId="{087ACDFD-BC12-458C-A61C-2257BE5861F4}" destId="{3F29E4F9-ACA9-DD45-96D4-1D3C0F4AD434}" srcOrd="0" destOrd="0" presId="urn:microsoft.com/office/officeart/2005/8/layout/default"/>
    <dgm:cxn modelId="{AC3B7C81-41D8-1B44-BA83-EABE681879CC}" srcId="{FADDFE9D-08AA-4F74-8EC4-B8B3C66BB9F4}" destId="{1660B1F9-B1C2-4D4F-A971-383E092A6743}" srcOrd="7" destOrd="0" parTransId="{2A983EED-7DE5-504D-A927-5347339B3A98}" sibTransId="{23AB1A93-FEE9-4D43-B361-F5480F43DBB6}"/>
    <dgm:cxn modelId="{D8366689-4320-0D4D-8460-B754044CC3F6}" type="presOf" srcId="{FDD4017B-14B0-4417-B685-C6FD89F20FF9}" destId="{2D6D665C-2B7A-A54D-8CFC-2C602CCC68F2}" srcOrd="0" destOrd="0" presId="urn:microsoft.com/office/officeart/2005/8/layout/default"/>
    <dgm:cxn modelId="{6F6EDE9F-B0AA-BC4C-AF01-894351CF5E6A}" type="presOf" srcId="{6EA3211C-762F-4998-A9D0-559E598AEADB}" destId="{1B336A82-8F7F-A444-8597-9C0F1714218A}" srcOrd="0" destOrd="0" presId="urn:microsoft.com/office/officeart/2005/8/layout/default"/>
    <dgm:cxn modelId="{6ED664A4-F60E-0E40-A121-145E33E6EB45}" type="presOf" srcId="{01C030B7-FA83-A24F-B4C8-09B3E5BB15A2}" destId="{B01E1B29-8B4C-E048-92E8-49D70E4FBC33}" srcOrd="0" destOrd="0" presId="urn:microsoft.com/office/officeart/2005/8/layout/default"/>
    <dgm:cxn modelId="{220398AB-2A1E-4243-BC8F-B4E3A1F87F14}" srcId="{FADDFE9D-08AA-4F74-8EC4-B8B3C66BB9F4}" destId="{0C9ED230-460C-45A6-B355-A283B13BB735}" srcOrd="4" destOrd="0" parTransId="{AD22BA31-B8B5-4A5C-A4E3-A551642AF5EF}" sibTransId="{5A47B4C7-3863-4752-98C7-9F449CC36C32}"/>
    <dgm:cxn modelId="{E18172AC-5ABE-3142-AF1C-84620CA55BC7}" type="presOf" srcId="{8D4CE5BE-C978-4261-B9C1-E4CD601844AE}" destId="{97D9FDE9-8FE9-1949-864C-31255DAFDDC2}" srcOrd="0" destOrd="0" presId="urn:microsoft.com/office/officeart/2005/8/layout/default"/>
    <dgm:cxn modelId="{6208EEAC-DD03-4D4F-B5D8-3EAA528D04C7}" srcId="{FADDFE9D-08AA-4F74-8EC4-B8B3C66BB9F4}" destId="{FDD4017B-14B0-4417-B685-C6FD89F20FF9}" srcOrd="3" destOrd="0" parTransId="{70DA4027-02D2-4632-9A6B-20172A5C0146}" sibTransId="{F7B6359A-4F2C-452D-82DA-B0324C2BEE88}"/>
    <dgm:cxn modelId="{035A21BF-738A-3644-A7FE-D587C026DC4F}" type="presOf" srcId="{FADDFE9D-08AA-4F74-8EC4-B8B3C66BB9F4}" destId="{99A2E971-D8E1-B540-A6CE-4A3548950FA0}" srcOrd="0" destOrd="0" presId="urn:microsoft.com/office/officeart/2005/8/layout/default"/>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94EF67D8-0342-1A45-B44E-9DA7928031E4}" srcId="{FADDFE9D-08AA-4F74-8EC4-B8B3C66BB9F4}" destId="{DEA01568-926A-A14E-92D0-384A13291ADD}" srcOrd="6" destOrd="0" parTransId="{40F63A58-922F-7A44-943B-92F6F8DA5FFF}" sibTransId="{DACF2BDE-E869-0E46-BCDC-6CD93CAE5DEF}"/>
    <dgm:cxn modelId="{B60764EA-9689-804B-A7C2-B550C235C8B4}" type="presOf" srcId="{0C9ED230-460C-45A6-B355-A283B13BB735}" destId="{73F5B008-FCD7-AE48-B214-502B0AB478DC}" srcOrd="0" destOrd="0" presId="urn:microsoft.com/office/officeart/2005/8/layout/default"/>
    <dgm:cxn modelId="{012F950E-C682-844D-BAAB-2E2EF897528D}" type="presParOf" srcId="{99A2E971-D8E1-B540-A6CE-4A3548950FA0}" destId="{1B336A82-8F7F-A444-8597-9C0F1714218A}" srcOrd="0" destOrd="0" presId="urn:microsoft.com/office/officeart/2005/8/layout/default"/>
    <dgm:cxn modelId="{52571A4F-D1D3-3B4D-8B6F-4456EC719E75}" type="presParOf" srcId="{99A2E971-D8E1-B540-A6CE-4A3548950FA0}" destId="{C2DF4A17-08D0-DE46-8295-38302B6A5B1E}" srcOrd="1" destOrd="0" presId="urn:microsoft.com/office/officeart/2005/8/layout/default"/>
    <dgm:cxn modelId="{B8B1C2D5-FB1D-494D-A533-AF604DE0769A}" type="presParOf" srcId="{99A2E971-D8E1-B540-A6CE-4A3548950FA0}" destId="{3F29E4F9-ACA9-DD45-96D4-1D3C0F4AD434}" srcOrd="2" destOrd="0" presId="urn:microsoft.com/office/officeart/2005/8/layout/default"/>
    <dgm:cxn modelId="{517F8F40-F7C3-3D49-8C85-438CCED02289}" type="presParOf" srcId="{99A2E971-D8E1-B540-A6CE-4A3548950FA0}" destId="{19FA21BB-3717-464D-94EC-F6B22B656BC7}" srcOrd="3" destOrd="0" presId="urn:microsoft.com/office/officeart/2005/8/layout/default"/>
    <dgm:cxn modelId="{1BF5807D-150D-7F43-A3E0-B19DC81EE95E}" type="presParOf" srcId="{99A2E971-D8E1-B540-A6CE-4A3548950FA0}" destId="{97D9FDE9-8FE9-1949-864C-31255DAFDDC2}" srcOrd="4" destOrd="0" presId="urn:microsoft.com/office/officeart/2005/8/layout/default"/>
    <dgm:cxn modelId="{3C8C8642-A020-A74B-94AB-0E0B0DEA1AE4}" type="presParOf" srcId="{99A2E971-D8E1-B540-A6CE-4A3548950FA0}" destId="{5A2E0EB9-8113-5B48-BF79-5487CE9A2EB3}" srcOrd="5" destOrd="0" presId="urn:microsoft.com/office/officeart/2005/8/layout/default"/>
    <dgm:cxn modelId="{9665EEC9-BD49-3E41-B566-6BE4AA8BD4D4}" type="presParOf" srcId="{99A2E971-D8E1-B540-A6CE-4A3548950FA0}" destId="{2D6D665C-2B7A-A54D-8CFC-2C602CCC68F2}" srcOrd="6" destOrd="0" presId="urn:microsoft.com/office/officeart/2005/8/layout/default"/>
    <dgm:cxn modelId="{980E48BF-6C23-1340-8078-4FD959571F3C}" type="presParOf" srcId="{99A2E971-D8E1-B540-A6CE-4A3548950FA0}" destId="{73DC4F1B-A4F0-F04B-A44D-7EE72DC55B9C}" srcOrd="7" destOrd="0" presId="urn:microsoft.com/office/officeart/2005/8/layout/default"/>
    <dgm:cxn modelId="{4EE0A368-7A6B-FF40-B155-3C21D4C78133}" type="presParOf" srcId="{99A2E971-D8E1-B540-A6CE-4A3548950FA0}" destId="{73F5B008-FCD7-AE48-B214-502B0AB478DC}" srcOrd="8" destOrd="0" presId="urn:microsoft.com/office/officeart/2005/8/layout/default"/>
    <dgm:cxn modelId="{73ADE511-BBB3-2C4C-A335-BF0EACC17B52}" type="presParOf" srcId="{99A2E971-D8E1-B540-A6CE-4A3548950FA0}" destId="{20811615-C069-3140-A971-E44C42F26012}" srcOrd="9" destOrd="0" presId="urn:microsoft.com/office/officeart/2005/8/layout/default"/>
    <dgm:cxn modelId="{91BEC000-A824-6B46-8C11-174DE2E03105}" type="presParOf" srcId="{99A2E971-D8E1-B540-A6CE-4A3548950FA0}" destId="{B01E1B29-8B4C-E048-92E8-49D70E4FBC33}" srcOrd="10" destOrd="0" presId="urn:microsoft.com/office/officeart/2005/8/layout/default"/>
    <dgm:cxn modelId="{D8208385-4496-ED40-95D1-AA6836F4B951}" type="presParOf" srcId="{99A2E971-D8E1-B540-A6CE-4A3548950FA0}" destId="{F1722815-2A23-B047-8DDE-32269D75E5C3}" srcOrd="11" destOrd="0" presId="urn:microsoft.com/office/officeart/2005/8/layout/default"/>
    <dgm:cxn modelId="{B57FA92F-EF0F-A04B-8583-5688992FF91E}" type="presParOf" srcId="{99A2E971-D8E1-B540-A6CE-4A3548950FA0}" destId="{C53D28DC-066D-0C4D-85E2-B0EB532BA601}" srcOrd="12" destOrd="0" presId="urn:microsoft.com/office/officeart/2005/8/layout/default"/>
    <dgm:cxn modelId="{B43A7194-2EDB-C443-A04F-FA6A7B3F6F5E}" type="presParOf" srcId="{99A2E971-D8E1-B540-A6CE-4A3548950FA0}" destId="{92EBDAB8-F6CF-1D44-B0CB-3EB33BFADE2A}" srcOrd="13" destOrd="0" presId="urn:microsoft.com/office/officeart/2005/8/layout/default"/>
    <dgm:cxn modelId="{61ED0B78-DC2E-A14B-B374-786589EBC7C3}" type="presParOf" srcId="{99A2E971-D8E1-B540-A6CE-4A3548950FA0}" destId="{95A45DB0-A912-CA41-B755-6B74FBA1E3B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DDFE9D-08AA-4F74-8EC4-B8B3C66BB9F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EA3211C-762F-4998-A9D0-559E598AEADB}">
      <dgm:prSet/>
      <dgm:spPr/>
      <dgm:t>
        <a:bodyPr/>
        <a:lstStyle/>
        <a:p>
          <a:r>
            <a:rPr lang="en-US" dirty="0"/>
            <a:t>Language</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Finances</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pPr rtl="0"/>
          <a:r>
            <a:rPr lang="en-US" dirty="0"/>
            <a:t>Isolation</a:t>
          </a:r>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FDD4017B-14B0-4417-B685-C6FD89F20FF9}">
      <dgm:prSet/>
      <dgm:spPr/>
      <dgm:t>
        <a:bodyPr/>
        <a:lstStyle/>
        <a:p>
          <a:r>
            <a:rPr lang="en-US" dirty="0"/>
            <a:t>Religious abuse</a:t>
          </a:r>
        </a:p>
      </dgm:t>
    </dgm:pt>
    <dgm:pt modelId="{70DA4027-02D2-4632-9A6B-20172A5C0146}" type="parTrans" cxnId="{6208EEAC-DD03-4D4F-B5D8-3EAA528D04C7}">
      <dgm:prSet/>
      <dgm:spPr/>
      <dgm:t>
        <a:bodyPr/>
        <a:lstStyle/>
        <a:p>
          <a:endParaRPr lang="en-US"/>
        </a:p>
      </dgm:t>
    </dgm:pt>
    <dgm:pt modelId="{F7B6359A-4F2C-452D-82DA-B0324C2BEE88}" type="sibTrans" cxnId="{6208EEAC-DD03-4D4F-B5D8-3EAA528D04C7}">
      <dgm:prSet/>
      <dgm:spPr/>
      <dgm:t>
        <a:bodyPr/>
        <a:lstStyle/>
        <a:p>
          <a:endParaRPr lang="en-US"/>
        </a:p>
      </dgm:t>
    </dgm:pt>
    <dgm:pt modelId="{0C9ED230-460C-45A6-B355-A283B13BB735}">
      <dgm:prSet/>
      <dgm:spPr/>
      <dgm:t>
        <a:bodyPr/>
        <a:lstStyle/>
        <a:p>
          <a:r>
            <a:rPr lang="en-US" dirty="0"/>
            <a:t>Lack of trust in mainstream systems</a:t>
          </a:r>
        </a:p>
      </dgm:t>
    </dgm:pt>
    <dgm:pt modelId="{AD22BA31-B8B5-4A5C-A4E3-A551642AF5EF}" type="parTrans" cxnId="{220398AB-2A1E-4243-BC8F-B4E3A1F87F14}">
      <dgm:prSet/>
      <dgm:spPr/>
      <dgm:t>
        <a:bodyPr/>
        <a:lstStyle/>
        <a:p>
          <a:endParaRPr lang="en-US"/>
        </a:p>
      </dgm:t>
    </dgm:pt>
    <dgm:pt modelId="{5A47B4C7-3863-4752-98C7-9F449CC36C32}" type="sibTrans" cxnId="{220398AB-2A1E-4243-BC8F-B4E3A1F87F14}">
      <dgm:prSet/>
      <dgm:spPr/>
      <dgm:t>
        <a:bodyPr/>
        <a:lstStyle/>
        <a:p>
          <a:endParaRPr lang="en-US"/>
        </a:p>
      </dgm:t>
    </dgm:pt>
    <dgm:pt modelId="{01C030B7-FA83-A24F-B4C8-09B3E5BB15A2}">
      <dgm:prSet/>
      <dgm:spPr/>
      <dgm:t>
        <a:bodyPr/>
        <a:lstStyle/>
        <a:p>
          <a:r>
            <a:rPr lang="en-US" dirty="0"/>
            <a:t>Immigration abuse</a:t>
          </a:r>
        </a:p>
      </dgm:t>
    </dgm:pt>
    <dgm:pt modelId="{9FCD0A63-FC8E-8943-9CE2-A58A396A7E6E}" type="parTrans" cxnId="{0249A55D-9D47-7145-8DD3-7D81F00832EC}">
      <dgm:prSet/>
      <dgm:spPr/>
      <dgm:t>
        <a:bodyPr/>
        <a:lstStyle/>
        <a:p>
          <a:endParaRPr lang="en-US"/>
        </a:p>
      </dgm:t>
    </dgm:pt>
    <dgm:pt modelId="{4826EADA-19DE-DB44-BE74-177AFE8F95B9}" type="sibTrans" cxnId="{0249A55D-9D47-7145-8DD3-7D81F00832EC}">
      <dgm:prSet/>
      <dgm:spPr/>
      <dgm:t>
        <a:bodyPr/>
        <a:lstStyle/>
        <a:p>
          <a:endParaRPr lang="en-US"/>
        </a:p>
      </dgm:t>
    </dgm:pt>
    <dgm:pt modelId="{DEA01568-926A-A14E-92D0-384A13291ADD}">
      <dgm:prSet/>
      <dgm:spPr/>
      <dgm:t>
        <a:bodyPr/>
        <a:lstStyle/>
        <a:p>
          <a:r>
            <a:rPr lang="en-US" dirty="0"/>
            <a:t>In-Law abuse</a:t>
          </a:r>
        </a:p>
      </dgm:t>
    </dgm:pt>
    <dgm:pt modelId="{40F63A58-922F-7A44-943B-92F6F8DA5FFF}" type="parTrans" cxnId="{94EF67D8-0342-1A45-B44E-9DA7928031E4}">
      <dgm:prSet/>
      <dgm:spPr/>
      <dgm:t>
        <a:bodyPr/>
        <a:lstStyle/>
        <a:p>
          <a:endParaRPr lang="en-US"/>
        </a:p>
      </dgm:t>
    </dgm:pt>
    <dgm:pt modelId="{DACF2BDE-E869-0E46-BCDC-6CD93CAE5DEF}" type="sibTrans" cxnId="{94EF67D8-0342-1A45-B44E-9DA7928031E4}">
      <dgm:prSet/>
      <dgm:spPr/>
      <dgm:t>
        <a:bodyPr/>
        <a:lstStyle/>
        <a:p>
          <a:endParaRPr lang="en-US"/>
        </a:p>
      </dgm:t>
    </dgm:pt>
    <dgm:pt modelId="{1660B1F9-B1C2-4D4F-A971-383E092A6743}">
      <dgm:prSet/>
      <dgm:spPr/>
      <dgm:t>
        <a:bodyPr/>
        <a:lstStyle/>
        <a:p>
          <a:r>
            <a:rPr lang="en-US" dirty="0"/>
            <a:t>Transnational Abandonment</a:t>
          </a:r>
        </a:p>
      </dgm:t>
    </dgm:pt>
    <dgm:pt modelId="{2A983EED-7DE5-504D-A927-5347339B3A98}" type="parTrans" cxnId="{AC3B7C81-41D8-1B44-BA83-EABE681879CC}">
      <dgm:prSet/>
      <dgm:spPr/>
      <dgm:t>
        <a:bodyPr/>
        <a:lstStyle/>
        <a:p>
          <a:endParaRPr lang="en-US"/>
        </a:p>
      </dgm:t>
    </dgm:pt>
    <dgm:pt modelId="{23AB1A93-FEE9-4D43-B361-F5480F43DBB6}" type="sibTrans" cxnId="{AC3B7C81-41D8-1B44-BA83-EABE681879CC}">
      <dgm:prSet/>
      <dgm:spPr/>
      <dgm:t>
        <a:bodyPr/>
        <a:lstStyle/>
        <a:p>
          <a:endParaRPr lang="en-US"/>
        </a:p>
      </dgm:t>
    </dgm:pt>
    <dgm:pt modelId="{F7F47D8B-4340-9B4A-9597-9F27CD8E60A4}" type="pres">
      <dgm:prSet presAssocID="{FADDFE9D-08AA-4F74-8EC4-B8B3C66BB9F4}" presName="diagram" presStyleCnt="0">
        <dgm:presLayoutVars>
          <dgm:dir/>
          <dgm:resizeHandles val="exact"/>
        </dgm:presLayoutVars>
      </dgm:prSet>
      <dgm:spPr/>
    </dgm:pt>
    <dgm:pt modelId="{16BFCF62-840D-D84A-B1B7-23F7711DB78C}" type="pres">
      <dgm:prSet presAssocID="{6EA3211C-762F-4998-A9D0-559E598AEADB}" presName="node" presStyleLbl="node1" presStyleIdx="0" presStyleCnt="8">
        <dgm:presLayoutVars>
          <dgm:bulletEnabled val="1"/>
        </dgm:presLayoutVars>
      </dgm:prSet>
      <dgm:spPr/>
    </dgm:pt>
    <dgm:pt modelId="{4EA23E30-81A1-C248-B37F-4291D1EFFA99}" type="pres">
      <dgm:prSet presAssocID="{497F29A5-1D39-4959-9C50-26EF01AF41BC}" presName="sibTrans" presStyleCnt="0"/>
      <dgm:spPr/>
    </dgm:pt>
    <dgm:pt modelId="{215284CF-6D64-2548-A7D4-565FEC3C291C}" type="pres">
      <dgm:prSet presAssocID="{087ACDFD-BC12-458C-A61C-2257BE5861F4}" presName="node" presStyleLbl="node1" presStyleIdx="1" presStyleCnt="8">
        <dgm:presLayoutVars>
          <dgm:bulletEnabled val="1"/>
        </dgm:presLayoutVars>
      </dgm:prSet>
      <dgm:spPr/>
    </dgm:pt>
    <dgm:pt modelId="{BBBE627F-CDEF-A249-A9DC-12C8BB65F283}" type="pres">
      <dgm:prSet presAssocID="{01040E91-7D1D-4600-ABEC-650D69954692}" presName="sibTrans" presStyleCnt="0"/>
      <dgm:spPr/>
    </dgm:pt>
    <dgm:pt modelId="{4F9CFB0E-D9FA-A544-B4B1-27E91516DECB}" type="pres">
      <dgm:prSet presAssocID="{8D4CE5BE-C978-4261-B9C1-E4CD601844AE}" presName="node" presStyleLbl="node1" presStyleIdx="2" presStyleCnt="8">
        <dgm:presLayoutVars>
          <dgm:bulletEnabled val="1"/>
        </dgm:presLayoutVars>
      </dgm:prSet>
      <dgm:spPr/>
    </dgm:pt>
    <dgm:pt modelId="{EB3A1E57-D033-C146-93E5-9E6931A41446}" type="pres">
      <dgm:prSet presAssocID="{E5F00180-DAB7-4A4D-8704-E900C9E5FF7A}" presName="sibTrans" presStyleCnt="0"/>
      <dgm:spPr/>
    </dgm:pt>
    <dgm:pt modelId="{01A2D9B4-1A53-204C-B4F6-052321C69AFF}" type="pres">
      <dgm:prSet presAssocID="{FDD4017B-14B0-4417-B685-C6FD89F20FF9}" presName="node" presStyleLbl="node1" presStyleIdx="3" presStyleCnt="8">
        <dgm:presLayoutVars>
          <dgm:bulletEnabled val="1"/>
        </dgm:presLayoutVars>
      </dgm:prSet>
      <dgm:spPr/>
    </dgm:pt>
    <dgm:pt modelId="{23D9A7B0-E1F0-4A40-9EA2-96F6D580C224}" type="pres">
      <dgm:prSet presAssocID="{F7B6359A-4F2C-452D-82DA-B0324C2BEE88}" presName="sibTrans" presStyleCnt="0"/>
      <dgm:spPr/>
    </dgm:pt>
    <dgm:pt modelId="{60F53112-B4F5-4B4F-B548-903E0116969D}" type="pres">
      <dgm:prSet presAssocID="{0C9ED230-460C-45A6-B355-A283B13BB735}" presName="node" presStyleLbl="node1" presStyleIdx="4" presStyleCnt="8">
        <dgm:presLayoutVars>
          <dgm:bulletEnabled val="1"/>
        </dgm:presLayoutVars>
      </dgm:prSet>
      <dgm:spPr/>
    </dgm:pt>
    <dgm:pt modelId="{3E1BBE01-0B38-8A4E-8DDB-D105F4567D9A}" type="pres">
      <dgm:prSet presAssocID="{5A47B4C7-3863-4752-98C7-9F449CC36C32}" presName="sibTrans" presStyleCnt="0"/>
      <dgm:spPr/>
    </dgm:pt>
    <dgm:pt modelId="{394DA28F-9C2B-C84A-BBF2-47FE19F6FB31}" type="pres">
      <dgm:prSet presAssocID="{01C030B7-FA83-A24F-B4C8-09B3E5BB15A2}" presName="node" presStyleLbl="node1" presStyleIdx="5" presStyleCnt="8">
        <dgm:presLayoutVars>
          <dgm:bulletEnabled val="1"/>
        </dgm:presLayoutVars>
      </dgm:prSet>
      <dgm:spPr/>
    </dgm:pt>
    <dgm:pt modelId="{D574975F-83F7-EF4A-948F-031544239CD3}" type="pres">
      <dgm:prSet presAssocID="{4826EADA-19DE-DB44-BE74-177AFE8F95B9}" presName="sibTrans" presStyleCnt="0"/>
      <dgm:spPr/>
    </dgm:pt>
    <dgm:pt modelId="{A8F029C1-A5A7-F045-8DC4-21078533D501}" type="pres">
      <dgm:prSet presAssocID="{DEA01568-926A-A14E-92D0-384A13291ADD}" presName="node" presStyleLbl="node1" presStyleIdx="6" presStyleCnt="8">
        <dgm:presLayoutVars>
          <dgm:bulletEnabled val="1"/>
        </dgm:presLayoutVars>
      </dgm:prSet>
      <dgm:spPr/>
    </dgm:pt>
    <dgm:pt modelId="{3F7541BF-DC67-0A41-846C-BE744EDACBD3}" type="pres">
      <dgm:prSet presAssocID="{DACF2BDE-E869-0E46-BCDC-6CD93CAE5DEF}" presName="sibTrans" presStyleCnt="0"/>
      <dgm:spPr/>
    </dgm:pt>
    <dgm:pt modelId="{D0F559E4-73E6-FA49-A7C2-2AE878EDC96F}" type="pres">
      <dgm:prSet presAssocID="{1660B1F9-B1C2-4D4F-A971-383E092A6743}" presName="node" presStyleLbl="node1" presStyleIdx="7" presStyleCnt="8">
        <dgm:presLayoutVars>
          <dgm:bulletEnabled val="1"/>
        </dgm:presLayoutVars>
      </dgm:prSet>
      <dgm:spPr/>
    </dgm:pt>
  </dgm:ptLst>
  <dgm:cxnLst>
    <dgm:cxn modelId="{18C55F1B-34DA-DB45-A38B-4BF00EBF094B}" type="presOf" srcId="{6EA3211C-762F-4998-A9D0-559E598AEADB}" destId="{16BFCF62-840D-D84A-B1B7-23F7711DB78C}" srcOrd="0" destOrd="0" presId="urn:microsoft.com/office/officeart/2005/8/layout/default"/>
    <dgm:cxn modelId="{C647F238-DC21-DD49-9D39-633D58B78AE9}" type="presOf" srcId="{1660B1F9-B1C2-4D4F-A971-383E092A6743}" destId="{D0F559E4-73E6-FA49-A7C2-2AE878EDC96F}" srcOrd="0" destOrd="0" presId="urn:microsoft.com/office/officeart/2005/8/layout/default"/>
    <dgm:cxn modelId="{6333463B-DA49-6844-8C11-5EA2ED1B52AA}" type="presOf" srcId="{8D4CE5BE-C978-4261-B9C1-E4CD601844AE}" destId="{4F9CFB0E-D9FA-A544-B4B1-27E91516DECB}" srcOrd="0" destOrd="0" presId="urn:microsoft.com/office/officeart/2005/8/layout/default"/>
    <dgm:cxn modelId="{9841823B-F9B2-4DE7-8754-FACE23CC1927}" srcId="{FADDFE9D-08AA-4F74-8EC4-B8B3C66BB9F4}" destId="{087ACDFD-BC12-458C-A61C-2257BE5861F4}" srcOrd="1" destOrd="0" parTransId="{99C3C43C-1E50-4529-AE13-094D8A09C541}" sibTransId="{01040E91-7D1D-4600-ABEC-650D69954692}"/>
    <dgm:cxn modelId="{E54A0D51-5B63-1447-9B15-25F2DC2B2143}" type="presOf" srcId="{FDD4017B-14B0-4417-B685-C6FD89F20FF9}" destId="{01A2D9B4-1A53-204C-B4F6-052321C69AFF}" srcOrd="0" destOrd="0" presId="urn:microsoft.com/office/officeart/2005/8/layout/default"/>
    <dgm:cxn modelId="{0249A55D-9D47-7145-8DD3-7D81F00832EC}" srcId="{FADDFE9D-08AA-4F74-8EC4-B8B3C66BB9F4}" destId="{01C030B7-FA83-A24F-B4C8-09B3E5BB15A2}" srcOrd="5" destOrd="0" parTransId="{9FCD0A63-FC8E-8943-9CE2-A58A396A7E6E}" sibTransId="{4826EADA-19DE-DB44-BE74-177AFE8F95B9}"/>
    <dgm:cxn modelId="{46F09C5E-FFC4-A844-B480-6ECD1CDAE7B5}" type="presOf" srcId="{0C9ED230-460C-45A6-B355-A283B13BB735}" destId="{60F53112-B4F5-4B4F-B548-903E0116969D}" srcOrd="0" destOrd="0" presId="urn:microsoft.com/office/officeart/2005/8/layout/default"/>
    <dgm:cxn modelId="{AC3B7C81-41D8-1B44-BA83-EABE681879CC}" srcId="{FADDFE9D-08AA-4F74-8EC4-B8B3C66BB9F4}" destId="{1660B1F9-B1C2-4D4F-A971-383E092A6743}" srcOrd="7" destOrd="0" parTransId="{2A983EED-7DE5-504D-A927-5347339B3A98}" sibTransId="{23AB1A93-FEE9-4D43-B361-F5480F43DBB6}"/>
    <dgm:cxn modelId="{A6641C8A-B960-6545-AD35-B735404C4C70}" type="presOf" srcId="{DEA01568-926A-A14E-92D0-384A13291ADD}" destId="{A8F029C1-A5A7-F045-8DC4-21078533D501}" srcOrd="0" destOrd="0" presId="urn:microsoft.com/office/officeart/2005/8/layout/default"/>
    <dgm:cxn modelId="{70E76D9A-CFF8-934C-A1B8-658B9E6555CC}" type="presOf" srcId="{01C030B7-FA83-A24F-B4C8-09B3E5BB15A2}" destId="{394DA28F-9C2B-C84A-BBF2-47FE19F6FB31}" srcOrd="0" destOrd="0" presId="urn:microsoft.com/office/officeart/2005/8/layout/default"/>
    <dgm:cxn modelId="{220398AB-2A1E-4243-BC8F-B4E3A1F87F14}" srcId="{FADDFE9D-08AA-4F74-8EC4-B8B3C66BB9F4}" destId="{0C9ED230-460C-45A6-B355-A283B13BB735}" srcOrd="4" destOrd="0" parTransId="{AD22BA31-B8B5-4A5C-A4E3-A551642AF5EF}" sibTransId="{5A47B4C7-3863-4752-98C7-9F449CC36C32}"/>
    <dgm:cxn modelId="{6208EEAC-DD03-4D4F-B5D8-3EAA528D04C7}" srcId="{FADDFE9D-08AA-4F74-8EC4-B8B3C66BB9F4}" destId="{FDD4017B-14B0-4417-B685-C6FD89F20FF9}" srcOrd="3" destOrd="0" parTransId="{70DA4027-02D2-4632-9A6B-20172A5C0146}" sibTransId="{F7B6359A-4F2C-452D-82DA-B0324C2BEE88}"/>
    <dgm:cxn modelId="{A8A817B9-1466-1B47-A4B3-C3B2B3113F9C}" type="presOf" srcId="{087ACDFD-BC12-458C-A61C-2257BE5861F4}" destId="{215284CF-6D64-2548-A7D4-565FEC3C291C}" srcOrd="0" destOrd="0" presId="urn:microsoft.com/office/officeart/2005/8/layout/default"/>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94EF67D8-0342-1A45-B44E-9DA7928031E4}" srcId="{FADDFE9D-08AA-4F74-8EC4-B8B3C66BB9F4}" destId="{DEA01568-926A-A14E-92D0-384A13291ADD}" srcOrd="6" destOrd="0" parTransId="{40F63A58-922F-7A44-943B-92F6F8DA5FFF}" sibTransId="{DACF2BDE-E869-0E46-BCDC-6CD93CAE5DEF}"/>
    <dgm:cxn modelId="{CA8B2AF1-172D-D546-9F25-1C16FE031AAB}" type="presOf" srcId="{FADDFE9D-08AA-4F74-8EC4-B8B3C66BB9F4}" destId="{F7F47D8B-4340-9B4A-9597-9F27CD8E60A4}" srcOrd="0" destOrd="0" presId="urn:microsoft.com/office/officeart/2005/8/layout/default"/>
    <dgm:cxn modelId="{7B32BC9C-B5B4-9E4D-8F18-FA8434AB30F8}" type="presParOf" srcId="{F7F47D8B-4340-9B4A-9597-9F27CD8E60A4}" destId="{16BFCF62-840D-D84A-B1B7-23F7711DB78C}" srcOrd="0" destOrd="0" presId="urn:microsoft.com/office/officeart/2005/8/layout/default"/>
    <dgm:cxn modelId="{2A979A63-C842-D84D-8ACF-AC4F49CA5CFC}" type="presParOf" srcId="{F7F47D8B-4340-9B4A-9597-9F27CD8E60A4}" destId="{4EA23E30-81A1-C248-B37F-4291D1EFFA99}" srcOrd="1" destOrd="0" presId="urn:microsoft.com/office/officeart/2005/8/layout/default"/>
    <dgm:cxn modelId="{EF9ABE64-BA68-5641-8494-1AF063BB9F95}" type="presParOf" srcId="{F7F47D8B-4340-9B4A-9597-9F27CD8E60A4}" destId="{215284CF-6D64-2548-A7D4-565FEC3C291C}" srcOrd="2" destOrd="0" presId="urn:microsoft.com/office/officeart/2005/8/layout/default"/>
    <dgm:cxn modelId="{364D88AF-2A1F-9144-91C5-0ED8730974F6}" type="presParOf" srcId="{F7F47D8B-4340-9B4A-9597-9F27CD8E60A4}" destId="{BBBE627F-CDEF-A249-A9DC-12C8BB65F283}" srcOrd="3" destOrd="0" presId="urn:microsoft.com/office/officeart/2005/8/layout/default"/>
    <dgm:cxn modelId="{8139E254-141C-D84B-841E-1E1D2539894E}" type="presParOf" srcId="{F7F47D8B-4340-9B4A-9597-9F27CD8E60A4}" destId="{4F9CFB0E-D9FA-A544-B4B1-27E91516DECB}" srcOrd="4" destOrd="0" presId="urn:microsoft.com/office/officeart/2005/8/layout/default"/>
    <dgm:cxn modelId="{B0F86C34-B9D5-1246-AD48-D3B51EB79F5C}" type="presParOf" srcId="{F7F47D8B-4340-9B4A-9597-9F27CD8E60A4}" destId="{EB3A1E57-D033-C146-93E5-9E6931A41446}" srcOrd="5" destOrd="0" presId="urn:microsoft.com/office/officeart/2005/8/layout/default"/>
    <dgm:cxn modelId="{9AAB6DF5-D4A6-E048-99A6-50B5ED34E715}" type="presParOf" srcId="{F7F47D8B-4340-9B4A-9597-9F27CD8E60A4}" destId="{01A2D9B4-1A53-204C-B4F6-052321C69AFF}" srcOrd="6" destOrd="0" presId="urn:microsoft.com/office/officeart/2005/8/layout/default"/>
    <dgm:cxn modelId="{3B51649E-4B4F-294D-B703-555E6EACE9CF}" type="presParOf" srcId="{F7F47D8B-4340-9B4A-9597-9F27CD8E60A4}" destId="{23D9A7B0-E1F0-4A40-9EA2-96F6D580C224}" srcOrd="7" destOrd="0" presId="urn:microsoft.com/office/officeart/2005/8/layout/default"/>
    <dgm:cxn modelId="{35D99BCD-98C5-1247-BD22-72ADD00DCB1A}" type="presParOf" srcId="{F7F47D8B-4340-9B4A-9597-9F27CD8E60A4}" destId="{60F53112-B4F5-4B4F-B548-903E0116969D}" srcOrd="8" destOrd="0" presId="urn:microsoft.com/office/officeart/2005/8/layout/default"/>
    <dgm:cxn modelId="{C4BF2C7C-9340-764D-9C07-4B9E4EFC8CD3}" type="presParOf" srcId="{F7F47D8B-4340-9B4A-9597-9F27CD8E60A4}" destId="{3E1BBE01-0B38-8A4E-8DDB-D105F4567D9A}" srcOrd="9" destOrd="0" presId="urn:microsoft.com/office/officeart/2005/8/layout/default"/>
    <dgm:cxn modelId="{2B2A4B1F-75C3-3A42-AF85-DCB9014771F4}" type="presParOf" srcId="{F7F47D8B-4340-9B4A-9597-9F27CD8E60A4}" destId="{394DA28F-9C2B-C84A-BBF2-47FE19F6FB31}" srcOrd="10" destOrd="0" presId="urn:microsoft.com/office/officeart/2005/8/layout/default"/>
    <dgm:cxn modelId="{DF8E88E8-86E2-6548-AEFE-32ACDB7C72DD}" type="presParOf" srcId="{F7F47D8B-4340-9B4A-9597-9F27CD8E60A4}" destId="{D574975F-83F7-EF4A-948F-031544239CD3}" srcOrd="11" destOrd="0" presId="urn:microsoft.com/office/officeart/2005/8/layout/default"/>
    <dgm:cxn modelId="{C188FC91-750E-A141-A1FD-F9241CCD30A9}" type="presParOf" srcId="{F7F47D8B-4340-9B4A-9597-9F27CD8E60A4}" destId="{A8F029C1-A5A7-F045-8DC4-21078533D501}" srcOrd="12" destOrd="0" presId="urn:microsoft.com/office/officeart/2005/8/layout/default"/>
    <dgm:cxn modelId="{2F858AF5-5408-EB43-9CA0-D50E3A0D1DF1}" type="presParOf" srcId="{F7F47D8B-4340-9B4A-9597-9F27CD8E60A4}" destId="{3F7541BF-DC67-0A41-846C-BE744EDACBD3}" srcOrd="13" destOrd="0" presId="urn:microsoft.com/office/officeart/2005/8/layout/default"/>
    <dgm:cxn modelId="{52DC38A9-6D64-F94A-A080-B8C62050F8BA}" type="presParOf" srcId="{F7F47D8B-4340-9B4A-9597-9F27CD8E60A4}" destId="{D0F559E4-73E6-FA49-A7C2-2AE878EDC96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DDFE9D-08AA-4F74-8EC4-B8B3C66BB9F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EA3211C-762F-4998-A9D0-559E598AEADB}">
      <dgm:prSet/>
      <dgm:spPr/>
      <dgm:t>
        <a:bodyPr/>
        <a:lstStyle/>
        <a:p>
          <a:r>
            <a:rPr lang="en-US" dirty="0"/>
            <a:t>Grassroots beginnings</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Volunteer run</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pPr rtl="0"/>
          <a:r>
            <a:rPr lang="en-US" dirty="0"/>
            <a:t>Mainstream Metrics</a:t>
          </a:r>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FDD4017B-14B0-4417-B685-C6FD89F20FF9}">
      <dgm:prSet/>
      <dgm:spPr/>
      <dgm:t>
        <a:bodyPr/>
        <a:lstStyle/>
        <a:p>
          <a:r>
            <a:rPr lang="en-US" dirty="0"/>
            <a:t>Data Collection</a:t>
          </a:r>
        </a:p>
      </dgm:t>
    </dgm:pt>
    <dgm:pt modelId="{70DA4027-02D2-4632-9A6B-20172A5C0146}" type="parTrans" cxnId="{6208EEAC-DD03-4D4F-B5D8-3EAA528D04C7}">
      <dgm:prSet/>
      <dgm:spPr/>
      <dgm:t>
        <a:bodyPr/>
        <a:lstStyle/>
        <a:p>
          <a:endParaRPr lang="en-US"/>
        </a:p>
      </dgm:t>
    </dgm:pt>
    <dgm:pt modelId="{F7B6359A-4F2C-452D-82DA-B0324C2BEE88}" type="sibTrans" cxnId="{6208EEAC-DD03-4D4F-B5D8-3EAA528D04C7}">
      <dgm:prSet/>
      <dgm:spPr/>
      <dgm:t>
        <a:bodyPr/>
        <a:lstStyle/>
        <a:p>
          <a:endParaRPr lang="en-US"/>
        </a:p>
      </dgm:t>
    </dgm:pt>
    <dgm:pt modelId="{0C9ED230-460C-45A6-B355-A283B13BB735}">
      <dgm:prSet/>
      <dgm:spPr/>
      <dgm:t>
        <a:bodyPr/>
        <a:lstStyle/>
        <a:p>
          <a:r>
            <a:rPr lang="en-US" dirty="0"/>
            <a:t>Staff Sizes</a:t>
          </a:r>
        </a:p>
      </dgm:t>
    </dgm:pt>
    <dgm:pt modelId="{AD22BA31-B8B5-4A5C-A4E3-A551642AF5EF}" type="parTrans" cxnId="{220398AB-2A1E-4243-BC8F-B4E3A1F87F14}">
      <dgm:prSet/>
      <dgm:spPr/>
      <dgm:t>
        <a:bodyPr/>
        <a:lstStyle/>
        <a:p>
          <a:endParaRPr lang="en-US"/>
        </a:p>
      </dgm:t>
    </dgm:pt>
    <dgm:pt modelId="{5A47B4C7-3863-4752-98C7-9F449CC36C32}" type="sibTrans" cxnId="{220398AB-2A1E-4243-BC8F-B4E3A1F87F14}">
      <dgm:prSet/>
      <dgm:spPr/>
      <dgm:t>
        <a:bodyPr/>
        <a:lstStyle/>
        <a:p>
          <a:endParaRPr lang="en-US"/>
        </a:p>
      </dgm:t>
    </dgm:pt>
    <dgm:pt modelId="{01C030B7-FA83-A24F-B4C8-09B3E5BB15A2}">
      <dgm:prSet/>
      <dgm:spPr/>
      <dgm:t>
        <a:bodyPr/>
        <a:lstStyle/>
        <a:p>
          <a:r>
            <a:rPr lang="en-US" dirty="0"/>
            <a:t>Funding for systems</a:t>
          </a:r>
        </a:p>
      </dgm:t>
    </dgm:pt>
    <dgm:pt modelId="{9FCD0A63-FC8E-8943-9CE2-A58A396A7E6E}" type="parTrans" cxnId="{0249A55D-9D47-7145-8DD3-7D81F00832EC}">
      <dgm:prSet/>
      <dgm:spPr/>
      <dgm:t>
        <a:bodyPr/>
        <a:lstStyle/>
        <a:p>
          <a:endParaRPr lang="en-US"/>
        </a:p>
      </dgm:t>
    </dgm:pt>
    <dgm:pt modelId="{4826EADA-19DE-DB44-BE74-177AFE8F95B9}" type="sibTrans" cxnId="{0249A55D-9D47-7145-8DD3-7D81F00832EC}">
      <dgm:prSet/>
      <dgm:spPr/>
      <dgm:t>
        <a:bodyPr/>
        <a:lstStyle/>
        <a:p>
          <a:endParaRPr lang="en-US"/>
        </a:p>
      </dgm:t>
    </dgm:pt>
    <dgm:pt modelId="{DEA01568-926A-A14E-92D0-384A13291ADD}">
      <dgm:prSet/>
      <dgm:spPr/>
      <dgm:t>
        <a:bodyPr/>
        <a:lstStyle/>
        <a:p>
          <a:r>
            <a:rPr lang="en-US" dirty="0"/>
            <a:t>Required Data Points</a:t>
          </a:r>
        </a:p>
      </dgm:t>
    </dgm:pt>
    <dgm:pt modelId="{40F63A58-922F-7A44-943B-92F6F8DA5FFF}" type="parTrans" cxnId="{94EF67D8-0342-1A45-B44E-9DA7928031E4}">
      <dgm:prSet/>
      <dgm:spPr/>
      <dgm:t>
        <a:bodyPr/>
        <a:lstStyle/>
        <a:p>
          <a:endParaRPr lang="en-US"/>
        </a:p>
      </dgm:t>
    </dgm:pt>
    <dgm:pt modelId="{DACF2BDE-E869-0E46-BCDC-6CD93CAE5DEF}" type="sibTrans" cxnId="{94EF67D8-0342-1A45-B44E-9DA7928031E4}">
      <dgm:prSet/>
      <dgm:spPr/>
      <dgm:t>
        <a:bodyPr/>
        <a:lstStyle/>
        <a:p>
          <a:endParaRPr lang="en-US"/>
        </a:p>
      </dgm:t>
    </dgm:pt>
    <dgm:pt modelId="{1660B1F9-B1C2-4D4F-A971-383E092A6743}">
      <dgm:prSet/>
      <dgm:spPr/>
      <dgm:t>
        <a:bodyPr/>
        <a:lstStyle/>
        <a:p>
          <a:r>
            <a:rPr lang="en-US" dirty="0"/>
            <a:t>Organizational Culture</a:t>
          </a:r>
        </a:p>
      </dgm:t>
    </dgm:pt>
    <dgm:pt modelId="{2A983EED-7DE5-504D-A927-5347339B3A98}" type="parTrans" cxnId="{AC3B7C81-41D8-1B44-BA83-EABE681879CC}">
      <dgm:prSet/>
      <dgm:spPr/>
      <dgm:t>
        <a:bodyPr/>
        <a:lstStyle/>
        <a:p>
          <a:endParaRPr lang="en-US"/>
        </a:p>
      </dgm:t>
    </dgm:pt>
    <dgm:pt modelId="{23AB1A93-FEE9-4D43-B361-F5480F43DBB6}" type="sibTrans" cxnId="{AC3B7C81-41D8-1B44-BA83-EABE681879CC}">
      <dgm:prSet/>
      <dgm:spPr/>
      <dgm:t>
        <a:bodyPr/>
        <a:lstStyle/>
        <a:p>
          <a:endParaRPr lang="en-US"/>
        </a:p>
      </dgm:t>
    </dgm:pt>
    <dgm:pt modelId="{F7F47D8B-4340-9B4A-9597-9F27CD8E60A4}" type="pres">
      <dgm:prSet presAssocID="{FADDFE9D-08AA-4F74-8EC4-B8B3C66BB9F4}" presName="diagram" presStyleCnt="0">
        <dgm:presLayoutVars>
          <dgm:dir/>
          <dgm:resizeHandles val="exact"/>
        </dgm:presLayoutVars>
      </dgm:prSet>
      <dgm:spPr/>
    </dgm:pt>
    <dgm:pt modelId="{16BFCF62-840D-D84A-B1B7-23F7711DB78C}" type="pres">
      <dgm:prSet presAssocID="{6EA3211C-762F-4998-A9D0-559E598AEADB}" presName="node" presStyleLbl="node1" presStyleIdx="0" presStyleCnt="8">
        <dgm:presLayoutVars>
          <dgm:bulletEnabled val="1"/>
        </dgm:presLayoutVars>
      </dgm:prSet>
      <dgm:spPr/>
    </dgm:pt>
    <dgm:pt modelId="{4EA23E30-81A1-C248-B37F-4291D1EFFA99}" type="pres">
      <dgm:prSet presAssocID="{497F29A5-1D39-4959-9C50-26EF01AF41BC}" presName="sibTrans" presStyleCnt="0"/>
      <dgm:spPr/>
    </dgm:pt>
    <dgm:pt modelId="{215284CF-6D64-2548-A7D4-565FEC3C291C}" type="pres">
      <dgm:prSet presAssocID="{087ACDFD-BC12-458C-A61C-2257BE5861F4}" presName="node" presStyleLbl="node1" presStyleIdx="1" presStyleCnt="8">
        <dgm:presLayoutVars>
          <dgm:bulletEnabled val="1"/>
        </dgm:presLayoutVars>
      </dgm:prSet>
      <dgm:spPr/>
    </dgm:pt>
    <dgm:pt modelId="{BBBE627F-CDEF-A249-A9DC-12C8BB65F283}" type="pres">
      <dgm:prSet presAssocID="{01040E91-7D1D-4600-ABEC-650D69954692}" presName="sibTrans" presStyleCnt="0"/>
      <dgm:spPr/>
    </dgm:pt>
    <dgm:pt modelId="{4F9CFB0E-D9FA-A544-B4B1-27E91516DECB}" type="pres">
      <dgm:prSet presAssocID="{8D4CE5BE-C978-4261-B9C1-E4CD601844AE}" presName="node" presStyleLbl="node1" presStyleIdx="2" presStyleCnt="8">
        <dgm:presLayoutVars>
          <dgm:bulletEnabled val="1"/>
        </dgm:presLayoutVars>
      </dgm:prSet>
      <dgm:spPr/>
    </dgm:pt>
    <dgm:pt modelId="{EB3A1E57-D033-C146-93E5-9E6931A41446}" type="pres">
      <dgm:prSet presAssocID="{E5F00180-DAB7-4A4D-8704-E900C9E5FF7A}" presName="sibTrans" presStyleCnt="0"/>
      <dgm:spPr/>
    </dgm:pt>
    <dgm:pt modelId="{01A2D9B4-1A53-204C-B4F6-052321C69AFF}" type="pres">
      <dgm:prSet presAssocID="{FDD4017B-14B0-4417-B685-C6FD89F20FF9}" presName="node" presStyleLbl="node1" presStyleIdx="3" presStyleCnt="8">
        <dgm:presLayoutVars>
          <dgm:bulletEnabled val="1"/>
        </dgm:presLayoutVars>
      </dgm:prSet>
      <dgm:spPr/>
    </dgm:pt>
    <dgm:pt modelId="{23D9A7B0-E1F0-4A40-9EA2-96F6D580C224}" type="pres">
      <dgm:prSet presAssocID="{F7B6359A-4F2C-452D-82DA-B0324C2BEE88}" presName="sibTrans" presStyleCnt="0"/>
      <dgm:spPr/>
    </dgm:pt>
    <dgm:pt modelId="{60F53112-B4F5-4B4F-B548-903E0116969D}" type="pres">
      <dgm:prSet presAssocID="{0C9ED230-460C-45A6-B355-A283B13BB735}" presName="node" presStyleLbl="node1" presStyleIdx="4" presStyleCnt="8" custLinFactNeighborY="856">
        <dgm:presLayoutVars>
          <dgm:bulletEnabled val="1"/>
        </dgm:presLayoutVars>
      </dgm:prSet>
      <dgm:spPr/>
    </dgm:pt>
    <dgm:pt modelId="{3E1BBE01-0B38-8A4E-8DDB-D105F4567D9A}" type="pres">
      <dgm:prSet presAssocID="{5A47B4C7-3863-4752-98C7-9F449CC36C32}" presName="sibTrans" presStyleCnt="0"/>
      <dgm:spPr/>
    </dgm:pt>
    <dgm:pt modelId="{394DA28F-9C2B-C84A-BBF2-47FE19F6FB31}" type="pres">
      <dgm:prSet presAssocID="{01C030B7-FA83-A24F-B4C8-09B3E5BB15A2}" presName="node" presStyleLbl="node1" presStyleIdx="5" presStyleCnt="8" custLinFactNeighborY="856">
        <dgm:presLayoutVars>
          <dgm:bulletEnabled val="1"/>
        </dgm:presLayoutVars>
      </dgm:prSet>
      <dgm:spPr/>
    </dgm:pt>
    <dgm:pt modelId="{D574975F-83F7-EF4A-948F-031544239CD3}" type="pres">
      <dgm:prSet presAssocID="{4826EADA-19DE-DB44-BE74-177AFE8F95B9}" presName="sibTrans" presStyleCnt="0"/>
      <dgm:spPr/>
    </dgm:pt>
    <dgm:pt modelId="{A8F029C1-A5A7-F045-8DC4-21078533D501}" type="pres">
      <dgm:prSet presAssocID="{DEA01568-926A-A14E-92D0-384A13291ADD}" presName="node" presStyleLbl="node1" presStyleIdx="6" presStyleCnt="8" custLinFactNeighborY="856">
        <dgm:presLayoutVars>
          <dgm:bulletEnabled val="1"/>
        </dgm:presLayoutVars>
      </dgm:prSet>
      <dgm:spPr/>
    </dgm:pt>
    <dgm:pt modelId="{3F7541BF-DC67-0A41-846C-BE744EDACBD3}" type="pres">
      <dgm:prSet presAssocID="{DACF2BDE-E869-0E46-BCDC-6CD93CAE5DEF}" presName="sibTrans" presStyleCnt="0"/>
      <dgm:spPr/>
    </dgm:pt>
    <dgm:pt modelId="{D0F559E4-73E6-FA49-A7C2-2AE878EDC96F}" type="pres">
      <dgm:prSet presAssocID="{1660B1F9-B1C2-4D4F-A971-383E092A6743}" presName="node" presStyleLbl="node1" presStyleIdx="7" presStyleCnt="8" custLinFactNeighborY="856">
        <dgm:presLayoutVars>
          <dgm:bulletEnabled val="1"/>
        </dgm:presLayoutVars>
      </dgm:prSet>
      <dgm:spPr/>
    </dgm:pt>
  </dgm:ptLst>
  <dgm:cxnLst>
    <dgm:cxn modelId="{18C55F1B-34DA-DB45-A38B-4BF00EBF094B}" type="presOf" srcId="{6EA3211C-762F-4998-A9D0-559E598AEADB}" destId="{16BFCF62-840D-D84A-B1B7-23F7711DB78C}" srcOrd="0" destOrd="0" presId="urn:microsoft.com/office/officeart/2005/8/layout/default"/>
    <dgm:cxn modelId="{C647F238-DC21-DD49-9D39-633D58B78AE9}" type="presOf" srcId="{1660B1F9-B1C2-4D4F-A971-383E092A6743}" destId="{D0F559E4-73E6-FA49-A7C2-2AE878EDC96F}" srcOrd="0" destOrd="0" presId="urn:microsoft.com/office/officeart/2005/8/layout/default"/>
    <dgm:cxn modelId="{6333463B-DA49-6844-8C11-5EA2ED1B52AA}" type="presOf" srcId="{8D4CE5BE-C978-4261-B9C1-E4CD601844AE}" destId="{4F9CFB0E-D9FA-A544-B4B1-27E91516DECB}" srcOrd="0" destOrd="0" presId="urn:microsoft.com/office/officeart/2005/8/layout/default"/>
    <dgm:cxn modelId="{9841823B-F9B2-4DE7-8754-FACE23CC1927}" srcId="{FADDFE9D-08AA-4F74-8EC4-B8B3C66BB9F4}" destId="{087ACDFD-BC12-458C-A61C-2257BE5861F4}" srcOrd="1" destOrd="0" parTransId="{99C3C43C-1E50-4529-AE13-094D8A09C541}" sibTransId="{01040E91-7D1D-4600-ABEC-650D69954692}"/>
    <dgm:cxn modelId="{E54A0D51-5B63-1447-9B15-25F2DC2B2143}" type="presOf" srcId="{FDD4017B-14B0-4417-B685-C6FD89F20FF9}" destId="{01A2D9B4-1A53-204C-B4F6-052321C69AFF}" srcOrd="0" destOrd="0" presId="urn:microsoft.com/office/officeart/2005/8/layout/default"/>
    <dgm:cxn modelId="{0249A55D-9D47-7145-8DD3-7D81F00832EC}" srcId="{FADDFE9D-08AA-4F74-8EC4-B8B3C66BB9F4}" destId="{01C030B7-FA83-A24F-B4C8-09B3E5BB15A2}" srcOrd="5" destOrd="0" parTransId="{9FCD0A63-FC8E-8943-9CE2-A58A396A7E6E}" sibTransId="{4826EADA-19DE-DB44-BE74-177AFE8F95B9}"/>
    <dgm:cxn modelId="{46F09C5E-FFC4-A844-B480-6ECD1CDAE7B5}" type="presOf" srcId="{0C9ED230-460C-45A6-B355-A283B13BB735}" destId="{60F53112-B4F5-4B4F-B548-903E0116969D}" srcOrd="0" destOrd="0" presId="urn:microsoft.com/office/officeart/2005/8/layout/default"/>
    <dgm:cxn modelId="{AC3B7C81-41D8-1B44-BA83-EABE681879CC}" srcId="{FADDFE9D-08AA-4F74-8EC4-B8B3C66BB9F4}" destId="{1660B1F9-B1C2-4D4F-A971-383E092A6743}" srcOrd="7" destOrd="0" parTransId="{2A983EED-7DE5-504D-A927-5347339B3A98}" sibTransId="{23AB1A93-FEE9-4D43-B361-F5480F43DBB6}"/>
    <dgm:cxn modelId="{A6641C8A-B960-6545-AD35-B735404C4C70}" type="presOf" srcId="{DEA01568-926A-A14E-92D0-384A13291ADD}" destId="{A8F029C1-A5A7-F045-8DC4-21078533D501}" srcOrd="0" destOrd="0" presId="urn:microsoft.com/office/officeart/2005/8/layout/default"/>
    <dgm:cxn modelId="{70E76D9A-CFF8-934C-A1B8-658B9E6555CC}" type="presOf" srcId="{01C030B7-FA83-A24F-B4C8-09B3E5BB15A2}" destId="{394DA28F-9C2B-C84A-BBF2-47FE19F6FB31}" srcOrd="0" destOrd="0" presId="urn:microsoft.com/office/officeart/2005/8/layout/default"/>
    <dgm:cxn modelId="{220398AB-2A1E-4243-BC8F-B4E3A1F87F14}" srcId="{FADDFE9D-08AA-4F74-8EC4-B8B3C66BB9F4}" destId="{0C9ED230-460C-45A6-B355-A283B13BB735}" srcOrd="4" destOrd="0" parTransId="{AD22BA31-B8B5-4A5C-A4E3-A551642AF5EF}" sibTransId="{5A47B4C7-3863-4752-98C7-9F449CC36C32}"/>
    <dgm:cxn modelId="{6208EEAC-DD03-4D4F-B5D8-3EAA528D04C7}" srcId="{FADDFE9D-08AA-4F74-8EC4-B8B3C66BB9F4}" destId="{FDD4017B-14B0-4417-B685-C6FD89F20FF9}" srcOrd="3" destOrd="0" parTransId="{70DA4027-02D2-4632-9A6B-20172A5C0146}" sibTransId="{F7B6359A-4F2C-452D-82DA-B0324C2BEE88}"/>
    <dgm:cxn modelId="{A8A817B9-1466-1B47-A4B3-C3B2B3113F9C}" type="presOf" srcId="{087ACDFD-BC12-458C-A61C-2257BE5861F4}" destId="{215284CF-6D64-2548-A7D4-565FEC3C291C}" srcOrd="0" destOrd="0" presId="urn:microsoft.com/office/officeart/2005/8/layout/default"/>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94EF67D8-0342-1A45-B44E-9DA7928031E4}" srcId="{FADDFE9D-08AA-4F74-8EC4-B8B3C66BB9F4}" destId="{DEA01568-926A-A14E-92D0-384A13291ADD}" srcOrd="6" destOrd="0" parTransId="{40F63A58-922F-7A44-943B-92F6F8DA5FFF}" sibTransId="{DACF2BDE-E869-0E46-BCDC-6CD93CAE5DEF}"/>
    <dgm:cxn modelId="{CA8B2AF1-172D-D546-9F25-1C16FE031AAB}" type="presOf" srcId="{FADDFE9D-08AA-4F74-8EC4-B8B3C66BB9F4}" destId="{F7F47D8B-4340-9B4A-9597-9F27CD8E60A4}" srcOrd="0" destOrd="0" presId="urn:microsoft.com/office/officeart/2005/8/layout/default"/>
    <dgm:cxn modelId="{7B32BC9C-B5B4-9E4D-8F18-FA8434AB30F8}" type="presParOf" srcId="{F7F47D8B-4340-9B4A-9597-9F27CD8E60A4}" destId="{16BFCF62-840D-D84A-B1B7-23F7711DB78C}" srcOrd="0" destOrd="0" presId="urn:microsoft.com/office/officeart/2005/8/layout/default"/>
    <dgm:cxn modelId="{2A979A63-C842-D84D-8ACF-AC4F49CA5CFC}" type="presParOf" srcId="{F7F47D8B-4340-9B4A-9597-9F27CD8E60A4}" destId="{4EA23E30-81A1-C248-B37F-4291D1EFFA99}" srcOrd="1" destOrd="0" presId="urn:microsoft.com/office/officeart/2005/8/layout/default"/>
    <dgm:cxn modelId="{EF9ABE64-BA68-5641-8494-1AF063BB9F95}" type="presParOf" srcId="{F7F47D8B-4340-9B4A-9597-9F27CD8E60A4}" destId="{215284CF-6D64-2548-A7D4-565FEC3C291C}" srcOrd="2" destOrd="0" presId="urn:microsoft.com/office/officeart/2005/8/layout/default"/>
    <dgm:cxn modelId="{364D88AF-2A1F-9144-91C5-0ED8730974F6}" type="presParOf" srcId="{F7F47D8B-4340-9B4A-9597-9F27CD8E60A4}" destId="{BBBE627F-CDEF-A249-A9DC-12C8BB65F283}" srcOrd="3" destOrd="0" presId="urn:microsoft.com/office/officeart/2005/8/layout/default"/>
    <dgm:cxn modelId="{8139E254-141C-D84B-841E-1E1D2539894E}" type="presParOf" srcId="{F7F47D8B-4340-9B4A-9597-9F27CD8E60A4}" destId="{4F9CFB0E-D9FA-A544-B4B1-27E91516DECB}" srcOrd="4" destOrd="0" presId="urn:microsoft.com/office/officeart/2005/8/layout/default"/>
    <dgm:cxn modelId="{B0F86C34-B9D5-1246-AD48-D3B51EB79F5C}" type="presParOf" srcId="{F7F47D8B-4340-9B4A-9597-9F27CD8E60A4}" destId="{EB3A1E57-D033-C146-93E5-9E6931A41446}" srcOrd="5" destOrd="0" presId="urn:microsoft.com/office/officeart/2005/8/layout/default"/>
    <dgm:cxn modelId="{9AAB6DF5-D4A6-E048-99A6-50B5ED34E715}" type="presParOf" srcId="{F7F47D8B-4340-9B4A-9597-9F27CD8E60A4}" destId="{01A2D9B4-1A53-204C-B4F6-052321C69AFF}" srcOrd="6" destOrd="0" presId="urn:microsoft.com/office/officeart/2005/8/layout/default"/>
    <dgm:cxn modelId="{3B51649E-4B4F-294D-B703-555E6EACE9CF}" type="presParOf" srcId="{F7F47D8B-4340-9B4A-9597-9F27CD8E60A4}" destId="{23D9A7B0-E1F0-4A40-9EA2-96F6D580C224}" srcOrd="7" destOrd="0" presId="urn:microsoft.com/office/officeart/2005/8/layout/default"/>
    <dgm:cxn modelId="{35D99BCD-98C5-1247-BD22-72ADD00DCB1A}" type="presParOf" srcId="{F7F47D8B-4340-9B4A-9597-9F27CD8E60A4}" destId="{60F53112-B4F5-4B4F-B548-903E0116969D}" srcOrd="8" destOrd="0" presId="urn:microsoft.com/office/officeart/2005/8/layout/default"/>
    <dgm:cxn modelId="{C4BF2C7C-9340-764D-9C07-4B9E4EFC8CD3}" type="presParOf" srcId="{F7F47D8B-4340-9B4A-9597-9F27CD8E60A4}" destId="{3E1BBE01-0B38-8A4E-8DDB-D105F4567D9A}" srcOrd="9" destOrd="0" presId="urn:microsoft.com/office/officeart/2005/8/layout/default"/>
    <dgm:cxn modelId="{2B2A4B1F-75C3-3A42-AF85-DCB9014771F4}" type="presParOf" srcId="{F7F47D8B-4340-9B4A-9597-9F27CD8E60A4}" destId="{394DA28F-9C2B-C84A-BBF2-47FE19F6FB31}" srcOrd="10" destOrd="0" presId="urn:microsoft.com/office/officeart/2005/8/layout/default"/>
    <dgm:cxn modelId="{DF8E88E8-86E2-6548-AEFE-32ACDB7C72DD}" type="presParOf" srcId="{F7F47D8B-4340-9B4A-9597-9F27CD8E60A4}" destId="{D574975F-83F7-EF4A-948F-031544239CD3}" srcOrd="11" destOrd="0" presId="urn:microsoft.com/office/officeart/2005/8/layout/default"/>
    <dgm:cxn modelId="{C188FC91-750E-A141-A1FD-F9241CCD30A9}" type="presParOf" srcId="{F7F47D8B-4340-9B4A-9597-9F27CD8E60A4}" destId="{A8F029C1-A5A7-F045-8DC4-21078533D501}" srcOrd="12" destOrd="0" presId="urn:microsoft.com/office/officeart/2005/8/layout/default"/>
    <dgm:cxn modelId="{2F858AF5-5408-EB43-9CA0-D50E3A0D1DF1}" type="presParOf" srcId="{F7F47D8B-4340-9B4A-9597-9F27CD8E60A4}" destId="{3F7541BF-DC67-0A41-846C-BE744EDACBD3}" srcOrd="13" destOrd="0" presId="urn:microsoft.com/office/officeart/2005/8/layout/default"/>
    <dgm:cxn modelId="{52DC38A9-6D64-F94A-A080-B8C62050F8BA}" type="presParOf" srcId="{F7F47D8B-4340-9B4A-9597-9F27CD8E60A4}" destId="{D0F559E4-73E6-FA49-A7C2-2AE878EDC96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DDFE9D-08AA-4F74-8EC4-B8B3C66BB9F4}"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6EA3211C-762F-4998-A9D0-559E598AEADB}">
      <dgm:prSet/>
      <dgm:spPr/>
      <dgm:t>
        <a:bodyPr/>
        <a:lstStyle/>
        <a:p>
          <a:r>
            <a:rPr lang="en-US" dirty="0"/>
            <a:t>Resulted from the sale of a transitional home</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Flexible  </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r>
            <a:rPr lang="en-US" dirty="0"/>
            <a:t>Donor supported</a:t>
          </a:r>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FDD4017B-14B0-4417-B685-C6FD89F20FF9}">
      <dgm:prSet/>
      <dgm:spPr/>
      <dgm:t>
        <a:bodyPr/>
        <a:lstStyle/>
        <a:p>
          <a:r>
            <a:rPr lang="en-US" dirty="0"/>
            <a:t>Challenges – Short-term</a:t>
          </a:r>
        </a:p>
      </dgm:t>
    </dgm:pt>
    <dgm:pt modelId="{70DA4027-02D2-4632-9A6B-20172A5C0146}" type="parTrans" cxnId="{6208EEAC-DD03-4D4F-B5D8-3EAA528D04C7}">
      <dgm:prSet/>
      <dgm:spPr/>
      <dgm:t>
        <a:bodyPr/>
        <a:lstStyle/>
        <a:p>
          <a:endParaRPr lang="en-US"/>
        </a:p>
      </dgm:t>
    </dgm:pt>
    <dgm:pt modelId="{F7B6359A-4F2C-452D-82DA-B0324C2BEE88}" type="sibTrans" cxnId="{6208EEAC-DD03-4D4F-B5D8-3EAA528D04C7}">
      <dgm:prSet/>
      <dgm:spPr/>
      <dgm:t>
        <a:bodyPr/>
        <a:lstStyle/>
        <a:p>
          <a:endParaRPr lang="en-US"/>
        </a:p>
      </dgm:t>
    </dgm:pt>
    <dgm:pt modelId="{AEFA3F70-04DC-BA4D-AD88-D805F4DBE760}" type="pres">
      <dgm:prSet presAssocID="{FADDFE9D-08AA-4F74-8EC4-B8B3C66BB9F4}" presName="linear" presStyleCnt="0">
        <dgm:presLayoutVars>
          <dgm:animLvl val="lvl"/>
          <dgm:resizeHandles val="exact"/>
        </dgm:presLayoutVars>
      </dgm:prSet>
      <dgm:spPr/>
    </dgm:pt>
    <dgm:pt modelId="{F493D353-BC28-F840-A432-ED29912141E2}" type="pres">
      <dgm:prSet presAssocID="{6EA3211C-762F-4998-A9D0-559E598AEADB}" presName="parentText" presStyleLbl="node1" presStyleIdx="0" presStyleCnt="4">
        <dgm:presLayoutVars>
          <dgm:chMax val="0"/>
          <dgm:bulletEnabled val="1"/>
        </dgm:presLayoutVars>
      </dgm:prSet>
      <dgm:spPr/>
    </dgm:pt>
    <dgm:pt modelId="{EC60B33D-352A-4C44-8396-15E82038102A}" type="pres">
      <dgm:prSet presAssocID="{497F29A5-1D39-4959-9C50-26EF01AF41BC}" presName="spacer" presStyleCnt="0"/>
      <dgm:spPr/>
    </dgm:pt>
    <dgm:pt modelId="{C825DC8F-7455-A347-8148-CC7DA0E81F08}" type="pres">
      <dgm:prSet presAssocID="{087ACDFD-BC12-458C-A61C-2257BE5861F4}" presName="parentText" presStyleLbl="node1" presStyleIdx="1" presStyleCnt="4">
        <dgm:presLayoutVars>
          <dgm:chMax val="0"/>
          <dgm:bulletEnabled val="1"/>
        </dgm:presLayoutVars>
      </dgm:prSet>
      <dgm:spPr/>
    </dgm:pt>
    <dgm:pt modelId="{4260FF1D-04D5-1745-9A63-AE1758F58860}" type="pres">
      <dgm:prSet presAssocID="{01040E91-7D1D-4600-ABEC-650D69954692}" presName="spacer" presStyleCnt="0"/>
      <dgm:spPr/>
    </dgm:pt>
    <dgm:pt modelId="{54CD7896-7903-F945-A043-49390780EB0E}" type="pres">
      <dgm:prSet presAssocID="{8D4CE5BE-C978-4261-B9C1-E4CD601844AE}" presName="parentText" presStyleLbl="node1" presStyleIdx="2" presStyleCnt="4">
        <dgm:presLayoutVars>
          <dgm:chMax val="0"/>
          <dgm:bulletEnabled val="1"/>
        </dgm:presLayoutVars>
      </dgm:prSet>
      <dgm:spPr/>
    </dgm:pt>
    <dgm:pt modelId="{2AEC27E3-2F8D-3143-8CAF-F0E6E09FFA13}" type="pres">
      <dgm:prSet presAssocID="{E5F00180-DAB7-4A4D-8704-E900C9E5FF7A}" presName="spacer" presStyleCnt="0"/>
      <dgm:spPr/>
    </dgm:pt>
    <dgm:pt modelId="{69EBE071-ABB0-F942-9D69-83C8E074F419}" type="pres">
      <dgm:prSet presAssocID="{FDD4017B-14B0-4417-B685-C6FD89F20FF9}" presName="parentText" presStyleLbl="node1" presStyleIdx="3" presStyleCnt="4">
        <dgm:presLayoutVars>
          <dgm:chMax val="0"/>
          <dgm:bulletEnabled val="1"/>
        </dgm:presLayoutVars>
      </dgm:prSet>
      <dgm:spPr/>
    </dgm:pt>
  </dgm:ptLst>
  <dgm:cxnLst>
    <dgm:cxn modelId="{C2872A00-1C4B-F345-89BF-E2A7C1718A51}" type="presOf" srcId="{087ACDFD-BC12-458C-A61C-2257BE5861F4}" destId="{C825DC8F-7455-A347-8148-CC7DA0E81F08}" srcOrd="0" destOrd="0" presId="urn:microsoft.com/office/officeart/2005/8/layout/vList2"/>
    <dgm:cxn modelId="{FC20B630-F453-5B49-B178-57D79AD5BAC7}" type="presOf" srcId="{FADDFE9D-08AA-4F74-8EC4-B8B3C66BB9F4}" destId="{AEFA3F70-04DC-BA4D-AD88-D805F4DBE760}" srcOrd="0" destOrd="0" presId="urn:microsoft.com/office/officeart/2005/8/layout/vList2"/>
    <dgm:cxn modelId="{9841823B-F9B2-4DE7-8754-FACE23CC1927}" srcId="{FADDFE9D-08AA-4F74-8EC4-B8B3C66BB9F4}" destId="{087ACDFD-BC12-458C-A61C-2257BE5861F4}" srcOrd="1" destOrd="0" parTransId="{99C3C43C-1E50-4529-AE13-094D8A09C541}" sibTransId="{01040E91-7D1D-4600-ABEC-650D69954692}"/>
    <dgm:cxn modelId="{2A70265E-5FCB-AE44-8740-9F2D624E897F}" type="presOf" srcId="{8D4CE5BE-C978-4261-B9C1-E4CD601844AE}" destId="{54CD7896-7903-F945-A043-49390780EB0E}" srcOrd="0" destOrd="0" presId="urn:microsoft.com/office/officeart/2005/8/layout/vList2"/>
    <dgm:cxn modelId="{C3CC6664-CEBA-FC49-8CDF-D4006B70F26B}" type="presOf" srcId="{6EA3211C-762F-4998-A9D0-559E598AEADB}" destId="{F493D353-BC28-F840-A432-ED29912141E2}" srcOrd="0" destOrd="0" presId="urn:microsoft.com/office/officeart/2005/8/layout/vList2"/>
    <dgm:cxn modelId="{6208EEAC-DD03-4D4F-B5D8-3EAA528D04C7}" srcId="{FADDFE9D-08AA-4F74-8EC4-B8B3C66BB9F4}" destId="{FDD4017B-14B0-4417-B685-C6FD89F20FF9}" srcOrd="3" destOrd="0" parTransId="{70DA4027-02D2-4632-9A6B-20172A5C0146}" sibTransId="{F7B6359A-4F2C-452D-82DA-B0324C2BEE88}"/>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ADF372EC-0C90-B347-8ECE-CECA17D8D0CD}" type="presOf" srcId="{FDD4017B-14B0-4417-B685-C6FD89F20FF9}" destId="{69EBE071-ABB0-F942-9D69-83C8E074F419}" srcOrd="0" destOrd="0" presId="urn:microsoft.com/office/officeart/2005/8/layout/vList2"/>
    <dgm:cxn modelId="{E5BA7FCB-AA8B-534F-83E2-626DC571D9BD}" type="presParOf" srcId="{AEFA3F70-04DC-BA4D-AD88-D805F4DBE760}" destId="{F493D353-BC28-F840-A432-ED29912141E2}" srcOrd="0" destOrd="0" presId="urn:microsoft.com/office/officeart/2005/8/layout/vList2"/>
    <dgm:cxn modelId="{14E88D32-7253-FB41-90BB-F8F5FB782E50}" type="presParOf" srcId="{AEFA3F70-04DC-BA4D-AD88-D805F4DBE760}" destId="{EC60B33D-352A-4C44-8396-15E82038102A}" srcOrd="1" destOrd="0" presId="urn:microsoft.com/office/officeart/2005/8/layout/vList2"/>
    <dgm:cxn modelId="{7FF6A0C3-8CF4-A143-9C0C-20A3EC9117CE}" type="presParOf" srcId="{AEFA3F70-04DC-BA4D-AD88-D805F4DBE760}" destId="{C825DC8F-7455-A347-8148-CC7DA0E81F08}" srcOrd="2" destOrd="0" presId="urn:microsoft.com/office/officeart/2005/8/layout/vList2"/>
    <dgm:cxn modelId="{C150F4E8-FBF8-4B49-96CE-21EADECAF120}" type="presParOf" srcId="{AEFA3F70-04DC-BA4D-AD88-D805F4DBE760}" destId="{4260FF1D-04D5-1745-9A63-AE1758F58860}" srcOrd="3" destOrd="0" presId="urn:microsoft.com/office/officeart/2005/8/layout/vList2"/>
    <dgm:cxn modelId="{36E80B1E-D8D8-B644-8893-0D180B41CA1F}" type="presParOf" srcId="{AEFA3F70-04DC-BA4D-AD88-D805F4DBE760}" destId="{54CD7896-7903-F945-A043-49390780EB0E}" srcOrd="4" destOrd="0" presId="urn:microsoft.com/office/officeart/2005/8/layout/vList2"/>
    <dgm:cxn modelId="{6CFDB0EF-7CD6-FB4A-9EBD-C9E94D8D87B1}" type="presParOf" srcId="{AEFA3F70-04DC-BA4D-AD88-D805F4DBE760}" destId="{2AEC27E3-2F8D-3143-8CAF-F0E6E09FFA13}" srcOrd="5" destOrd="0" presId="urn:microsoft.com/office/officeart/2005/8/layout/vList2"/>
    <dgm:cxn modelId="{B577C228-22DF-8640-AFAA-A1F6103D1C92}" type="presParOf" srcId="{AEFA3F70-04DC-BA4D-AD88-D805F4DBE760}" destId="{69EBE071-ABB0-F942-9D69-83C8E074F41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DDFE9D-08AA-4F74-8EC4-B8B3C66BB9F4}"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6EA3211C-762F-4998-A9D0-559E598AEADB}">
      <dgm:prSet/>
      <dgm:spPr/>
      <dgm:t>
        <a:bodyPr/>
        <a:lstStyle/>
        <a:p>
          <a:pPr rtl="0"/>
          <a:r>
            <a:rPr lang="en-US" dirty="0"/>
            <a:t>Subcontract to HCDVCC</a:t>
          </a:r>
        </a:p>
      </dgm:t>
    </dgm:pt>
    <dgm:pt modelId="{5D92DCF1-9267-46A9-A9A0-062C45EC3A39}" type="parTrans" cxnId="{FFE14ED1-3831-48A0-9345-11F6D3A6EF66}">
      <dgm:prSet/>
      <dgm:spPr/>
      <dgm:t>
        <a:bodyPr/>
        <a:lstStyle/>
        <a:p>
          <a:endParaRPr lang="en-US"/>
        </a:p>
      </dgm:t>
    </dgm:pt>
    <dgm:pt modelId="{497F29A5-1D39-4959-9C50-26EF01AF41BC}" type="sibTrans" cxnId="{FFE14ED1-3831-48A0-9345-11F6D3A6EF66}">
      <dgm:prSet/>
      <dgm:spPr/>
      <dgm:t>
        <a:bodyPr/>
        <a:lstStyle/>
        <a:p>
          <a:endParaRPr lang="en-US"/>
        </a:p>
      </dgm:t>
    </dgm:pt>
    <dgm:pt modelId="{087ACDFD-BC12-458C-A61C-2257BE5861F4}">
      <dgm:prSet/>
      <dgm:spPr/>
      <dgm:t>
        <a:bodyPr/>
        <a:lstStyle/>
        <a:p>
          <a:r>
            <a:rPr lang="en-US" dirty="0"/>
            <a:t>12+ months</a:t>
          </a:r>
        </a:p>
      </dgm:t>
    </dgm:pt>
    <dgm:pt modelId="{99C3C43C-1E50-4529-AE13-094D8A09C541}" type="parTrans" cxnId="{9841823B-F9B2-4DE7-8754-FACE23CC1927}">
      <dgm:prSet/>
      <dgm:spPr/>
      <dgm:t>
        <a:bodyPr/>
        <a:lstStyle/>
        <a:p>
          <a:endParaRPr lang="en-US"/>
        </a:p>
      </dgm:t>
    </dgm:pt>
    <dgm:pt modelId="{01040E91-7D1D-4600-ABEC-650D69954692}" type="sibTrans" cxnId="{9841823B-F9B2-4DE7-8754-FACE23CC1927}">
      <dgm:prSet/>
      <dgm:spPr/>
      <dgm:t>
        <a:bodyPr/>
        <a:lstStyle/>
        <a:p>
          <a:endParaRPr lang="en-US"/>
        </a:p>
      </dgm:t>
    </dgm:pt>
    <dgm:pt modelId="{8D4CE5BE-C978-4261-B9C1-E4CD601844AE}">
      <dgm:prSet/>
      <dgm:spPr/>
      <dgm:t>
        <a:bodyPr/>
        <a:lstStyle/>
        <a:p>
          <a:r>
            <a:rPr lang="en-US" dirty="0"/>
            <a:t>More administrative work – DATA!</a:t>
          </a:r>
        </a:p>
      </dgm:t>
    </dgm:pt>
    <dgm:pt modelId="{D81F0812-2BA6-4E3C-8B59-A2D43438D8EC}" type="parTrans" cxnId="{AE027BCC-98D1-4449-A750-B0A129746695}">
      <dgm:prSet/>
      <dgm:spPr/>
      <dgm:t>
        <a:bodyPr/>
        <a:lstStyle/>
        <a:p>
          <a:endParaRPr lang="en-US"/>
        </a:p>
      </dgm:t>
    </dgm:pt>
    <dgm:pt modelId="{E5F00180-DAB7-4A4D-8704-E900C9E5FF7A}" type="sibTrans" cxnId="{AE027BCC-98D1-4449-A750-B0A129746695}">
      <dgm:prSet/>
      <dgm:spPr/>
      <dgm:t>
        <a:bodyPr/>
        <a:lstStyle/>
        <a:p>
          <a:endParaRPr lang="en-US"/>
        </a:p>
      </dgm:t>
    </dgm:pt>
    <dgm:pt modelId="{FDD4017B-14B0-4417-B685-C6FD89F20FF9}">
      <dgm:prSet/>
      <dgm:spPr/>
      <dgm:t>
        <a:bodyPr/>
        <a:lstStyle/>
        <a:p>
          <a:r>
            <a:rPr lang="en-US" dirty="0"/>
            <a:t>Unique challenges not always reflected</a:t>
          </a:r>
        </a:p>
      </dgm:t>
    </dgm:pt>
    <dgm:pt modelId="{70DA4027-02D2-4632-9A6B-20172A5C0146}" type="parTrans" cxnId="{6208EEAC-DD03-4D4F-B5D8-3EAA528D04C7}">
      <dgm:prSet/>
      <dgm:spPr/>
      <dgm:t>
        <a:bodyPr/>
        <a:lstStyle/>
        <a:p>
          <a:endParaRPr lang="en-US"/>
        </a:p>
      </dgm:t>
    </dgm:pt>
    <dgm:pt modelId="{F7B6359A-4F2C-452D-82DA-B0324C2BEE88}" type="sibTrans" cxnId="{6208EEAC-DD03-4D4F-B5D8-3EAA528D04C7}">
      <dgm:prSet/>
      <dgm:spPr/>
      <dgm:t>
        <a:bodyPr/>
        <a:lstStyle/>
        <a:p>
          <a:endParaRPr lang="en-US"/>
        </a:p>
      </dgm:t>
    </dgm:pt>
    <dgm:pt modelId="{E3926C1B-5096-9443-871F-EE1696B90977}" type="pres">
      <dgm:prSet presAssocID="{FADDFE9D-08AA-4F74-8EC4-B8B3C66BB9F4}" presName="linear" presStyleCnt="0">
        <dgm:presLayoutVars>
          <dgm:animLvl val="lvl"/>
          <dgm:resizeHandles val="exact"/>
        </dgm:presLayoutVars>
      </dgm:prSet>
      <dgm:spPr/>
    </dgm:pt>
    <dgm:pt modelId="{64004932-3EEF-3543-8FE5-C71CA5DE6F7E}" type="pres">
      <dgm:prSet presAssocID="{6EA3211C-762F-4998-A9D0-559E598AEADB}" presName="parentText" presStyleLbl="node1" presStyleIdx="0" presStyleCnt="4">
        <dgm:presLayoutVars>
          <dgm:chMax val="0"/>
          <dgm:bulletEnabled val="1"/>
        </dgm:presLayoutVars>
      </dgm:prSet>
      <dgm:spPr/>
    </dgm:pt>
    <dgm:pt modelId="{421A94F7-4E5D-864F-B77D-A7191EE447C9}" type="pres">
      <dgm:prSet presAssocID="{497F29A5-1D39-4959-9C50-26EF01AF41BC}" presName="spacer" presStyleCnt="0"/>
      <dgm:spPr/>
    </dgm:pt>
    <dgm:pt modelId="{F76830E3-3108-C744-AE90-A09548179B2E}" type="pres">
      <dgm:prSet presAssocID="{087ACDFD-BC12-458C-A61C-2257BE5861F4}" presName="parentText" presStyleLbl="node1" presStyleIdx="1" presStyleCnt="4">
        <dgm:presLayoutVars>
          <dgm:chMax val="0"/>
          <dgm:bulletEnabled val="1"/>
        </dgm:presLayoutVars>
      </dgm:prSet>
      <dgm:spPr/>
    </dgm:pt>
    <dgm:pt modelId="{4669C230-B0A4-454E-9ADB-00C15345011E}" type="pres">
      <dgm:prSet presAssocID="{01040E91-7D1D-4600-ABEC-650D69954692}" presName="spacer" presStyleCnt="0"/>
      <dgm:spPr/>
    </dgm:pt>
    <dgm:pt modelId="{206142BA-F412-1940-9BCC-2BD42D5A0C73}" type="pres">
      <dgm:prSet presAssocID="{8D4CE5BE-C978-4261-B9C1-E4CD601844AE}" presName="parentText" presStyleLbl="node1" presStyleIdx="2" presStyleCnt="4">
        <dgm:presLayoutVars>
          <dgm:chMax val="0"/>
          <dgm:bulletEnabled val="1"/>
        </dgm:presLayoutVars>
      </dgm:prSet>
      <dgm:spPr/>
    </dgm:pt>
    <dgm:pt modelId="{0D1036B9-B9E0-DE43-8AB3-9B47391671F4}" type="pres">
      <dgm:prSet presAssocID="{E5F00180-DAB7-4A4D-8704-E900C9E5FF7A}" presName="spacer" presStyleCnt="0"/>
      <dgm:spPr/>
    </dgm:pt>
    <dgm:pt modelId="{B31D86E8-7B0B-1E43-9B53-F43A3CE315A8}" type="pres">
      <dgm:prSet presAssocID="{FDD4017B-14B0-4417-B685-C6FD89F20FF9}" presName="parentText" presStyleLbl="node1" presStyleIdx="3" presStyleCnt="4">
        <dgm:presLayoutVars>
          <dgm:chMax val="0"/>
          <dgm:bulletEnabled val="1"/>
        </dgm:presLayoutVars>
      </dgm:prSet>
      <dgm:spPr/>
    </dgm:pt>
  </dgm:ptLst>
  <dgm:cxnLst>
    <dgm:cxn modelId="{408CE12D-0CC5-864C-96FA-7C12DBB1EF6B}" type="presOf" srcId="{087ACDFD-BC12-458C-A61C-2257BE5861F4}" destId="{F76830E3-3108-C744-AE90-A09548179B2E}" srcOrd="0" destOrd="0" presId="urn:microsoft.com/office/officeart/2005/8/layout/vList2"/>
    <dgm:cxn modelId="{9841823B-F9B2-4DE7-8754-FACE23CC1927}" srcId="{FADDFE9D-08AA-4F74-8EC4-B8B3C66BB9F4}" destId="{087ACDFD-BC12-458C-A61C-2257BE5861F4}" srcOrd="1" destOrd="0" parTransId="{99C3C43C-1E50-4529-AE13-094D8A09C541}" sibTransId="{01040E91-7D1D-4600-ABEC-650D69954692}"/>
    <dgm:cxn modelId="{6208EEAC-DD03-4D4F-B5D8-3EAA528D04C7}" srcId="{FADDFE9D-08AA-4F74-8EC4-B8B3C66BB9F4}" destId="{FDD4017B-14B0-4417-B685-C6FD89F20FF9}" srcOrd="3" destOrd="0" parTransId="{70DA4027-02D2-4632-9A6B-20172A5C0146}" sibTransId="{F7B6359A-4F2C-452D-82DA-B0324C2BEE88}"/>
    <dgm:cxn modelId="{C91D95B3-D2D3-3D44-BD95-02B18FD6DD8C}" type="presOf" srcId="{FDD4017B-14B0-4417-B685-C6FD89F20FF9}" destId="{B31D86E8-7B0B-1E43-9B53-F43A3CE315A8}" srcOrd="0" destOrd="0" presId="urn:microsoft.com/office/officeart/2005/8/layout/vList2"/>
    <dgm:cxn modelId="{AE027BCC-98D1-4449-A750-B0A129746695}" srcId="{FADDFE9D-08AA-4F74-8EC4-B8B3C66BB9F4}" destId="{8D4CE5BE-C978-4261-B9C1-E4CD601844AE}" srcOrd="2" destOrd="0" parTransId="{D81F0812-2BA6-4E3C-8B59-A2D43438D8EC}" sibTransId="{E5F00180-DAB7-4A4D-8704-E900C9E5FF7A}"/>
    <dgm:cxn modelId="{FFE14ED1-3831-48A0-9345-11F6D3A6EF66}" srcId="{FADDFE9D-08AA-4F74-8EC4-B8B3C66BB9F4}" destId="{6EA3211C-762F-4998-A9D0-559E598AEADB}" srcOrd="0" destOrd="0" parTransId="{5D92DCF1-9267-46A9-A9A0-062C45EC3A39}" sibTransId="{497F29A5-1D39-4959-9C50-26EF01AF41BC}"/>
    <dgm:cxn modelId="{3AD4A1EE-43FD-9445-8CAD-C3209D0A0D04}" type="presOf" srcId="{6EA3211C-762F-4998-A9D0-559E598AEADB}" destId="{64004932-3EEF-3543-8FE5-C71CA5DE6F7E}" srcOrd="0" destOrd="0" presId="urn:microsoft.com/office/officeart/2005/8/layout/vList2"/>
    <dgm:cxn modelId="{DD87D4F8-7516-E642-9D51-BA4AD9D96065}" type="presOf" srcId="{FADDFE9D-08AA-4F74-8EC4-B8B3C66BB9F4}" destId="{E3926C1B-5096-9443-871F-EE1696B90977}" srcOrd="0" destOrd="0" presId="urn:microsoft.com/office/officeart/2005/8/layout/vList2"/>
    <dgm:cxn modelId="{D3F5E2FA-5F4C-424A-94F7-6B398FE5855E}" type="presOf" srcId="{8D4CE5BE-C978-4261-B9C1-E4CD601844AE}" destId="{206142BA-F412-1940-9BCC-2BD42D5A0C73}" srcOrd="0" destOrd="0" presId="urn:microsoft.com/office/officeart/2005/8/layout/vList2"/>
    <dgm:cxn modelId="{48360B54-4E3D-2C41-9C8F-E321CCB3CC81}" type="presParOf" srcId="{E3926C1B-5096-9443-871F-EE1696B90977}" destId="{64004932-3EEF-3543-8FE5-C71CA5DE6F7E}" srcOrd="0" destOrd="0" presId="urn:microsoft.com/office/officeart/2005/8/layout/vList2"/>
    <dgm:cxn modelId="{C4F28F0F-5F84-B145-A4D9-D15E17A9F6D5}" type="presParOf" srcId="{E3926C1B-5096-9443-871F-EE1696B90977}" destId="{421A94F7-4E5D-864F-B77D-A7191EE447C9}" srcOrd="1" destOrd="0" presId="urn:microsoft.com/office/officeart/2005/8/layout/vList2"/>
    <dgm:cxn modelId="{962B8BC8-283C-7847-BE83-D20E47B5CC27}" type="presParOf" srcId="{E3926C1B-5096-9443-871F-EE1696B90977}" destId="{F76830E3-3108-C744-AE90-A09548179B2E}" srcOrd="2" destOrd="0" presId="urn:microsoft.com/office/officeart/2005/8/layout/vList2"/>
    <dgm:cxn modelId="{006E8D09-B157-A448-94F5-E194C9BF558D}" type="presParOf" srcId="{E3926C1B-5096-9443-871F-EE1696B90977}" destId="{4669C230-B0A4-454E-9ADB-00C15345011E}" srcOrd="3" destOrd="0" presId="urn:microsoft.com/office/officeart/2005/8/layout/vList2"/>
    <dgm:cxn modelId="{4BC403DE-91BE-5D4A-A313-BF75995FE2CC}" type="presParOf" srcId="{E3926C1B-5096-9443-871F-EE1696B90977}" destId="{206142BA-F412-1940-9BCC-2BD42D5A0C73}" srcOrd="4" destOrd="0" presId="urn:microsoft.com/office/officeart/2005/8/layout/vList2"/>
    <dgm:cxn modelId="{CAC73EAE-D781-A849-9B2D-1E3AF42B74FE}" type="presParOf" srcId="{E3926C1B-5096-9443-871F-EE1696B90977}" destId="{0D1036B9-B9E0-DE43-8AB3-9B47391671F4}" srcOrd="5" destOrd="0" presId="urn:microsoft.com/office/officeart/2005/8/layout/vList2"/>
    <dgm:cxn modelId="{33568CE0-1202-3F4E-BD1A-0ECE6ECB2103}" type="presParOf" srcId="{E3926C1B-5096-9443-871F-EE1696B90977}" destId="{B31D86E8-7B0B-1E43-9B53-F43A3CE315A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B603D-873F-7544-8ECC-0FE7957FA10F}">
      <dsp:nvSpPr>
        <dsp:cNvPr id="0" name=""/>
        <dsp:cNvSpPr/>
      </dsp:nvSpPr>
      <dsp:spPr>
        <a:xfrm>
          <a:off x="0" y="777504"/>
          <a:ext cx="12192000" cy="39221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Federal Partners</a:t>
          </a:r>
        </a:p>
      </dsp:txBody>
      <dsp:txXfrm>
        <a:off x="19146" y="796650"/>
        <a:ext cx="12153708" cy="353923"/>
      </dsp:txXfrm>
    </dsp:sp>
    <dsp:sp modelId="{C12F41FC-40E0-4D48-A512-1B3AB20B24D7}">
      <dsp:nvSpPr>
        <dsp:cNvPr id="0" name=""/>
        <dsp:cNvSpPr/>
      </dsp:nvSpPr>
      <dsp:spPr>
        <a:xfrm>
          <a:off x="0" y="1306303"/>
          <a:ext cx="12192000" cy="158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Family Violence Prevention &amp; Services Program/HHS</a:t>
          </a:r>
        </a:p>
        <a:p>
          <a:pPr marL="171450" lvl="1" indent="-171450" algn="l" defTabSz="711200">
            <a:lnSpc>
              <a:spcPct val="90000"/>
            </a:lnSpc>
            <a:spcBef>
              <a:spcPct val="0"/>
            </a:spcBef>
            <a:spcAft>
              <a:spcPct val="20000"/>
            </a:spcAft>
            <a:buChar char="•"/>
          </a:pPr>
          <a:r>
            <a:rPr lang="en-US" sz="1600" kern="1200" dirty="0"/>
            <a:t>Office on Violence Against Women/DOJ</a:t>
          </a:r>
        </a:p>
        <a:p>
          <a:pPr marL="171450" lvl="1" indent="-171450" algn="l" defTabSz="711200">
            <a:lnSpc>
              <a:spcPct val="90000"/>
            </a:lnSpc>
            <a:spcBef>
              <a:spcPct val="0"/>
            </a:spcBef>
            <a:spcAft>
              <a:spcPct val="20000"/>
            </a:spcAft>
            <a:buChar char="•"/>
          </a:pPr>
          <a:r>
            <a:rPr lang="en-US" sz="1600" kern="1200" dirty="0"/>
            <a:t>Office for Victims of Crime/DOJ</a:t>
          </a:r>
        </a:p>
        <a:p>
          <a:pPr marL="171450" lvl="1" indent="-171450" algn="l" defTabSz="711200">
            <a:lnSpc>
              <a:spcPct val="90000"/>
            </a:lnSpc>
            <a:spcBef>
              <a:spcPct val="0"/>
            </a:spcBef>
            <a:spcAft>
              <a:spcPct val="20000"/>
            </a:spcAft>
            <a:buChar char="•"/>
          </a:pPr>
          <a:r>
            <a:rPr lang="en-US" sz="1600" kern="1200" dirty="0"/>
            <a:t>Office of Special Needs Assistance Programs/HUD</a:t>
          </a:r>
        </a:p>
        <a:p>
          <a:pPr marL="171450" lvl="1" indent="-171450" algn="l" defTabSz="711200">
            <a:lnSpc>
              <a:spcPct val="90000"/>
            </a:lnSpc>
            <a:spcBef>
              <a:spcPct val="0"/>
            </a:spcBef>
            <a:spcAft>
              <a:spcPct val="20000"/>
            </a:spcAft>
            <a:buChar char="•"/>
          </a:pPr>
          <a:r>
            <a:rPr lang="en-US" sz="1600" kern="1200" dirty="0"/>
            <a:t>US Interagency Council on Homelessness </a:t>
          </a:r>
        </a:p>
        <a:p>
          <a:pPr marL="228600" lvl="1" indent="-228600" algn="l" defTabSz="889000">
            <a:lnSpc>
              <a:spcPct val="90000"/>
            </a:lnSpc>
            <a:spcBef>
              <a:spcPct val="0"/>
            </a:spcBef>
            <a:spcAft>
              <a:spcPct val="20000"/>
            </a:spcAft>
            <a:buChar char="•"/>
          </a:pPr>
          <a:endParaRPr lang="en-US" sz="2000" kern="1200" dirty="0"/>
        </a:p>
      </dsp:txBody>
      <dsp:txXfrm>
        <a:off x="0" y="1306303"/>
        <a:ext cx="12192000" cy="1584889"/>
      </dsp:txXfrm>
    </dsp:sp>
    <dsp:sp modelId="{734E179E-AC95-1646-B36D-436ED8B813EF}">
      <dsp:nvSpPr>
        <dsp:cNvPr id="0" name=""/>
        <dsp:cNvSpPr/>
      </dsp:nvSpPr>
      <dsp:spPr>
        <a:xfrm>
          <a:off x="0" y="2763176"/>
          <a:ext cx="12192000" cy="29819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Technical Assistance Providers</a:t>
          </a:r>
        </a:p>
      </dsp:txBody>
      <dsp:txXfrm>
        <a:off x="14557" y="2777733"/>
        <a:ext cx="12162886" cy="269084"/>
      </dsp:txXfrm>
    </dsp:sp>
    <dsp:sp modelId="{9E41AEAB-447A-BF44-A34E-F9E9CFF1C138}">
      <dsp:nvSpPr>
        <dsp:cNvPr id="0" name=""/>
        <dsp:cNvSpPr/>
      </dsp:nvSpPr>
      <dsp:spPr>
        <a:xfrm>
          <a:off x="0" y="3189390"/>
          <a:ext cx="12192000" cy="1654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National Alliance for Safe Housing (NASH)</a:t>
          </a:r>
        </a:p>
        <a:p>
          <a:pPr marL="171450" lvl="1" indent="-171450" algn="l" defTabSz="711200">
            <a:lnSpc>
              <a:spcPct val="90000"/>
            </a:lnSpc>
            <a:spcBef>
              <a:spcPct val="0"/>
            </a:spcBef>
            <a:spcAft>
              <a:spcPct val="20000"/>
            </a:spcAft>
            <a:buChar char="•"/>
          </a:pPr>
          <a:r>
            <a:rPr lang="en-US" sz="1600" kern="1200" dirty="0"/>
            <a:t>Collaborative Solutions, Inc. (CSI)</a:t>
          </a:r>
        </a:p>
        <a:p>
          <a:pPr marL="171450" lvl="1" indent="-171450" algn="l" defTabSz="711200">
            <a:lnSpc>
              <a:spcPct val="90000"/>
            </a:lnSpc>
            <a:spcBef>
              <a:spcPct val="0"/>
            </a:spcBef>
            <a:spcAft>
              <a:spcPct val="20000"/>
            </a:spcAft>
            <a:buChar char="•"/>
          </a:pPr>
          <a:r>
            <a:rPr lang="en-US" sz="1600" kern="1200" dirty="0"/>
            <a:t>National Network to End Domestic Violence (NNEDV)</a:t>
          </a:r>
        </a:p>
        <a:p>
          <a:pPr marL="171450" lvl="1" indent="-171450" algn="l" defTabSz="711200">
            <a:lnSpc>
              <a:spcPct val="90000"/>
            </a:lnSpc>
            <a:spcBef>
              <a:spcPct val="0"/>
            </a:spcBef>
            <a:spcAft>
              <a:spcPct val="20000"/>
            </a:spcAft>
            <a:buChar char="•"/>
          </a:pPr>
          <a:r>
            <a:rPr lang="en-US" sz="1600" kern="1200" dirty="0"/>
            <a:t>National Resource Center on Domestic Violence (NRCDV)</a:t>
          </a:r>
        </a:p>
        <a:p>
          <a:pPr marL="171450" lvl="1" indent="-171450" algn="l" defTabSz="711200">
            <a:lnSpc>
              <a:spcPct val="90000"/>
            </a:lnSpc>
            <a:spcBef>
              <a:spcPct val="0"/>
            </a:spcBef>
            <a:spcAft>
              <a:spcPct val="20000"/>
            </a:spcAft>
            <a:buChar char="•"/>
          </a:pPr>
          <a:r>
            <a:rPr lang="en-US" sz="1600" kern="1200" dirty="0"/>
            <a:t>National Sexual Violence Resource Center (NSVRC)</a:t>
          </a:r>
        </a:p>
        <a:p>
          <a:pPr marL="171450" lvl="1" indent="-171450" algn="l" defTabSz="711200">
            <a:lnSpc>
              <a:spcPct val="90000"/>
            </a:lnSpc>
            <a:spcBef>
              <a:spcPct val="0"/>
            </a:spcBef>
            <a:spcAft>
              <a:spcPct val="20000"/>
            </a:spcAft>
            <a:buChar char="•"/>
          </a:pPr>
          <a:r>
            <a:rPr lang="en-US" sz="1600" kern="1200" dirty="0"/>
            <a:t>STTARS Indigenous Safe Housing Center</a:t>
          </a:r>
        </a:p>
      </dsp:txBody>
      <dsp:txXfrm>
        <a:off x="0" y="3189390"/>
        <a:ext cx="12192000" cy="16543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04932-3EEF-3543-8FE5-C71CA5DE6F7E}">
      <dsp:nvSpPr>
        <dsp:cNvPr id="0" name=""/>
        <dsp:cNvSpPr/>
      </dsp:nvSpPr>
      <dsp:spPr>
        <a:xfrm>
          <a:off x="0" y="13358"/>
          <a:ext cx="11866177" cy="98338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en-US" sz="4100" kern="1200" dirty="0"/>
            <a:t>Questions asked of survivors</a:t>
          </a:r>
        </a:p>
      </dsp:txBody>
      <dsp:txXfrm>
        <a:off x="48005" y="61363"/>
        <a:ext cx="11770167" cy="887374"/>
      </dsp:txXfrm>
    </dsp:sp>
    <dsp:sp modelId="{F76830E3-3108-C744-AE90-A09548179B2E}">
      <dsp:nvSpPr>
        <dsp:cNvPr id="0" name=""/>
        <dsp:cNvSpPr/>
      </dsp:nvSpPr>
      <dsp:spPr>
        <a:xfrm>
          <a:off x="0" y="1114823"/>
          <a:ext cx="11866177" cy="98338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Data entry deadlines</a:t>
          </a:r>
        </a:p>
      </dsp:txBody>
      <dsp:txXfrm>
        <a:off x="48005" y="1162828"/>
        <a:ext cx="11770167" cy="887374"/>
      </dsp:txXfrm>
    </dsp:sp>
    <dsp:sp modelId="{206142BA-F412-1940-9BCC-2BD42D5A0C73}">
      <dsp:nvSpPr>
        <dsp:cNvPr id="0" name=""/>
        <dsp:cNvSpPr/>
      </dsp:nvSpPr>
      <dsp:spPr>
        <a:xfrm>
          <a:off x="0" y="2216288"/>
          <a:ext cx="11866177" cy="98338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Always picking “other”</a:t>
          </a:r>
        </a:p>
      </dsp:txBody>
      <dsp:txXfrm>
        <a:off x="48005" y="2264293"/>
        <a:ext cx="11770167" cy="887374"/>
      </dsp:txXfrm>
    </dsp:sp>
    <dsp:sp modelId="{B31D86E8-7B0B-1E43-9B53-F43A3CE315A8}">
      <dsp:nvSpPr>
        <dsp:cNvPr id="0" name=""/>
        <dsp:cNvSpPr/>
      </dsp:nvSpPr>
      <dsp:spPr>
        <a:xfrm>
          <a:off x="0" y="3317753"/>
          <a:ext cx="11866177" cy="98338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Staff capacity, experience, and regularity of entry</a:t>
          </a:r>
        </a:p>
      </dsp:txBody>
      <dsp:txXfrm>
        <a:off x="48005" y="3365758"/>
        <a:ext cx="11770167" cy="8873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04932-3EEF-3543-8FE5-C71CA5DE6F7E}">
      <dsp:nvSpPr>
        <dsp:cNvPr id="0" name=""/>
        <dsp:cNvSpPr/>
      </dsp:nvSpPr>
      <dsp:spPr>
        <a:xfrm>
          <a:off x="0" y="13358"/>
          <a:ext cx="11866179" cy="98338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en-US" sz="4100" kern="1200" dirty="0"/>
            <a:t>Regular Training, TA, &amp; Support</a:t>
          </a:r>
        </a:p>
      </dsp:txBody>
      <dsp:txXfrm>
        <a:off x="48005" y="61363"/>
        <a:ext cx="11770169" cy="887374"/>
      </dsp:txXfrm>
    </dsp:sp>
    <dsp:sp modelId="{F76830E3-3108-C744-AE90-A09548179B2E}">
      <dsp:nvSpPr>
        <dsp:cNvPr id="0" name=""/>
        <dsp:cNvSpPr/>
      </dsp:nvSpPr>
      <dsp:spPr>
        <a:xfrm>
          <a:off x="0" y="1114823"/>
          <a:ext cx="11866179" cy="98338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Contract</a:t>
          </a:r>
          <a:r>
            <a:rPr lang="en-US" sz="4100" kern="1200" baseline="0" dirty="0"/>
            <a:t> Employees</a:t>
          </a:r>
          <a:endParaRPr lang="en-US" sz="4100" kern="1200" dirty="0"/>
        </a:p>
      </dsp:txBody>
      <dsp:txXfrm>
        <a:off x="48005" y="1162828"/>
        <a:ext cx="11770169" cy="887374"/>
      </dsp:txXfrm>
    </dsp:sp>
    <dsp:sp modelId="{206142BA-F412-1940-9BCC-2BD42D5A0C73}">
      <dsp:nvSpPr>
        <dsp:cNvPr id="0" name=""/>
        <dsp:cNvSpPr/>
      </dsp:nvSpPr>
      <dsp:spPr>
        <a:xfrm>
          <a:off x="0" y="2216288"/>
          <a:ext cx="11866179" cy="98338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Patience from funders and data specialists</a:t>
          </a:r>
        </a:p>
      </dsp:txBody>
      <dsp:txXfrm>
        <a:off x="48005" y="2264293"/>
        <a:ext cx="11770169" cy="887374"/>
      </dsp:txXfrm>
    </dsp:sp>
    <dsp:sp modelId="{B31D86E8-7B0B-1E43-9B53-F43A3CE315A8}">
      <dsp:nvSpPr>
        <dsp:cNvPr id="0" name=""/>
        <dsp:cNvSpPr/>
      </dsp:nvSpPr>
      <dsp:spPr>
        <a:xfrm>
          <a:off x="0" y="3317753"/>
          <a:ext cx="11866179" cy="98338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en-US" sz="4100" kern="1200" dirty="0"/>
            <a:t>Knowing our boundaries &amp; limits</a:t>
          </a:r>
        </a:p>
      </dsp:txBody>
      <dsp:txXfrm>
        <a:off x="48005" y="3365758"/>
        <a:ext cx="11770169" cy="8873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776A6-F3E8-2445-9A7D-B05E528772EE}">
      <dsp:nvSpPr>
        <dsp:cNvPr id="0" name=""/>
        <dsp:cNvSpPr/>
      </dsp:nvSpPr>
      <dsp:spPr>
        <a:xfrm>
          <a:off x="0" y="1091485"/>
          <a:ext cx="11866177" cy="11033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Serve </a:t>
          </a:r>
          <a:r>
            <a:rPr lang="en-US" sz="4600" b="1" kern="1200" dirty="0">
              <a:solidFill>
                <a:schemeClr val="tx1"/>
              </a:solidFill>
            </a:rPr>
            <a:t>more</a:t>
          </a:r>
          <a:r>
            <a:rPr lang="en-US" sz="4600" kern="1200" dirty="0"/>
            <a:t> families</a:t>
          </a:r>
        </a:p>
      </dsp:txBody>
      <dsp:txXfrm>
        <a:off x="53859" y="1145344"/>
        <a:ext cx="11758459" cy="995592"/>
      </dsp:txXfrm>
    </dsp:sp>
    <dsp:sp modelId="{E981BFE4-C1CF-9A44-936D-EE2C81769EA2}">
      <dsp:nvSpPr>
        <dsp:cNvPr id="0" name=""/>
        <dsp:cNvSpPr/>
      </dsp:nvSpPr>
      <dsp:spPr>
        <a:xfrm>
          <a:off x="0" y="2298771"/>
          <a:ext cx="11866177" cy="11033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Provide </a:t>
          </a:r>
          <a:r>
            <a:rPr lang="en-US" sz="4600" b="1" kern="1200" dirty="0">
              <a:solidFill>
                <a:schemeClr val="tx1"/>
              </a:solidFill>
            </a:rPr>
            <a:t>longer</a:t>
          </a:r>
          <a:r>
            <a:rPr lang="en-US" sz="4600" kern="1200" dirty="0"/>
            <a:t> assistance to vulnerable clients</a:t>
          </a:r>
        </a:p>
      </dsp:txBody>
      <dsp:txXfrm>
        <a:off x="53859" y="2352630"/>
        <a:ext cx="11758459" cy="995592"/>
      </dsp:txXfrm>
    </dsp:sp>
    <dsp:sp modelId="{07867786-C5D5-EB4A-BECB-53225A12B261}">
      <dsp:nvSpPr>
        <dsp:cNvPr id="0" name=""/>
        <dsp:cNvSpPr/>
      </dsp:nvSpPr>
      <dsp:spPr>
        <a:xfrm>
          <a:off x="0" y="3563066"/>
          <a:ext cx="11866177" cy="11033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rtl="0">
            <a:lnSpc>
              <a:spcPct val="90000"/>
            </a:lnSpc>
            <a:spcBef>
              <a:spcPct val="0"/>
            </a:spcBef>
            <a:spcAft>
              <a:spcPct val="35000"/>
            </a:spcAft>
            <a:buNone/>
          </a:pPr>
          <a:r>
            <a:rPr lang="en-US" sz="4600" kern="1200" dirty="0"/>
            <a:t>Provide </a:t>
          </a:r>
          <a:r>
            <a:rPr lang="en-US" sz="4600" b="1" kern="1200" dirty="0">
              <a:solidFill>
                <a:schemeClr val="tx1"/>
              </a:solidFill>
            </a:rPr>
            <a:t>additional</a:t>
          </a:r>
          <a:r>
            <a:rPr lang="en-US" sz="4600" kern="1200" dirty="0"/>
            <a:t> support through community </a:t>
          </a:r>
        </a:p>
      </dsp:txBody>
      <dsp:txXfrm>
        <a:off x="53859" y="3616925"/>
        <a:ext cx="11758459" cy="9955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3D353-BC28-F840-A432-ED29912141E2}">
      <dsp:nvSpPr>
        <dsp:cNvPr id="0" name=""/>
        <dsp:cNvSpPr/>
      </dsp:nvSpPr>
      <dsp:spPr>
        <a:xfrm>
          <a:off x="0" y="9294"/>
          <a:ext cx="11866179" cy="8874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Access to large funding streams (HUD)</a:t>
          </a:r>
        </a:p>
      </dsp:txBody>
      <dsp:txXfrm>
        <a:off x="43321" y="52615"/>
        <a:ext cx="11779537" cy="800803"/>
      </dsp:txXfrm>
    </dsp:sp>
    <dsp:sp modelId="{C825DC8F-7455-A347-8148-CC7DA0E81F08}">
      <dsp:nvSpPr>
        <dsp:cNvPr id="0" name=""/>
        <dsp:cNvSpPr/>
      </dsp:nvSpPr>
      <dsp:spPr>
        <a:xfrm>
          <a:off x="0" y="1003300"/>
          <a:ext cx="11866179" cy="887445"/>
        </a:xfrm>
        <a:prstGeom prst="round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Administrative support   </a:t>
          </a:r>
        </a:p>
      </dsp:txBody>
      <dsp:txXfrm>
        <a:off x="43321" y="1046621"/>
        <a:ext cx="11779537" cy="800803"/>
      </dsp:txXfrm>
    </dsp:sp>
    <dsp:sp modelId="{54CD7896-7903-F945-A043-49390780EB0E}">
      <dsp:nvSpPr>
        <dsp:cNvPr id="0" name=""/>
        <dsp:cNvSpPr/>
      </dsp:nvSpPr>
      <dsp:spPr>
        <a:xfrm>
          <a:off x="0" y="1997305"/>
          <a:ext cx="11866179" cy="887445"/>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Housing navigation support </a:t>
          </a:r>
        </a:p>
      </dsp:txBody>
      <dsp:txXfrm>
        <a:off x="43321" y="2040626"/>
        <a:ext cx="11779537" cy="800803"/>
      </dsp:txXfrm>
    </dsp:sp>
    <dsp:sp modelId="{69EBE071-ABB0-F942-9D69-83C8E074F419}">
      <dsp:nvSpPr>
        <dsp:cNvPr id="0" name=""/>
        <dsp:cNvSpPr/>
      </dsp:nvSpPr>
      <dsp:spPr>
        <a:xfrm>
          <a:off x="0" y="2991310"/>
          <a:ext cx="11866179" cy="887445"/>
        </a:xfrm>
        <a:prstGeom prst="round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Learn &amp; implement best practices</a:t>
          </a:r>
        </a:p>
      </dsp:txBody>
      <dsp:txXfrm>
        <a:off x="43321" y="3034631"/>
        <a:ext cx="11779537" cy="800803"/>
      </dsp:txXfrm>
    </dsp:sp>
    <dsp:sp modelId="{ECF52625-A7E5-D948-8B37-7F84B9C59BE3}">
      <dsp:nvSpPr>
        <dsp:cNvPr id="0" name=""/>
        <dsp:cNvSpPr/>
      </dsp:nvSpPr>
      <dsp:spPr>
        <a:xfrm>
          <a:off x="0" y="3985315"/>
          <a:ext cx="11866179" cy="887445"/>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A safer community!</a:t>
          </a:r>
        </a:p>
      </dsp:txBody>
      <dsp:txXfrm>
        <a:off x="43321" y="4028636"/>
        <a:ext cx="11779537" cy="8008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04932-3EEF-3543-8FE5-C71CA5DE6F7E}">
      <dsp:nvSpPr>
        <dsp:cNvPr id="0" name=""/>
        <dsp:cNvSpPr/>
      </dsp:nvSpPr>
      <dsp:spPr>
        <a:xfrm>
          <a:off x="0" y="9294"/>
          <a:ext cx="11866179" cy="8874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kern="1200" dirty="0"/>
            <a:t>Provide a new lens on traditional systems</a:t>
          </a:r>
        </a:p>
      </dsp:txBody>
      <dsp:txXfrm>
        <a:off x="43321" y="52615"/>
        <a:ext cx="11779537" cy="800803"/>
      </dsp:txXfrm>
    </dsp:sp>
    <dsp:sp modelId="{F76830E3-3108-C744-AE90-A09548179B2E}">
      <dsp:nvSpPr>
        <dsp:cNvPr id="0" name=""/>
        <dsp:cNvSpPr/>
      </dsp:nvSpPr>
      <dsp:spPr>
        <a:xfrm>
          <a:off x="0" y="1003300"/>
          <a:ext cx="11866179" cy="88744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Advocacy for immigrant groups</a:t>
          </a:r>
        </a:p>
      </dsp:txBody>
      <dsp:txXfrm>
        <a:off x="43321" y="1046621"/>
        <a:ext cx="11779537" cy="800803"/>
      </dsp:txXfrm>
    </dsp:sp>
    <dsp:sp modelId="{206142BA-F412-1940-9BCC-2BD42D5A0C73}">
      <dsp:nvSpPr>
        <dsp:cNvPr id="0" name=""/>
        <dsp:cNvSpPr/>
      </dsp:nvSpPr>
      <dsp:spPr>
        <a:xfrm>
          <a:off x="0" y="1997305"/>
          <a:ext cx="11866179" cy="88744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Survivors do not fall through the cracks</a:t>
          </a:r>
        </a:p>
      </dsp:txBody>
      <dsp:txXfrm>
        <a:off x="43321" y="2040626"/>
        <a:ext cx="11779537" cy="800803"/>
      </dsp:txXfrm>
    </dsp:sp>
    <dsp:sp modelId="{B31D86E8-7B0B-1E43-9B53-F43A3CE315A8}">
      <dsp:nvSpPr>
        <dsp:cNvPr id="0" name=""/>
        <dsp:cNvSpPr/>
      </dsp:nvSpPr>
      <dsp:spPr>
        <a:xfrm>
          <a:off x="0" y="2991310"/>
          <a:ext cx="11866179" cy="88744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Reach other community based organizations</a:t>
          </a:r>
        </a:p>
      </dsp:txBody>
      <dsp:txXfrm>
        <a:off x="43321" y="3034631"/>
        <a:ext cx="11779537" cy="800803"/>
      </dsp:txXfrm>
    </dsp:sp>
    <dsp:sp modelId="{71EADD2B-5335-4B42-8B98-13FF6EB01143}">
      <dsp:nvSpPr>
        <dsp:cNvPr id="0" name=""/>
        <dsp:cNvSpPr/>
      </dsp:nvSpPr>
      <dsp:spPr>
        <a:xfrm>
          <a:off x="0" y="3985315"/>
          <a:ext cx="11866179" cy="88744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A safer community! </a:t>
          </a:r>
        </a:p>
      </dsp:txBody>
      <dsp:txXfrm>
        <a:off x="43321" y="4028636"/>
        <a:ext cx="11779537" cy="8008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F5C40-3B7E-414C-AF14-061CFECA1F28}">
      <dsp:nvSpPr>
        <dsp:cNvPr id="0" name=""/>
        <dsp:cNvSpPr/>
      </dsp:nvSpPr>
      <dsp:spPr>
        <a:xfrm>
          <a:off x="255746" y="2570"/>
          <a:ext cx="3367692" cy="20206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Flexible Data Systems</a:t>
          </a:r>
        </a:p>
      </dsp:txBody>
      <dsp:txXfrm>
        <a:off x="255746" y="2570"/>
        <a:ext cx="3367692" cy="2020615"/>
      </dsp:txXfrm>
    </dsp:sp>
    <dsp:sp modelId="{2C5D9B11-8873-434A-8092-A75B4BA17A9F}">
      <dsp:nvSpPr>
        <dsp:cNvPr id="0" name=""/>
        <dsp:cNvSpPr/>
      </dsp:nvSpPr>
      <dsp:spPr>
        <a:xfrm>
          <a:off x="3960208" y="2570"/>
          <a:ext cx="3367692" cy="202061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Training Manuals and experts</a:t>
          </a:r>
        </a:p>
      </dsp:txBody>
      <dsp:txXfrm>
        <a:off x="3960208" y="2570"/>
        <a:ext cx="3367692" cy="2020615"/>
      </dsp:txXfrm>
    </dsp:sp>
    <dsp:sp modelId="{CFB01499-4B8B-F244-BB59-03F42CCF7440}">
      <dsp:nvSpPr>
        <dsp:cNvPr id="0" name=""/>
        <dsp:cNvSpPr/>
      </dsp:nvSpPr>
      <dsp:spPr>
        <a:xfrm>
          <a:off x="7664670" y="2570"/>
          <a:ext cx="3367692" cy="2020615"/>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Listening to challenges</a:t>
          </a:r>
        </a:p>
      </dsp:txBody>
      <dsp:txXfrm>
        <a:off x="7664670" y="2570"/>
        <a:ext cx="3367692" cy="2020615"/>
      </dsp:txXfrm>
    </dsp:sp>
    <dsp:sp modelId="{8B02DC88-0578-154E-9968-79F66C114B4F}">
      <dsp:nvSpPr>
        <dsp:cNvPr id="0" name=""/>
        <dsp:cNvSpPr/>
      </dsp:nvSpPr>
      <dsp:spPr>
        <a:xfrm>
          <a:off x="255746" y="2359955"/>
          <a:ext cx="3367692" cy="2020615"/>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Open, honest communication</a:t>
          </a:r>
        </a:p>
      </dsp:txBody>
      <dsp:txXfrm>
        <a:off x="255746" y="2359955"/>
        <a:ext cx="3367692" cy="2020615"/>
      </dsp:txXfrm>
    </dsp:sp>
    <dsp:sp modelId="{63F70E4D-C928-5649-BBBB-298D818E7EBE}">
      <dsp:nvSpPr>
        <dsp:cNvPr id="0" name=""/>
        <dsp:cNvSpPr/>
      </dsp:nvSpPr>
      <dsp:spPr>
        <a:xfrm>
          <a:off x="3960208" y="2359955"/>
          <a:ext cx="3367692" cy="202061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Take</a:t>
          </a:r>
          <a:r>
            <a:rPr lang="en-US" sz="3100" kern="1200" baseline="0" dirty="0"/>
            <a:t> calculated risks – be vulnerable and open</a:t>
          </a:r>
          <a:endParaRPr lang="en-US" sz="3100" kern="1200" dirty="0"/>
        </a:p>
      </dsp:txBody>
      <dsp:txXfrm>
        <a:off x="3960208" y="2359955"/>
        <a:ext cx="3367692" cy="2020615"/>
      </dsp:txXfrm>
    </dsp:sp>
    <dsp:sp modelId="{D67D3A36-012A-714E-BF5B-CF50CBD6B9B4}">
      <dsp:nvSpPr>
        <dsp:cNvPr id="0" name=""/>
        <dsp:cNvSpPr/>
      </dsp:nvSpPr>
      <dsp:spPr>
        <a:xfrm>
          <a:off x="7664670" y="2359955"/>
          <a:ext cx="3367692" cy="202061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t>Have a mindset of abundance, even when times feel scarce </a:t>
          </a:r>
          <a:endParaRPr lang="en-US" sz="3100" kern="1200" dirty="0"/>
        </a:p>
      </dsp:txBody>
      <dsp:txXfrm>
        <a:off x="7664670" y="2359955"/>
        <a:ext cx="3367692" cy="2020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3D353-BC28-F840-A432-ED29912141E2}">
      <dsp:nvSpPr>
        <dsp:cNvPr id="0" name=""/>
        <dsp:cNvSpPr/>
      </dsp:nvSpPr>
      <dsp:spPr>
        <a:xfrm>
          <a:off x="0" y="10667"/>
          <a:ext cx="11958637" cy="9114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Who is Daya? </a:t>
          </a:r>
        </a:p>
      </dsp:txBody>
      <dsp:txXfrm>
        <a:off x="44492" y="55159"/>
        <a:ext cx="11869653" cy="822446"/>
      </dsp:txXfrm>
    </dsp:sp>
    <dsp:sp modelId="{C825DC8F-7455-A347-8148-CC7DA0E81F08}">
      <dsp:nvSpPr>
        <dsp:cNvPr id="0" name=""/>
        <dsp:cNvSpPr/>
      </dsp:nvSpPr>
      <dsp:spPr>
        <a:xfrm>
          <a:off x="0" y="1022248"/>
          <a:ext cx="11958637" cy="911430"/>
        </a:xfrm>
        <a:prstGeom prst="round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role of culturally specific organizations</a:t>
          </a:r>
        </a:p>
      </dsp:txBody>
      <dsp:txXfrm>
        <a:off x="44492" y="1066740"/>
        <a:ext cx="11869653" cy="822446"/>
      </dsp:txXfrm>
    </dsp:sp>
    <dsp:sp modelId="{54CD7896-7903-F945-A043-49390780EB0E}">
      <dsp:nvSpPr>
        <dsp:cNvPr id="0" name=""/>
        <dsp:cNvSpPr/>
      </dsp:nvSpPr>
      <dsp:spPr>
        <a:xfrm>
          <a:off x="0" y="2043118"/>
          <a:ext cx="11958637" cy="911430"/>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Data Challenges </a:t>
          </a:r>
        </a:p>
      </dsp:txBody>
      <dsp:txXfrm>
        <a:off x="44492" y="2087610"/>
        <a:ext cx="11869653" cy="822446"/>
      </dsp:txXfrm>
    </dsp:sp>
    <dsp:sp modelId="{69EBE071-ABB0-F942-9D69-83C8E074F419}">
      <dsp:nvSpPr>
        <dsp:cNvPr id="0" name=""/>
        <dsp:cNvSpPr/>
      </dsp:nvSpPr>
      <dsp:spPr>
        <a:xfrm>
          <a:off x="0" y="3063989"/>
          <a:ext cx="11958637" cy="911430"/>
        </a:xfrm>
        <a:prstGeom prst="round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Case Study: Daya’s Housing Program</a:t>
          </a:r>
        </a:p>
      </dsp:txBody>
      <dsp:txXfrm>
        <a:off x="44492" y="3108481"/>
        <a:ext cx="11869653" cy="822446"/>
      </dsp:txXfrm>
    </dsp:sp>
    <dsp:sp modelId="{EE28E430-30DF-5E4C-AF1A-42E06142EBD5}">
      <dsp:nvSpPr>
        <dsp:cNvPr id="0" name=""/>
        <dsp:cNvSpPr/>
      </dsp:nvSpPr>
      <dsp:spPr>
        <a:xfrm>
          <a:off x="0" y="4084859"/>
          <a:ext cx="11958637" cy="911430"/>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Why &amp; how to partner? </a:t>
          </a:r>
        </a:p>
      </dsp:txBody>
      <dsp:txXfrm>
        <a:off x="44492" y="4129351"/>
        <a:ext cx="11869653" cy="822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81A4A-E36A-A447-BC6C-38ADF31D3CB7}">
      <dsp:nvSpPr>
        <dsp:cNvPr id="0" name=""/>
        <dsp:cNvSpPr/>
      </dsp:nvSpPr>
      <dsp:spPr>
        <a:xfrm>
          <a:off x="0" y="0"/>
          <a:ext cx="12192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9792B-9FAC-CE4F-8E00-E0BF16A61E59}">
      <dsp:nvSpPr>
        <dsp:cNvPr id="0" name=""/>
        <dsp:cNvSpPr/>
      </dsp:nvSpPr>
      <dsp:spPr>
        <a:xfrm>
          <a:off x="0" y="0"/>
          <a:ext cx="12192000" cy="1262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US" sz="4500" kern="1200" dirty="0"/>
            <a:t>Our Story – Response to Tragedy</a:t>
          </a:r>
        </a:p>
      </dsp:txBody>
      <dsp:txXfrm>
        <a:off x="0" y="0"/>
        <a:ext cx="12192000" cy="1262555"/>
      </dsp:txXfrm>
    </dsp:sp>
    <dsp:sp modelId="{FFF7F928-6E0A-124E-999B-402B252A9915}">
      <dsp:nvSpPr>
        <dsp:cNvPr id="0" name=""/>
        <dsp:cNvSpPr/>
      </dsp:nvSpPr>
      <dsp:spPr>
        <a:xfrm>
          <a:off x="0" y="1262555"/>
          <a:ext cx="12192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C2C3C-FD62-9649-95D2-CF64555B7070}">
      <dsp:nvSpPr>
        <dsp:cNvPr id="0" name=""/>
        <dsp:cNvSpPr/>
      </dsp:nvSpPr>
      <dsp:spPr>
        <a:xfrm>
          <a:off x="0" y="1262555"/>
          <a:ext cx="12192000" cy="1262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Our Mission – Empowering South Asian Survivors  </a:t>
          </a:r>
        </a:p>
      </dsp:txBody>
      <dsp:txXfrm>
        <a:off x="0" y="1262555"/>
        <a:ext cx="12192000" cy="1262555"/>
      </dsp:txXfrm>
    </dsp:sp>
    <dsp:sp modelId="{30C0B667-2D62-AF4F-8A51-DE143FA16004}">
      <dsp:nvSpPr>
        <dsp:cNvPr id="0" name=""/>
        <dsp:cNvSpPr/>
      </dsp:nvSpPr>
      <dsp:spPr>
        <a:xfrm>
          <a:off x="0" y="2525110"/>
          <a:ext cx="12192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7F0888-8EA2-FC4A-A782-24309EA59E2E}">
      <dsp:nvSpPr>
        <dsp:cNvPr id="0" name=""/>
        <dsp:cNvSpPr/>
      </dsp:nvSpPr>
      <dsp:spPr>
        <a:xfrm>
          <a:off x="0" y="2525110"/>
          <a:ext cx="12192000" cy="1262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Our Services – Culturally Specific, Trauma Informed</a:t>
          </a:r>
        </a:p>
      </dsp:txBody>
      <dsp:txXfrm>
        <a:off x="0" y="2525110"/>
        <a:ext cx="12192000" cy="1262555"/>
      </dsp:txXfrm>
    </dsp:sp>
    <dsp:sp modelId="{C06AB05D-81E9-D941-AF34-421689F0C38B}">
      <dsp:nvSpPr>
        <dsp:cNvPr id="0" name=""/>
        <dsp:cNvSpPr/>
      </dsp:nvSpPr>
      <dsp:spPr>
        <a:xfrm>
          <a:off x="0" y="3787665"/>
          <a:ext cx="12192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DF5FE-7BCB-9B4D-9288-B1ECCC939DC1}">
      <dsp:nvSpPr>
        <dsp:cNvPr id="0" name=""/>
        <dsp:cNvSpPr/>
      </dsp:nvSpPr>
      <dsp:spPr>
        <a:xfrm>
          <a:off x="0" y="3787665"/>
          <a:ext cx="12192000" cy="1262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Our Family – Small, but Mighty </a:t>
          </a:r>
        </a:p>
      </dsp:txBody>
      <dsp:txXfrm>
        <a:off x="0" y="3787665"/>
        <a:ext cx="12192000" cy="1262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776A6-F3E8-2445-9A7D-B05E528772EE}">
      <dsp:nvSpPr>
        <dsp:cNvPr id="0" name=""/>
        <dsp:cNvSpPr/>
      </dsp:nvSpPr>
      <dsp:spPr>
        <a:xfrm>
          <a:off x="0" y="428876"/>
          <a:ext cx="11970215"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dirty="0"/>
            <a:t>Addressing bias &amp; privilege  </a:t>
          </a:r>
        </a:p>
      </dsp:txBody>
      <dsp:txXfrm>
        <a:off x="62055" y="490931"/>
        <a:ext cx="11846105" cy="1147095"/>
      </dsp:txXfrm>
    </dsp:sp>
    <dsp:sp modelId="{E981BFE4-C1CF-9A44-936D-EE2C81769EA2}">
      <dsp:nvSpPr>
        <dsp:cNvPr id="0" name=""/>
        <dsp:cNvSpPr/>
      </dsp:nvSpPr>
      <dsp:spPr>
        <a:xfrm>
          <a:off x="0" y="1852721"/>
          <a:ext cx="11970215" cy="12712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dirty="0"/>
            <a:t>Being</a:t>
          </a:r>
          <a:r>
            <a:rPr lang="en-US" sz="5300" kern="1200" baseline="0" dirty="0"/>
            <a:t> an expert in AND of the community</a:t>
          </a:r>
          <a:endParaRPr lang="en-US" sz="5300" kern="1200" dirty="0"/>
        </a:p>
      </dsp:txBody>
      <dsp:txXfrm>
        <a:off x="62055" y="1914776"/>
        <a:ext cx="11846105" cy="1147095"/>
      </dsp:txXfrm>
    </dsp:sp>
    <dsp:sp modelId="{07867786-C5D5-EB4A-BECB-53225A12B261}">
      <dsp:nvSpPr>
        <dsp:cNvPr id="0" name=""/>
        <dsp:cNvSpPr/>
      </dsp:nvSpPr>
      <dsp:spPr>
        <a:xfrm>
          <a:off x="0" y="3276566"/>
          <a:ext cx="11970215" cy="12712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dirty="0"/>
            <a:t>Filling</a:t>
          </a:r>
          <a:r>
            <a:rPr lang="en-US" sz="5300" kern="1200" baseline="0" dirty="0"/>
            <a:t> the gaps </a:t>
          </a:r>
          <a:endParaRPr lang="en-US" sz="5300" kern="1200" dirty="0"/>
        </a:p>
      </dsp:txBody>
      <dsp:txXfrm>
        <a:off x="62055" y="3338621"/>
        <a:ext cx="11846105" cy="1147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36A82-8F7F-A444-8597-9C0F1714218A}">
      <dsp:nvSpPr>
        <dsp:cNvPr id="0" name=""/>
        <dsp:cNvSpPr/>
      </dsp:nvSpPr>
      <dsp:spPr>
        <a:xfrm>
          <a:off x="7012" y="944235"/>
          <a:ext cx="2782139" cy="16692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LEP Survivors</a:t>
          </a:r>
        </a:p>
      </dsp:txBody>
      <dsp:txXfrm>
        <a:off x="7012" y="944235"/>
        <a:ext cx="2782139" cy="1669283"/>
      </dsp:txXfrm>
    </dsp:sp>
    <dsp:sp modelId="{3F29E4F9-ACA9-DD45-96D4-1D3C0F4AD434}">
      <dsp:nvSpPr>
        <dsp:cNvPr id="0" name=""/>
        <dsp:cNvSpPr/>
      </dsp:nvSpPr>
      <dsp:spPr>
        <a:xfrm>
          <a:off x="3067366" y="944235"/>
          <a:ext cx="2782139" cy="1669283"/>
        </a:xfrm>
        <a:prstGeom prst="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Survivors with money that they cannot access</a:t>
          </a:r>
        </a:p>
      </dsp:txBody>
      <dsp:txXfrm>
        <a:off x="3067366" y="944235"/>
        <a:ext cx="2782139" cy="1669283"/>
      </dsp:txXfrm>
    </dsp:sp>
    <dsp:sp modelId="{97D9FDE9-8FE9-1949-864C-31255DAFDDC2}">
      <dsp:nvSpPr>
        <dsp:cNvPr id="0" name=""/>
        <dsp:cNvSpPr/>
      </dsp:nvSpPr>
      <dsp:spPr>
        <a:xfrm>
          <a:off x="6127719" y="944235"/>
          <a:ext cx="2782139" cy="1669283"/>
        </a:xfrm>
        <a:prstGeom prst="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Survivors who have lost family, friends, or community</a:t>
          </a:r>
        </a:p>
      </dsp:txBody>
      <dsp:txXfrm>
        <a:off x="6127719" y="944235"/>
        <a:ext cx="2782139" cy="1669283"/>
      </dsp:txXfrm>
    </dsp:sp>
    <dsp:sp modelId="{2D6D665C-2B7A-A54D-8CFC-2C602CCC68F2}">
      <dsp:nvSpPr>
        <dsp:cNvPr id="0" name=""/>
        <dsp:cNvSpPr/>
      </dsp:nvSpPr>
      <dsp:spPr>
        <a:xfrm>
          <a:off x="9188073" y="944235"/>
          <a:ext cx="2782139" cy="1669283"/>
        </a:xfrm>
        <a:prstGeom prst="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Survivors who practice differently than mainstream</a:t>
          </a:r>
        </a:p>
      </dsp:txBody>
      <dsp:txXfrm>
        <a:off x="9188073" y="944235"/>
        <a:ext cx="2782139" cy="1669283"/>
      </dsp:txXfrm>
    </dsp:sp>
    <dsp:sp modelId="{73F5B008-FCD7-AE48-B214-502B0AB478DC}">
      <dsp:nvSpPr>
        <dsp:cNvPr id="0" name=""/>
        <dsp:cNvSpPr/>
      </dsp:nvSpPr>
      <dsp:spPr>
        <a:xfrm>
          <a:off x="7012" y="2891733"/>
          <a:ext cx="2782139" cy="1669283"/>
        </a:xfrm>
        <a:prstGeom prst="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Survivors who have interacted with systems before</a:t>
          </a:r>
        </a:p>
      </dsp:txBody>
      <dsp:txXfrm>
        <a:off x="7012" y="2891733"/>
        <a:ext cx="2782139" cy="1669283"/>
      </dsp:txXfrm>
    </dsp:sp>
    <dsp:sp modelId="{B01E1B29-8B4C-E048-92E8-49D70E4FBC33}">
      <dsp:nvSpPr>
        <dsp:cNvPr id="0" name=""/>
        <dsp:cNvSpPr/>
      </dsp:nvSpPr>
      <dsp:spPr>
        <a:xfrm>
          <a:off x="3067366" y="2891733"/>
          <a:ext cx="2782139" cy="1669283"/>
        </a:xfrm>
        <a:prstGeom prst="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Undocumented Survivors</a:t>
          </a:r>
        </a:p>
      </dsp:txBody>
      <dsp:txXfrm>
        <a:off x="3067366" y="2891733"/>
        <a:ext cx="2782139" cy="1669283"/>
      </dsp:txXfrm>
    </dsp:sp>
    <dsp:sp modelId="{C53D28DC-066D-0C4D-85E2-B0EB532BA601}">
      <dsp:nvSpPr>
        <dsp:cNvPr id="0" name=""/>
        <dsp:cNvSpPr/>
      </dsp:nvSpPr>
      <dsp:spPr>
        <a:xfrm>
          <a:off x="6127719" y="2891733"/>
          <a:ext cx="2782139" cy="1669283"/>
        </a:xfrm>
        <a:prstGeom prst="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Survivors with multiple perpetrators</a:t>
          </a:r>
        </a:p>
      </dsp:txBody>
      <dsp:txXfrm>
        <a:off x="6127719" y="2891733"/>
        <a:ext cx="2782139" cy="1669283"/>
      </dsp:txXfrm>
    </dsp:sp>
    <dsp:sp modelId="{95A45DB0-A912-CA41-B755-6B74FBA1E3BC}">
      <dsp:nvSpPr>
        <dsp:cNvPr id="0" name=""/>
        <dsp:cNvSpPr/>
      </dsp:nvSpPr>
      <dsp:spPr>
        <a:xfrm>
          <a:off x="9188073" y="2891733"/>
          <a:ext cx="2782139" cy="166928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Survivors who have lost their children</a:t>
          </a:r>
        </a:p>
      </dsp:txBody>
      <dsp:txXfrm>
        <a:off x="9188073" y="2891733"/>
        <a:ext cx="2782139" cy="16692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FCF62-840D-D84A-B1B7-23F7711DB78C}">
      <dsp:nvSpPr>
        <dsp:cNvPr id="0" name=""/>
        <dsp:cNvSpPr/>
      </dsp:nvSpPr>
      <dsp:spPr>
        <a:xfrm>
          <a:off x="3506" y="963712"/>
          <a:ext cx="2782139" cy="16692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Language</a:t>
          </a:r>
        </a:p>
      </dsp:txBody>
      <dsp:txXfrm>
        <a:off x="3506" y="963712"/>
        <a:ext cx="2782139" cy="1669283"/>
      </dsp:txXfrm>
    </dsp:sp>
    <dsp:sp modelId="{215284CF-6D64-2548-A7D4-565FEC3C291C}">
      <dsp:nvSpPr>
        <dsp:cNvPr id="0" name=""/>
        <dsp:cNvSpPr/>
      </dsp:nvSpPr>
      <dsp:spPr>
        <a:xfrm>
          <a:off x="3063860" y="963712"/>
          <a:ext cx="2782139" cy="1669283"/>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Finances</a:t>
          </a:r>
        </a:p>
      </dsp:txBody>
      <dsp:txXfrm>
        <a:off x="3063860" y="963712"/>
        <a:ext cx="2782139" cy="1669283"/>
      </dsp:txXfrm>
    </dsp:sp>
    <dsp:sp modelId="{4F9CFB0E-D9FA-A544-B4B1-27E91516DECB}">
      <dsp:nvSpPr>
        <dsp:cNvPr id="0" name=""/>
        <dsp:cNvSpPr/>
      </dsp:nvSpPr>
      <dsp:spPr>
        <a:xfrm>
          <a:off x="6124214" y="963712"/>
          <a:ext cx="2782139" cy="1669283"/>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Isolation</a:t>
          </a:r>
        </a:p>
      </dsp:txBody>
      <dsp:txXfrm>
        <a:off x="6124214" y="963712"/>
        <a:ext cx="2782139" cy="1669283"/>
      </dsp:txXfrm>
    </dsp:sp>
    <dsp:sp modelId="{01A2D9B4-1A53-204C-B4F6-052321C69AFF}">
      <dsp:nvSpPr>
        <dsp:cNvPr id="0" name=""/>
        <dsp:cNvSpPr/>
      </dsp:nvSpPr>
      <dsp:spPr>
        <a:xfrm>
          <a:off x="9184568" y="963712"/>
          <a:ext cx="2782139" cy="1669283"/>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Religious abuse</a:t>
          </a:r>
        </a:p>
      </dsp:txBody>
      <dsp:txXfrm>
        <a:off x="9184568" y="963712"/>
        <a:ext cx="2782139" cy="1669283"/>
      </dsp:txXfrm>
    </dsp:sp>
    <dsp:sp modelId="{60F53112-B4F5-4B4F-B548-903E0116969D}">
      <dsp:nvSpPr>
        <dsp:cNvPr id="0" name=""/>
        <dsp:cNvSpPr/>
      </dsp:nvSpPr>
      <dsp:spPr>
        <a:xfrm>
          <a:off x="3506" y="2911210"/>
          <a:ext cx="2782139" cy="1669283"/>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Lack of trust in mainstream systems</a:t>
          </a:r>
        </a:p>
      </dsp:txBody>
      <dsp:txXfrm>
        <a:off x="3506" y="2911210"/>
        <a:ext cx="2782139" cy="1669283"/>
      </dsp:txXfrm>
    </dsp:sp>
    <dsp:sp modelId="{394DA28F-9C2B-C84A-BBF2-47FE19F6FB31}">
      <dsp:nvSpPr>
        <dsp:cNvPr id="0" name=""/>
        <dsp:cNvSpPr/>
      </dsp:nvSpPr>
      <dsp:spPr>
        <a:xfrm>
          <a:off x="3063860" y="2911210"/>
          <a:ext cx="2782139" cy="1669283"/>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Immigration abuse</a:t>
          </a:r>
        </a:p>
      </dsp:txBody>
      <dsp:txXfrm>
        <a:off x="3063860" y="2911210"/>
        <a:ext cx="2782139" cy="1669283"/>
      </dsp:txXfrm>
    </dsp:sp>
    <dsp:sp modelId="{A8F029C1-A5A7-F045-8DC4-21078533D501}">
      <dsp:nvSpPr>
        <dsp:cNvPr id="0" name=""/>
        <dsp:cNvSpPr/>
      </dsp:nvSpPr>
      <dsp:spPr>
        <a:xfrm>
          <a:off x="6124214" y="2911210"/>
          <a:ext cx="2782139" cy="1669283"/>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In-Law abuse</a:t>
          </a:r>
        </a:p>
      </dsp:txBody>
      <dsp:txXfrm>
        <a:off x="6124214" y="2911210"/>
        <a:ext cx="2782139" cy="1669283"/>
      </dsp:txXfrm>
    </dsp:sp>
    <dsp:sp modelId="{D0F559E4-73E6-FA49-A7C2-2AE878EDC96F}">
      <dsp:nvSpPr>
        <dsp:cNvPr id="0" name=""/>
        <dsp:cNvSpPr/>
      </dsp:nvSpPr>
      <dsp:spPr>
        <a:xfrm>
          <a:off x="9184568" y="2911210"/>
          <a:ext cx="2782139" cy="166928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Transnational Abandonment</a:t>
          </a:r>
        </a:p>
      </dsp:txBody>
      <dsp:txXfrm>
        <a:off x="9184568" y="2911210"/>
        <a:ext cx="2782139" cy="16692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FCF62-840D-D84A-B1B7-23F7711DB78C}">
      <dsp:nvSpPr>
        <dsp:cNvPr id="0" name=""/>
        <dsp:cNvSpPr/>
      </dsp:nvSpPr>
      <dsp:spPr>
        <a:xfrm>
          <a:off x="3507" y="879362"/>
          <a:ext cx="2782550" cy="16695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Grassroots beginnings</a:t>
          </a:r>
        </a:p>
      </dsp:txBody>
      <dsp:txXfrm>
        <a:off x="3507" y="879362"/>
        <a:ext cx="2782550" cy="1669530"/>
      </dsp:txXfrm>
    </dsp:sp>
    <dsp:sp modelId="{215284CF-6D64-2548-A7D4-565FEC3C291C}">
      <dsp:nvSpPr>
        <dsp:cNvPr id="0" name=""/>
        <dsp:cNvSpPr/>
      </dsp:nvSpPr>
      <dsp:spPr>
        <a:xfrm>
          <a:off x="3064313" y="879362"/>
          <a:ext cx="2782550" cy="1669530"/>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Volunteer run</a:t>
          </a:r>
        </a:p>
      </dsp:txBody>
      <dsp:txXfrm>
        <a:off x="3064313" y="879362"/>
        <a:ext cx="2782550" cy="1669530"/>
      </dsp:txXfrm>
    </dsp:sp>
    <dsp:sp modelId="{4F9CFB0E-D9FA-A544-B4B1-27E91516DECB}">
      <dsp:nvSpPr>
        <dsp:cNvPr id="0" name=""/>
        <dsp:cNvSpPr/>
      </dsp:nvSpPr>
      <dsp:spPr>
        <a:xfrm>
          <a:off x="6125119" y="879362"/>
          <a:ext cx="2782550" cy="1669530"/>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Mainstream Metrics</a:t>
          </a:r>
        </a:p>
      </dsp:txBody>
      <dsp:txXfrm>
        <a:off x="6125119" y="879362"/>
        <a:ext cx="2782550" cy="1669530"/>
      </dsp:txXfrm>
    </dsp:sp>
    <dsp:sp modelId="{01A2D9B4-1A53-204C-B4F6-052321C69AFF}">
      <dsp:nvSpPr>
        <dsp:cNvPr id="0" name=""/>
        <dsp:cNvSpPr/>
      </dsp:nvSpPr>
      <dsp:spPr>
        <a:xfrm>
          <a:off x="9185924" y="879362"/>
          <a:ext cx="2782550" cy="1669530"/>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Data Collection</a:t>
          </a:r>
        </a:p>
      </dsp:txBody>
      <dsp:txXfrm>
        <a:off x="9185924" y="879362"/>
        <a:ext cx="2782550" cy="1669530"/>
      </dsp:txXfrm>
    </dsp:sp>
    <dsp:sp modelId="{60F53112-B4F5-4B4F-B548-903E0116969D}">
      <dsp:nvSpPr>
        <dsp:cNvPr id="0" name=""/>
        <dsp:cNvSpPr/>
      </dsp:nvSpPr>
      <dsp:spPr>
        <a:xfrm>
          <a:off x="3507" y="2841438"/>
          <a:ext cx="2782550" cy="1669530"/>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Staff Sizes</a:t>
          </a:r>
        </a:p>
      </dsp:txBody>
      <dsp:txXfrm>
        <a:off x="3507" y="2841438"/>
        <a:ext cx="2782550" cy="1669530"/>
      </dsp:txXfrm>
    </dsp:sp>
    <dsp:sp modelId="{394DA28F-9C2B-C84A-BBF2-47FE19F6FB31}">
      <dsp:nvSpPr>
        <dsp:cNvPr id="0" name=""/>
        <dsp:cNvSpPr/>
      </dsp:nvSpPr>
      <dsp:spPr>
        <a:xfrm>
          <a:off x="3064313" y="2841438"/>
          <a:ext cx="2782550" cy="1669530"/>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Funding for systems</a:t>
          </a:r>
        </a:p>
      </dsp:txBody>
      <dsp:txXfrm>
        <a:off x="3064313" y="2841438"/>
        <a:ext cx="2782550" cy="1669530"/>
      </dsp:txXfrm>
    </dsp:sp>
    <dsp:sp modelId="{A8F029C1-A5A7-F045-8DC4-21078533D501}">
      <dsp:nvSpPr>
        <dsp:cNvPr id="0" name=""/>
        <dsp:cNvSpPr/>
      </dsp:nvSpPr>
      <dsp:spPr>
        <a:xfrm>
          <a:off x="6125119" y="2841438"/>
          <a:ext cx="2782550" cy="1669530"/>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Required Data Points</a:t>
          </a:r>
        </a:p>
      </dsp:txBody>
      <dsp:txXfrm>
        <a:off x="6125119" y="2841438"/>
        <a:ext cx="2782550" cy="1669530"/>
      </dsp:txXfrm>
    </dsp:sp>
    <dsp:sp modelId="{D0F559E4-73E6-FA49-A7C2-2AE878EDC96F}">
      <dsp:nvSpPr>
        <dsp:cNvPr id="0" name=""/>
        <dsp:cNvSpPr/>
      </dsp:nvSpPr>
      <dsp:spPr>
        <a:xfrm>
          <a:off x="9185924" y="2841438"/>
          <a:ext cx="2782550" cy="166953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Organizational Culture</a:t>
          </a:r>
        </a:p>
      </dsp:txBody>
      <dsp:txXfrm>
        <a:off x="9185924" y="2841438"/>
        <a:ext cx="2782550" cy="16695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3D353-BC28-F840-A432-ED29912141E2}">
      <dsp:nvSpPr>
        <dsp:cNvPr id="0" name=""/>
        <dsp:cNvSpPr/>
      </dsp:nvSpPr>
      <dsp:spPr>
        <a:xfrm>
          <a:off x="0" y="13358"/>
          <a:ext cx="11866177" cy="98338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Resulted from the sale of a transitional home</a:t>
          </a:r>
        </a:p>
      </dsp:txBody>
      <dsp:txXfrm>
        <a:off x="48005" y="61363"/>
        <a:ext cx="11770167" cy="887374"/>
      </dsp:txXfrm>
    </dsp:sp>
    <dsp:sp modelId="{C825DC8F-7455-A347-8148-CC7DA0E81F08}">
      <dsp:nvSpPr>
        <dsp:cNvPr id="0" name=""/>
        <dsp:cNvSpPr/>
      </dsp:nvSpPr>
      <dsp:spPr>
        <a:xfrm>
          <a:off x="0" y="1114823"/>
          <a:ext cx="11866177" cy="983384"/>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Flexible  </a:t>
          </a:r>
        </a:p>
      </dsp:txBody>
      <dsp:txXfrm>
        <a:off x="48005" y="1162828"/>
        <a:ext cx="11770167" cy="887374"/>
      </dsp:txXfrm>
    </dsp:sp>
    <dsp:sp modelId="{54CD7896-7903-F945-A043-49390780EB0E}">
      <dsp:nvSpPr>
        <dsp:cNvPr id="0" name=""/>
        <dsp:cNvSpPr/>
      </dsp:nvSpPr>
      <dsp:spPr>
        <a:xfrm>
          <a:off x="0" y="2216288"/>
          <a:ext cx="11866177" cy="983384"/>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Donor supported</a:t>
          </a:r>
        </a:p>
      </dsp:txBody>
      <dsp:txXfrm>
        <a:off x="48005" y="2264293"/>
        <a:ext cx="11770167" cy="887374"/>
      </dsp:txXfrm>
    </dsp:sp>
    <dsp:sp modelId="{69EBE071-ABB0-F942-9D69-83C8E074F419}">
      <dsp:nvSpPr>
        <dsp:cNvPr id="0" name=""/>
        <dsp:cNvSpPr/>
      </dsp:nvSpPr>
      <dsp:spPr>
        <a:xfrm>
          <a:off x="0" y="3317753"/>
          <a:ext cx="11866177" cy="983384"/>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Challenges – Short-term</a:t>
          </a:r>
        </a:p>
      </dsp:txBody>
      <dsp:txXfrm>
        <a:off x="48005" y="3365758"/>
        <a:ext cx="11770167" cy="8873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04932-3EEF-3543-8FE5-C71CA5DE6F7E}">
      <dsp:nvSpPr>
        <dsp:cNvPr id="0" name=""/>
        <dsp:cNvSpPr/>
      </dsp:nvSpPr>
      <dsp:spPr>
        <a:xfrm>
          <a:off x="0" y="13358"/>
          <a:ext cx="11866179" cy="98338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en-US" sz="4100" kern="1200" dirty="0"/>
            <a:t>Subcontract to HCDVCC</a:t>
          </a:r>
        </a:p>
      </dsp:txBody>
      <dsp:txXfrm>
        <a:off x="48005" y="61363"/>
        <a:ext cx="11770169" cy="887374"/>
      </dsp:txXfrm>
    </dsp:sp>
    <dsp:sp modelId="{F76830E3-3108-C744-AE90-A09548179B2E}">
      <dsp:nvSpPr>
        <dsp:cNvPr id="0" name=""/>
        <dsp:cNvSpPr/>
      </dsp:nvSpPr>
      <dsp:spPr>
        <a:xfrm>
          <a:off x="0" y="1114823"/>
          <a:ext cx="11866179" cy="98338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12+ months</a:t>
          </a:r>
        </a:p>
      </dsp:txBody>
      <dsp:txXfrm>
        <a:off x="48005" y="1162828"/>
        <a:ext cx="11770169" cy="887374"/>
      </dsp:txXfrm>
    </dsp:sp>
    <dsp:sp modelId="{206142BA-F412-1940-9BCC-2BD42D5A0C73}">
      <dsp:nvSpPr>
        <dsp:cNvPr id="0" name=""/>
        <dsp:cNvSpPr/>
      </dsp:nvSpPr>
      <dsp:spPr>
        <a:xfrm>
          <a:off x="0" y="2216288"/>
          <a:ext cx="11866179" cy="98338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More administrative work – DATA!</a:t>
          </a:r>
        </a:p>
      </dsp:txBody>
      <dsp:txXfrm>
        <a:off x="48005" y="2264293"/>
        <a:ext cx="11770169" cy="887374"/>
      </dsp:txXfrm>
    </dsp:sp>
    <dsp:sp modelId="{B31D86E8-7B0B-1E43-9B53-F43A3CE315A8}">
      <dsp:nvSpPr>
        <dsp:cNvPr id="0" name=""/>
        <dsp:cNvSpPr/>
      </dsp:nvSpPr>
      <dsp:spPr>
        <a:xfrm>
          <a:off x="0" y="3317753"/>
          <a:ext cx="11866179" cy="98338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Unique challenges not always reflected</a:t>
          </a:r>
        </a:p>
      </dsp:txBody>
      <dsp:txXfrm>
        <a:off x="48005" y="3365758"/>
        <a:ext cx="11770169" cy="8873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50B8B9-08A9-C544-AE20-C443FB029C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FC48B7-1A52-9A46-A1B0-62C2D7209B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861A46-F6B2-A342-BD4E-E65936DA4BAF}" type="datetimeFigureOut">
              <a:rPr lang="en-US" smtClean="0"/>
              <a:t>7/7/22</a:t>
            </a:fld>
            <a:endParaRPr lang="en-US"/>
          </a:p>
        </p:txBody>
      </p:sp>
      <p:sp>
        <p:nvSpPr>
          <p:cNvPr id="4" name="Footer Placeholder 3">
            <a:extLst>
              <a:ext uri="{FF2B5EF4-FFF2-40B4-BE49-F238E27FC236}">
                <a16:creationId xmlns:a16="http://schemas.microsoft.com/office/drawing/2014/main" id="{3053054F-A0B0-CD47-98BD-BEBEC746D5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CF40BC-66E7-7C49-AC07-B2CE980663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39B3BD-ACAC-FE45-BE0B-5CA8D194C38E}" type="slidenum">
              <a:rPr lang="en-US" smtClean="0"/>
              <a:t>‹#›</a:t>
            </a:fld>
            <a:endParaRPr lang="en-US"/>
          </a:p>
        </p:txBody>
      </p:sp>
    </p:spTree>
    <p:extLst>
      <p:ext uri="{BB962C8B-B14F-4D97-AF65-F5344CB8AC3E}">
        <p14:creationId xmlns:p14="http://schemas.microsoft.com/office/powerpoint/2010/main" val="2941649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F328-3E52-3F4B-AE76-41CEC81B8902}" type="datetimeFigureOut">
              <a:rPr lang="en-US" smtClean="0"/>
              <a:t>7/7/22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D54AB-8088-2644-ADB2-1D0A67F90F4A}" type="slidenum">
              <a:rPr lang="en-US" smtClean="0"/>
              <a:t>‹#›</a:t>
            </a:fld>
            <a:endParaRPr lang="en-US"/>
          </a:p>
        </p:txBody>
      </p:sp>
    </p:spTree>
    <p:extLst>
      <p:ext uri="{BB962C8B-B14F-4D97-AF65-F5344CB8AC3E}">
        <p14:creationId xmlns:p14="http://schemas.microsoft.com/office/powerpoint/2010/main" val="9673536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here centering COVID 19, Racial Equity, and Climate Change in intersection of housing responses this past year and moving forward</a:t>
            </a:r>
          </a:p>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2</a:t>
            </a:fld>
            <a:endParaRPr lang="en-US"/>
          </a:p>
        </p:txBody>
      </p:sp>
    </p:spTree>
    <p:extLst>
      <p:ext uri="{BB962C8B-B14F-4D97-AF65-F5344CB8AC3E}">
        <p14:creationId xmlns:p14="http://schemas.microsoft.com/office/powerpoint/2010/main" val="188408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an expert of the community – we can share these dynamics with mainstream systems </a:t>
            </a:r>
          </a:p>
          <a:p>
            <a:r>
              <a:rPr lang="en-US" dirty="0"/>
              <a:t>* Focus on Transnational Abandonment – recently shared this with many judges in FB County </a:t>
            </a:r>
          </a:p>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15</a:t>
            </a:fld>
            <a:endParaRPr lang="en-US"/>
          </a:p>
        </p:txBody>
      </p:sp>
    </p:spTree>
    <p:extLst>
      <p:ext uri="{BB962C8B-B14F-4D97-AF65-F5344CB8AC3E}">
        <p14:creationId xmlns:p14="http://schemas.microsoft.com/office/powerpoint/2010/main" val="121989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16</a:t>
            </a:fld>
            <a:endParaRPr lang="en-US"/>
          </a:p>
        </p:txBody>
      </p:sp>
    </p:spTree>
    <p:extLst>
      <p:ext uri="{BB962C8B-B14F-4D97-AF65-F5344CB8AC3E}">
        <p14:creationId xmlns:p14="http://schemas.microsoft.com/office/powerpoint/2010/main" val="131708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17</a:t>
            </a:fld>
            <a:endParaRPr lang="en-US"/>
          </a:p>
        </p:txBody>
      </p:sp>
    </p:spTree>
    <p:extLst>
      <p:ext uri="{BB962C8B-B14F-4D97-AF65-F5344CB8AC3E}">
        <p14:creationId xmlns:p14="http://schemas.microsoft.com/office/powerpoint/2010/main" val="206983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22</a:t>
            </a:fld>
            <a:endParaRPr lang="en-US"/>
          </a:p>
        </p:txBody>
      </p:sp>
    </p:spTree>
    <p:extLst>
      <p:ext uri="{BB962C8B-B14F-4D97-AF65-F5344CB8AC3E}">
        <p14:creationId xmlns:p14="http://schemas.microsoft.com/office/powerpoint/2010/main" val="1765197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24</a:t>
            </a:fld>
            <a:endParaRPr lang="en-US"/>
          </a:p>
        </p:txBody>
      </p:sp>
    </p:spTree>
    <p:extLst>
      <p:ext uri="{BB962C8B-B14F-4D97-AF65-F5344CB8AC3E}">
        <p14:creationId xmlns:p14="http://schemas.microsoft.com/office/powerpoint/2010/main" val="2476926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25</a:t>
            </a:fld>
            <a:endParaRPr lang="en-US"/>
          </a:p>
        </p:txBody>
      </p:sp>
    </p:spTree>
    <p:extLst>
      <p:ext uri="{BB962C8B-B14F-4D97-AF65-F5344CB8AC3E}">
        <p14:creationId xmlns:p14="http://schemas.microsoft.com/office/powerpoint/2010/main" val="148818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26</a:t>
            </a:fld>
            <a:endParaRPr lang="en-US"/>
          </a:p>
        </p:txBody>
      </p:sp>
    </p:spTree>
    <p:extLst>
      <p:ext uri="{BB962C8B-B14F-4D97-AF65-F5344CB8AC3E}">
        <p14:creationId xmlns:p14="http://schemas.microsoft.com/office/powerpoint/2010/main" val="3261041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link to the CES data elements: https://</a:t>
            </a:r>
            <a:r>
              <a:rPr lang="en-US" dirty="0" err="1"/>
              <a:t>files.hudexchange.info</a:t>
            </a:r>
            <a:r>
              <a:rPr lang="en-US" dirty="0"/>
              <a:t>/resources/documents/HUDs-New-Coordinated-Entry-Data-</a:t>
            </a:r>
            <a:r>
              <a:rPr lang="en-US" dirty="0" err="1"/>
              <a:t>Elements.pdf</a:t>
            </a:r>
            <a:endParaRPr lang="en-US" dirty="0"/>
          </a:p>
          <a:p>
            <a:endParaRPr lang="en-US" dirty="0"/>
          </a:p>
          <a:p>
            <a:r>
              <a:rPr lang="en-US" dirty="0"/>
              <a:t>Make sure the VSP who might be running a parallel CES has a comparable database w updated data elements</a:t>
            </a:r>
          </a:p>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28</a:t>
            </a:fld>
            <a:endParaRPr lang="en-US"/>
          </a:p>
        </p:txBody>
      </p:sp>
    </p:spTree>
    <p:extLst>
      <p:ext uri="{BB962C8B-B14F-4D97-AF65-F5344CB8AC3E}">
        <p14:creationId xmlns:p14="http://schemas.microsoft.com/office/powerpoint/2010/main" val="2408086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CoC’s</a:t>
            </a:r>
            <a:r>
              <a:rPr lang="en-US" dirty="0"/>
              <a:t> can explore other ways of prioritizing persons experiencing homelessness.</a:t>
            </a:r>
          </a:p>
          <a:p>
            <a:endParaRPr lang="en-US" dirty="0"/>
          </a:p>
          <a:p>
            <a:r>
              <a:rPr lang="en-US" dirty="0"/>
              <a:t>Examine your data so that the data shapes who is prioritized for limited resources. </a:t>
            </a:r>
          </a:p>
          <a:p>
            <a:endParaRPr lang="en-US" dirty="0"/>
          </a:p>
          <a:p>
            <a:r>
              <a:rPr lang="en-US" dirty="0"/>
              <a:t>VSPs and others can be good partners to shape your CES system.</a:t>
            </a:r>
          </a:p>
          <a:p>
            <a:endParaRPr lang="en-US" dirty="0"/>
          </a:p>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29</a:t>
            </a:fld>
            <a:endParaRPr lang="en-US"/>
          </a:p>
        </p:txBody>
      </p:sp>
    </p:spTree>
    <p:extLst>
      <p:ext uri="{BB962C8B-B14F-4D97-AF65-F5344CB8AC3E}">
        <p14:creationId xmlns:p14="http://schemas.microsoft.com/office/powerpoint/2010/main" val="190540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36</a:t>
            </a:fld>
            <a:endParaRPr lang="en-US"/>
          </a:p>
        </p:txBody>
      </p:sp>
    </p:spTree>
    <p:extLst>
      <p:ext uri="{BB962C8B-B14F-4D97-AF65-F5344CB8AC3E}">
        <p14:creationId xmlns:p14="http://schemas.microsoft.com/office/powerpoint/2010/main" val="308733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Jill—then Jill intro USICH after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3</a:t>
            </a:fld>
            <a:endParaRPr lang="en-US"/>
          </a:p>
        </p:txBody>
      </p:sp>
    </p:spTree>
    <p:extLst>
      <p:ext uri="{BB962C8B-B14F-4D97-AF65-F5344CB8AC3E}">
        <p14:creationId xmlns:p14="http://schemas.microsoft.com/office/powerpoint/2010/main" val="1654221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37</a:t>
            </a:fld>
            <a:endParaRPr lang="en-US"/>
          </a:p>
        </p:txBody>
      </p:sp>
    </p:spTree>
    <p:extLst>
      <p:ext uri="{BB962C8B-B14F-4D97-AF65-F5344CB8AC3E}">
        <p14:creationId xmlns:p14="http://schemas.microsoft.com/office/powerpoint/2010/main" val="94380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4</a:t>
            </a:fld>
            <a:endParaRPr lang="en-US"/>
          </a:p>
        </p:txBody>
      </p:sp>
    </p:spTree>
    <p:extLst>
      <p:ext uri="{BB962C8B-B14F-4D97-AF65-F5344CB8AC3E}">
        <p14:creationId xmlns:p14="http://schemas.microsoft.com/office/powerpoint/2010/main" val="167280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Potential talking points:</a:t>
            </a:r>
            <a:br>
              <a:rPr lang="en-US" dirty="0"/>
            </a:b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dirty="0"/>
              <a:t>Data in video drawn from the Center for Social Innovation’s “SPARC Report,” which looked at data from 6 communities across the U.S.</a:t>
            </a:r>
          </a:p>
          <a:p>
            <a:pPr marL="171450" marR="0" lvl="0" indent="-171450" algn="l" rtl="0">
              <a:lnSpc>
                <a:spcPct val="100000"/>
              </a:lnSpc>
              <a:spcBef>
                <a:spcPts val="0"/>
              </a:spcBef>
              <a:spcAft>
                <a:spcPts val="0"/>
              </a:spcAft>
              <a:buClr>
                <a:schemeClr val="dk1"/>
              </a:buClr>
              <a:buSzPts val="1200"/>
              <a:buFont typeface="Arial"/>
              <a:buChar char="•"/>
            </a:pPr>
            <a:r>
              <a:rPr lang="en-US" dirty="0"/>
              <a:t>National data from HUD &amp; the US Census Bureau show similar disparities: Black, American Indian &amp; Alaska Native, Native Hawaiian &amp; Other Pacific Islanders are over-represented</a:t>
            </a:r>
          </a:p>
          <a:p>
            <a:pPr marL="171450" marR="0" lvl="0" indent="-171450" algn="l" rtl="0">
              <a:lnSpc>
                <a:spcPct val="100000"/>
              </a:lnSpc>
              <a:spcBef>
                <a:spcPts val="0"/>
              </a:spcBef>
              <a:spcAft>
                <a:spcPts val="0"/>
              </a:spcAft>
              <a:buClr>
                <a:schemeClr val="dk1"/>
              </a:buClr>
              <a:buSzPts val="1200"/>
              <a:buFont typeface="Arial"/>
              <a:buChar char="•"/>
            </a:pPr>
            <a:r>
              <a:rPr lang="en-US" i="0" dirty="0"/>
              <a:t>CSI/SPARC: </a:t>
            </a:r>
            <a:r>
              <a:rPr lang="en-US" i="1" dirty="0"/>
              <a:t>“The experience of Hispanic/Latinx homelessness is less clear. … researchers speculate these counts may be an underestimate. Recent immigrants may be more likely to double-up or live in substandard housing, and undocumented people with families with members of ‘mixed-doc’ status may avoid shelter and services out of fear.” </a:t>
            </a:r>
            <a:br>
              <a:rPr lang="en-US" i="1" dirty="0"/>
            </a:br>
            <a:r>
              <a:rPr lang="en-US" i="0" dirty="0"/>
              <a:t>Conroy, S.J., &amp; </a:t>
            </a:r>
            <a:r>
              <a:rPr lang="en-US" i="0" dirty="0" err="1"/>
              <a:t>Heer</a:t>
            </a:r>
            <a:r>
              <a:rPr lang="en-US" i="0" dirty="0"/>
              <a:t>, D.M. (2003). Hidden Hispanic homelessness in Los Angeles: The “Latino paradox” revisited. </a:t>
            </a:r>
            <a:r>
              <a:rPr lang="en-US" i="1" dirty="0"/>
              <a:t>Hispanic Journal of Behavioral Sciences, 25(4), 530-538.</a:t>
            </a:r>
            <a:endParaRPr lang="en-US" dirty="0"/>
          </a:p>
          <a:p>
            <a:pPr marL="171450" lvl="0" indent="-95250" algn="l" rtl="0">
              <a:spcBef>
                <a:spcPts val="0"/>
              </a:spcBef>
              <a:spcAft>
                <a:spcPts val="0"/>
              </a:spcAft>
              <a:buClr>
                <a:schemeClr val="dk1"/>
              </a:buClr>
              <a:buSzPts val="1200"/>
              <a:buFont typeface="Arial"/>
              <a:buNone/>
            </a:pPr>
            <a:endParaRPr lang="en-US" dirty="0"/>
          </a:p>
          <a:p>
            <a:pPr marL="171450" lvl="0" indent="-171450" algn="l" rtl="0">
              <a:spcBef>
                <a:spcPts val="0"/>
              </a:spcBef>
              <a:spcAft>
                <a:spcPts val="0"/>
              </a:spcAft>
              <a:buClr>
                <a:schemeClr val="dk1"/>
              </a:buClr>
              <a:buSzPts val="1200"/>
              <a:buFont typeface="Arial"/>
              <a:buChar char="•"/>
            </a:pPr>
            <a:r>
              <a:rPr lang="en-US" dirty="0"/>
              <a:t>Summarize what was heard</a:t>
            </a:r>
          </a:p>
          <a:p>
            <a:pPr marL="171450" lvl="0" indent="-171450" algn="l" rtl="0">
              <a:spcBef>
                <a:spcPts val="0"/>
              </a:spcBef>
              <a:spcAft>
                <a:spcPts val="0"/>
              </a:spcAft>
              <a:buClr>
                <a:schemeClr val="dk1"/>
              </a:buClr>
              <a:buSzPts val="1200"/>
              <a:buFont typeface="Arial"/>
              <a:buChar char="•"/>
            </a:pPr>
            <a:r>
              <a:rPr lang="en-US" dirty="0"/>
              <a:t>Moderators should plan ahead to connect the video to the topic at hand</a:t>
            </a:r>
          </a:p>
          <a:p>
            <a:pPr marL="171450" lvl="0" indent="-171450" algn="l" rtl="0">
              <a:spcBef>
                <a:spcPts val="0"/>
              </a:spcBef>
              <a:spcAft>
                <a:spcPts val="0"/>
              </a:spcAft>
              <a:buClr>
                <a:schemeClr val="dk1"/>
              </a:buClr>
              <a:buSzPts val="1200"/>
              <a:buFont typeface="Arial"/>
              <a:buChar char="•"/>
            </a:pPr>
            <a:r>
              <a:rPr lang="en-US" dirty="0"/>
              <a:t>Moderators should also be prepared to connect to current events (e.g., police brutality, immigration policy, etc.)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Other potential framing comments you may (may not) adapt for your use: </a:t>
            </a:r>
          </a:p>
          <a:p>
            <a:pPr marL="0" lvl="0" indent="0" algn="l" rtl="0">
              <a:spcBef>
                <a:spcPts val="0"/>
              </a:spcBef>
              <a:spcAft>
                <a:spcPts val="0"/>
              </a:spcAft>
              <a:buNone/>
            </a:pP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i="0" dirty="0"/>
              <a:t>CSI/SPARC: </a:t>
            </a:r>
            <a:r>
              <a:rPr lang="en-US" i="1" dirty="0"/>
              <a:t>“People of color are dramatically more likely than White people to experience homelessness in the U.S. This is no accident; it is the result of centuries of structural racism that have excluded historically oppressed people – particularly Black and Native Americans – from equal access to housing, community supports, and opportunities for economic mobility.” </a:t>
            </a:r>
            <a:endParaRPr lang="en-US" dirty="0"/>
          </a:p>
          <a:p>
            <a:pPr marL="171450" lvl="0" indent="-171450" algn="l" rtl="0">
              <a:spcBef>
                <a:spcPts val="0"/>
              </a:spcBef>
              <a:spcAft>
                <a:spcPts val="0"/>
              </a:spcAft>
              <a:buClr>
                <a:schemeClr val="dk1"/>
              </a:buClr>
              <a:buSzPts val="1200"/>
              <a:buFont typeface="Arial"/>
              <a:buChar char="•"/>
            </a:pPr>
            <a:r>
              <a:rPr lang="en-US" i="0" dirty="0"/>
              <a:t>CSI/SPARC: </a:t>
            </a:r>
            <a:r>
              <a:rPr lang="en-US" i="1" dirty="0"/>
              <a:t>“Poverty alone does not explain the inequity. The proportion of Black and American Indian and Alaska Native individuals experiencing homelessness exceeds their proportion of those living in deep poverty.”</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i="0" strike="noStrike" dirty="0"/>
              <a:t>CSI/SPARC: </a:t>
            </a:r>
            <a:r>
              <a:rPr lang="en-US" i="1" strike="noStrike" dirty="0"/>
              <a:t>“Homelessness reflects the failure of our social systems to serve people of all racial and ethnic groups equally in housing, education, employment, wealth accumulation, health care, and justice.”</a:t>
            </a:r>
            <a:br>
              <a:rPr lang="en-US" i="1" strike="noStrike" dirty="0"/>
            </a:br>
            <a:endParaRPr lang="en-US" i="0" strike="noStrike" dirty="0"/>
          </a:p>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5</a:t>
            </a:fld>
            <a:endParaRPr lang="en-US"/>
          </a:p>
        </p:txBody>
      </p:sp>
    </p:spTree>
    <p:extLst>
      <p:ext uri="{BB962C8B-B14F-4D97-AF65-F5344CB8AC3E}">
        <p14:creationId xmlns:p14="http://schemas.microsoft.com/office/powerpoint/2010/main" val="135896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6</a:t>
            </a:fld>
            <a:endParaRPr lang="en-US"/>
          </a:p>
        </p:txBody>
      </p:sp>
    </p:spTree>
    <p:extLst>
      <p:ext uri="{BB962C8B-B14F-4D97-AF65-F5344CB8AC3E}">
        <p14:creationId xmlns:p14="http://schemas.microsoft.com/office/powerpoint/2010/main" val="116150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7</a:t>
            </a:fld>
            <a:endParaRPr lang="en-US"/>
          </a:p>
        </p:txBody>
      </p:sp>
    </p:spTree>
    <p:extLst>
      <p:ext uri="{BB962C8B-B14F-4D97-AF65-F5344CB8AC3E}">
        <p14:creationId xmlns:p14="http://schemas.microsoft.com/office/powerpoint/2010/main" val="3207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8</a:t>
            </a:fld>
            <a:endParaRPr lang="en-US"/>
          </a:p>
        </p:txBody>
      </p:sp>
    </p:spTree>
    <p:extLst>
      <p:ext uri="{BB962C8B-B14F-4D97-AF65-F5344CB8AC3E}">
        <p14:creationId xmlns:p14="http://schemas.microsoft.com/office/powerpoint/2010/main" val="320062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13</a:t>
            </a:fld>
            <a:endParaRPr lang="en-US"/>
          </a:p>
        </p:txBody>
      </p:sp>
    </p:spTree>
    <p:extLst>
      <p:ext uri="{BB962C8B-B14F-4D97-AF65-F5344CB8AC3E}">
        <p14:creationId xmlns:p14="http://schemas.microsoft.com/office/powerpoint/2010/main" val="47226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an expert of the community – we can share these dynamics with mainstream systems </a:t>
            </a:r>
          </a:p>
          <a:p>
            <a:r>
              <a:rPr lang="en-US" dirty="0"/>
              <a:t>* Focus on Transnational Abandonment – recently shared this with many judges in FB County </a:t>
            </a:r>
          </a:p>
          <a:p>
            <a:endParaRPr lang="en-US" dirty="0"/>
          </a:p>
        </p:txBody>
      </p:sp>
      <p:sp>
        <p:nvSpPr>
          <p:cNvPr id="4" name="Slide Number Placeholder 3"/>
          <p:cNvSpPr>
            <a:spLocks noGrp="1"/>
          </p:cNvSpPr>
          <p:nvPr>
            <p:ph type="sldNum" sz="quarter" idx="5"/>
          </p:nvPr>
        </p:nvSpPr>
        <p:spPr/>
        <p:txBody>
          <a:bodyPr/>
          <a:lstStyle/>
          <a:p>
            <a:fld id="{EAAD54AB-8088-2644-ADB2-1D0A67F90F4A}" type="slidenum">
              <a:rPr lang="en-US" smtClean="0"/>
              <a:t>14</a:t>
            </a:fld>
            <a:endParaRPr lang="en-US"/>
          </a:p>
        </p:txBody>
      </p:sp>
    </p:spTree>
    <p:extLst>
      <p:ext uri="{BB962C8B-B14F-4D97-AF65-F5344CB8AC3E}">
        <p14:creationId xmlns:p14="http://schemas.microsoft.com/office/powerpoint/2010/main" val="2054011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700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9263" y="1120230"/>
            <a:ext cx="12024360" cy="5737769"/>
          </a:xfrm>
        </p:spPr>
        <p:txBody>
          <a:bodyPr/>
          <a:lstStyle>
            <a:lvl1pPr marL="0" indent="0">
              <a:buNone/>
              <a:defRPr/>
            </a:lvl1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stStyle>
          <a:p>
            <a:pPr lvl="0"/>
            <a:endParaRPr lang="en-US" dirty="0"/>
          </a:p>
        </p:txBody>
      </p:sp>
      <p:sp>
        <p:nvSpPr>
          <p:cNvPr id="2" name="Date Placeholder 1">
            <a:extLst>
              <a:ext uri="{FF2B5EF4-FFF2-40B4-BE49-F238E27FC236}">
                <a16:creationId xmlns:a16="http://schemas.microsoft.com/office/drawing/2014/main" id="{AC6ECF0F-1C2D-BD48-AF79-53AE5862E2B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F2CD486-CC36-A64D-930F-4239374026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44C292-879B-9748-B7AD-9066D3FCDD7E}"/>
              </a:ext>
            </a:extLst>
          </p:cNvPr>
          <p:cNvSpPr>
            <a:spLocks noGrp="1"/>
          </p:cNvSpPr>
          <p:nvPr>
            <p:ph type="sldNum" sz="quarter" idx="12"/>
          </p:nvPr>
        </p:nvSpPr>
        <p:spPr>
          <a:xfrm>
            <a:off x="9259524" y="6430090"/>
            <a:ext cx="2743200" cy="365125"/>
          </a:xfrm>
        </p:spPr>
        <p:txBody>
          <a:bodyPr/>
          <a:lstStyle/>
          <a:p>
            <a:fld id="{745EA220-6B48-4BDF-B1D2-E49BB5692B75}" type="slidenum">
              <a:rPr lang="en-US" smtClean="0"/>
              <a:pPr/>
              <a:t>‹#›</a:t>
            </a:fld>
            <a:endParaRPr lang="en-US" dirty="0"/>
          </a:p>
        </p:txBody>
      </p:sp>
    </p:spTree>
    <p:extLst>
      <p:ext uri="{BB962C8B-B14F-4D97-AF65-F5344CB8AC3E}">
        <p14:creationId xmlns:p14="http://schemas.microsoft.com/office/powerpoint/2010/main" val="222226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5EA220-6B48-4BDF-B1D2-E49BB5692B75}" type="slidenum">
              <a:rPr lang="en-US" smtClean="0"/>
              <a:t>‹#›</a:t>
            </a:fld>
            <a:endParaRPr lang="en-US" dirty="0"/>
          </a:p>
        </p:txBody>
      </p:sp>
    </p:spTree>
    <p:extLst>
      <p:ext uri="{BB962C8B-B14F-4D97-AF65-F5344CB8AC3E}">
        <p14:creationId xmlns:p14="http://schemas.microsoft.com/office/powerpoint/2010/main" val="2125146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45EA220-6B48-4BDF-B1D2-E49BB5692B75}" type="slidenum">
              <a:rPr lang="en-US" smtClean="0"/>
              <a:pPr/>
              <a:t>‹#›</a:t>
            </a:fld>
            <a:endParaRPr lang="en-US" dirty="0"/>
          </a:p>
        </p:txBody>
      </p:sp>
    </p:spTree>
    <p:extLst>
      <p:ext uri="{BB962C8B-B14F-4D97-AF65-F5344CB8AC3E}">
        <p14:creationId xmlns:p14="http://schemas.microsoft.com/office/powerpoint/2010/main" val="352040305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6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safehousingpartnerships.org/sites/default/files/2020-08/CoordinatedEntryPapersDecisionTree_0.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afehousingpartnerships.org/news/special-series-coordinated-entry-decision-tree-pt-2-putting-it-practice" TargetMode="External"/><Relationship Id="rId2" Type="http://schemas.openxmlformats.org/officeDocument/2006/relationships/hyperlink" Target="https://www.safehousingpartnerships.org/sites/default/files/2021-02/COVID-19-Homeless-System-Response-Serving-Survivors-through-Coordinated-Entry.pdf" TargetMode="External"/><Relationship Id="rId1" Type="http://schemas.openxmlformats.org/officeDocument/2006/relationships/slideLayout" Target="../slideLayouts/slideLayout2.xml"/><Relationship Id="rId4" Type="http://schemas.openxmlformats.org/officeDocument/2006/relationships/hyperlink" Target="https://files.hudexchange.info/resources/documents/COVID-19-Homeless-System-Response-5-Tips-to-Approaching-Rehousing-with-Racial-Equity.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files.hudexchange.info/resources/documents/Changes-to-Coordinated-Entry-Prioritization-to-Support-and-Respond-to-COVID-19.pdf" TargetMode="External"/><Relationship Id="rId2" Type="http://schemas.openxmlformats.org/officeDocument/2006/relationships/hyperlink" Target="https://www.hudexchange.info/programs/coc/toolkit/responsibilities-and-duties/coordinated-entry-samples-toolkit/#access" TargetMode="External"/><Relationship Id="rId1" Type="http://schemas.openxmlformats.org/officeDocument/2006/relationships/slideLayout" Target="../slideLayouts/slideLayout2.xml"/><Relationship Id="rId5" Type="http://schemas.openxmlformats.org/officeDocument/2006/relationships/hyperlink" Target="https://safehousingpartnerships.org/sites/default/files/2018-04/Coordinated%20Entry.pdf" TargetMode="External"/><Relationship Id="rId4" Type="http://schemas.openxmlformats.org/officeDocument/2006/relationships/hyperlink" Target="https://files.hudexchange.info/resources/documents/COVID-19-Homeless-System-Response-Serving-Survivors-through-Coordinated-Entry.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afehousingpartnerships.us4.list-manage.com/track/click?u=fbe0aa58df871a5ba7f0190cd&amp;id=f015fdc1d0&amp;e=a6423bf94a" TargetMode="External"/><Relationship Id="rId7" Type="http://schemas.openxmlformats.org/officeDocument/2006/relationships/hyperlink" Target="https://csi.elevate.commpartners.com/COVID-19" TargetMode="External"/><Relationship Id="rId2" Type="http://schemas.openxmlformats.org/officeDocument/2006/relationships/hyperlink" Target="https://safehousingpartnerships.org/news/" TargetMode="External"/><Relationship Id="rId1" Type="http://schemas.openxmlformats.org/officeDocument/2006/relationships/slideLayout" Target="../slideLayouts/slideLayout2.xml"/><Relationship Id="rId6" Type="http://schemas.openxmlformats.org/officeDocument/2006/relationships/hyperlink" Target="https://safehousingpartnerships.us4.list-manage.com/track/click?u=fbe0aa58df871a5ba7f0190cd&amp;id=1e4de6efe2&amp;e=a6423bf94a" TargetMode="External"/><Relationship Id="rId5" Type="http://schemas.openxmlformats.org/officeDocument/2006/relationships/hyperlink" Target="https://safehousingpartnerships.us4.list-manage.com/track/click?u=fbe0aa58df871a5ba7f0190cd&amp;id=8655f3adef&amp;e=a6423bf94a" TargetMode="External"/><Relationship Id="rId4" Type="http://schemas.openxmlformats.org/officeDocument/2006/relationships/hyperlink" Target="https://safehousingpartnerships.us4.list-manage.com/track/click?u=fbe0aa58df871a5ba7f0190cd&amp;id=d75313a7e0&amp;e=a6423bf94a" TargetMode="Externa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dfox@nnedv.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jill@collaborative-solutions.net" TargetMode="External"/><Relationship Id="rId5" Type="http://schemas.openxmlformats.org/officeDocument/2006/relationships/hyperlink" Target="mailto:rachna@dayahouston.org" TargetMode="External"/><Relationship Id="rId4" Type="http://schemas.openxmlformats.org/officeDocument/2006/relationships/hyperlink" Target="http://www.safehousingpartnerships.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XRTNvWiL1sU?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155" y="1486683"/>
            <a:ext cx="10406743" cy="3046988"/>
          </a:xfrm>
          <a:prstGeom prst="rect">
            <a:avLst/>
          </a:prstGeom>
          <a:noFill/>
        </p:spPr>
        <p:txBody>
          <a:bodyPr wrap="square" rtlCol="0">
            <a:spAutoFit/>
          </a:bodyPr>
          <a:lstStyle/>
          <a:p>
            <a:r>
              <a:rPr lang="en-US" sz="4800" dirty="0">
                <a:solidFill>
                  <a:schemeClr val="bg1"/>
                </a:solidFill>
              </a:rPr>
              <a:t>Building a Survivor Centered, Equitable and Trauma-Informed Coordinated Entry and Assessment Tool Process: It Takes Time and Intentionality</a:t>
            </a:r>
            <a:endParaRPr lang="en-US" sz="4800" dirty="0">
              <a:solidFill>
                <a:schemeClr val="bg1"/>
              </a:solidFill>
              <a:latin typeface="Century Gothic" panose="020B0502020202020204" pitchFamily="34" charset="0"/>
            </a:endParaRPr>
          </a:p>
        </p:txBody>
      </p:sp>
      <p:sp>
        <p:nvSpPr>
          <p:cNvPr id="7" name="TextBox 6"/>
          <p:cNvSpPr txBox="1"/>
          <p:nvPr/>
        </p:nvSpPr>
        <p:spPr>
          <a:xfrm>
            <a:off x="2362200" y="4555709"/>
            <a:ext cx="6300651" cy="1323439"/>
          </a:xfrm>
          <a:prstGeom prst="rect">
            <a:avLst/>
          </a:prstGeom>
          <a:noFill/>
        </p:spPr>
        <p:txBody>
          <a:bodyPr wrap="square" rtlCol="0">
            <a:spAutoFit/>
          </a:bodyPr>
          <a:lstStyle/>
          <a:p>
            <a:r>
              <a:rPr lang="en-US" sz="2000" dirty="0">
                <a:solidFill>
                  <a:schemeClr val="bg1"/>
                </a:solidFill>
                <a:cs typeface="Arial" panose="020B0604020202020204" pitchFamily="34" charset="0"/>
              </a:rPr>
              <a:t>Rachna </a:t>
            </a:r>
            <a:r>
              <a:rPr lang="en-US" sz="2000" dirty="0" err="1">
                <a:solidFill>
                  <a:schemeClr val="bg1"/>
                </a:solidFill>
                <a:cs typeface="Arial" panose="020B0604020202020204" pitchFamily="34" charset="0"/>
              </a:rPr>
              <a:t>Khare</a:t>
            </a:r>
            <a:r>
              <a:rPr lang="en-US" sz="2000" dirty="0">
                <a:solidFill>
                  <a:schemeClr val="bg1"/>
                </a:solidFill>
                <a:cs typeface="Arial" panose="020B0604020202020204" pitchFamily="34" charset="0"/>
              </a:rPr>
              <a:t>, </a:t>
            </a:r>
            <a:r>
              <a:rPr lang="en-US" sz="2000" dirty="0" err="1">
                <a:solidFill>
                  <a:schemeClr val="bg1"/>
                </a:solidFill>
                <a:cs typeface="Arial" panose="020B0604020202020204" pitchFamily="34" charset="0"/>
              </a:rPr>
              <a:t>Daya</a:t>
            </a:r>
            <a:r>
              <a:rPr lang="en-US" sz="2000" dirty="0">
                <a:solidFill>
                  <a:schemeClr val="bg1"/>
                </a:solidFill>
                <a:cs typeface="Arial" panose="020B0604020202020204" pitchFamily="34" charset="0"/>
              </a:rPr>
              <a:t> Houston</a:t>
            </a:r>
          </a:p>
          <a:p>
            <a:r>
              <a:rPr lang="en-US" sz="2000" dirty="0">
                <a:solidFill>
                  <a:schemeClr val="bg1"/>
                </a:solidFill>
                <a:cs typeface="Arial" panose="020B0604020202020204" pitchFamily="34" charset="0"/>
              </a:rPr>
              <a:t>Jill Robertson, Collaborative Solutions</a:t>
            </a:r>
          </a:p>
          <a:p>
            <a:r>
              <a:rPr lang="en-US" sz="2000" dirty="0">
                <a:solidFill>
                  <a:schemeClr val="bg1"/>
                </a:solidFill>
                <a:cs typeface="Arial" panose="020B0604020202020204" pitchFamily="34" charset="0"/>
              </a:rPr>
              <a:t>D. Fox, National Network to End Domestic Violence</a:t>
            </a:r>
          </a:p>
          <a:p>
            <a:endParaRPr lang="en-US" sz="2000" dirty="0">
              <a:solidFill>
                <a:schemeClr val="bg1"/>
              </a:solidFill>
              <a:cs typeface="Arial" panose="020B0604020202020204" pitchFamily="34" charset="0"/>
            </a:endParaRPr>
          </a:p>
        </p:txBody>
      </p:sp>
      <p:sp>
        <p:nvSpPr>
          <p:cNvPr id="5" name="Title 1">
            <a:extLst>
              <a:ext uri="{FF2B5EF4-FFF2-40B4-BE49-F238E27FC236}">
                <a16:creationId xmlns:a16="http://schemas.microsoft.com/office/drawing/2014/main" id="{74746E6B-D5DF-E848-8869-08E87C56D229}"/>
              </a:ext>
            </a:extLst>
          </p:cNvPr>
          <p:cNvSpPr txBox="1">
            <a:spLocks/>
          </p:cNvSpPr>
          <p:nvPr/>
        </p:nvSpPr>
        <p:spPr>
          <a:xfrm>
            <a:off x="1224116" y="793296"/>
            <a:ext cx="10967884" cy="4006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mn-lt"/>
              </a:rPr>
              <a:t>July 14, 2022 | 11 AM CDT </a:t>
            </a:r>
          </a:p>
        </p:txBody>
      </p:sp>
    </p:spTree>
    <p:extLst>
      <p:ext uri="{BB962C8B-B14F-4D97-AF65-F5344CB8AC3E}">
        <p14:creationId xmlns:p14="http://schemas.microsoft.com/office/powerpoint/2010/main" val="2373477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84BA57-5020-3442-97F2-39CD0D562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6943" y="3617421"/>
            <a:ext cx="4338111" cy="1984686"/>
          </a:xfrm>
          <a:prstGeom prst="rect">
            <a:avLst/>
          </a:prstGeom>
        </p:spPr>
      </p:pic>
      <p:sp>
        <p:nvSpPr>
          <p:cNvPr id="5" name="TextBox 4">
            <a:extLst>
              <a:ext uri="{FF2B5EF4-FFF2-40B4-BE49-F238E27FC236}">
                <a16:creationId xmlns:a16="http://schemas.microsoft.com/office/drawing/2014/main" id="{89742E87-FAF9-7F4D-9344-E237F995CC06}"/>
              </a:ext>
            </a:extLst>
          </p:cNvPr>
          <p:cNvSpPr txBox="1"/>
          <p:nvPr/>
        </p:nvSpPr>
        <p:spPr>
          <a:xfrm>
            <a:off x="3012831" y="2280776"/>
            <a:ext cx="6166338" cy="584775"/>
          </a:xfrm>
          <a:prstGeom prst="rect">
            <a:avLst/>
          </a:prstGeom>
          <a:noFill/>
        </p:spPr>
        <p:txBody>
          <a:bodyPr wrap="square">
            <a:spAutoFit/>
          </a:bodyPr>
          <a:lstStyle/>
          <a:p>
            <a:pPr algn="ctr"/>
            <a:r>
              <a:rPr lang="en-US" sz="3200" b="1" dirty="0">
                <a:solidFill>
                  <a:srgbClr val="002060"/>
                </a:solidFill>
              </a:rPr>
              <a:t>Culturally specific local program</a:t>
            </a:r>
            <a:endParaRPr lang="en-US" sz="3200" b="1" dirty="0"/>
          </a:p>
        </p:txBody>
      </p:sp>
      <p:sp>
        <p:nvSpPr>
          <p:cNvPr id="6" name="Content Placeholder 1">
            <a:extLst>
              <a:ext uri="{FF2B5EF4-FFF2-40B4-BE49-F238E27FC236}">
                <a16:creationId xmlns:a16="http://schemas.microsoft.com/office/drawing/2014/main" id="{AB6566DA-262B-7C42-9B2B-8228E60F7450}"/>
              </a:ext>
            </a:extLst>
          </p:cNvPr>
          <p:cNvSpPr txBox="1">
            <a:spLocks/>
          </p:cNvSpPr>
          <p:nvPr/>
        </p:nvSpPr>
        <p:spPr>
          <a:xfrm>
            <a:off x="2021497" y="3093060"/>
            <a:ext cx="8149005" cy="30791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t>National Human Services Data Consortium</a:t>
            </a:r>
          </a:p>
          <a:p>
            <a:endParaRPr lang="en-US" dirty="0"/>
          </a:p>
        </p:txBody>
      </p:sp>
      <p:sp>
        <p:nvSpPr>
          <p:cNvPr id="2" name="Footer Placeholder 1">
            <a:extLst>
              <a:ext uri="{FF2B5EF4-FFF2-40B4-BE49-F238E27FC236}">
                <a16:creationId xmlns:a16="http://schemas.microsoft.com/office/drawing/2014/main" id="{F7F9CDD6-87CF-724A-9306-995034FB2981}"/>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07A974B5-9FE4-4543-9813-BC5B85E7DF93}"/>
              </a:ext>
            </a:extLst>
          </p:cNvPr>
          <p:cNvSpPr>
            <a:spLocks noGrp="1"/>
          </p:cNvSpPr>
          <p:nvPr>
            <p:ph type="sldNum" sz="quarter" idx="12"/>
          </p:nvPr>
        </p:nvSpPr>
        <p:spPr/>
        <p:txBody>
          <a:bodyPr/>
          <a:lstStyle/>
          <a:p>
            <a:fld id="{745EA220-6B48-4BDF-B1D2-E49BB5692B75}" type="slidenum">
              <a:rPr lang="en-US" smtClean="0"/>
              <a:pPr/>
              <a:t>10</a:t>
            </a:fld>
            <a:endParaRPr lang="en-US" dirty="0"/>
          </a:p>
        </p:txBody>
      </p:sp>
    </p:spTree>
    <p:extLst>
      <p:ext uri="{BB962C8B-B14F-4D97-AF65-F5344CB8AC3E}">
        <p14:creationId xmlns:p14="http://schemas.microsoft.com/office/powerpoint/2010/main" val="105151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EB3F5A9F-9E6D-664F-8BC1-26F14272589D}"/>
              </a:ext>
            </a:extLst>
          </p:cNvPr>
          <p:cNvGraphicFramePr>
            <a:graphicFrameLocks noGrp="1"/>
          </p:cNvGraphicFramePr>
          <p:nvPr>
            <p:ph idx="1"/>
            <p:extLst>
              <p:ext uri="{D42A27DB-BD31-4B8C-83A1-F6EECF244321}">
                <p14:modId xmlns:p14="http://schemas.microsoft.com/office/powerpoint/2010/main" val="1834012761"/>
              </p:ext>
            </p:extLst>
          </p:nvPr>
        </p:nvGraphicFramePr>
        <p:xfrm>
          <a:off x="116681" y="1730403"/>
          <a:ext cx="11958638" cy="4997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99446EA-2128-4E4A-B2BF-8208D296F2C8}"/>
              </a:ext>
            </a:extLst>
          </p:cNvPr>
          <p:cNvSpPr txBox="1"/>
          <p:nvPr/>
        </p:nvSpPr>
        <p:spPr>
          <a:xfrm>
            <a:off x="116681" y="1102764"/>
            <a:ext cx="3408184" cy="646331"/>
          </a:xfrm>
          <a:prstGeom prst="rect">
            <a:avLst/>
          </a:prstGeom>
          <a:noFill/>
        </p:spPr>
        <p:txBody>
          <a:bodyPr wrap="square" rtlCol="0">
            <a:spAutoFit/>
          </a:bodyPr>
          <a:lstStyle/>
          <a:p>
            <a:r>
              <a:rPr lang="en-US" sz="3600" b="1" dirty="0"/>
              <a:t>Today’s Topics </a:t>
            </a:r>
          </a:p>
        </p:txBody>
      </p:sp>
      <p:sp>
        <p:nvSpPr>
          <p:cNvPr id="4" name="Footer Placeholder 3">
            <a:extLst>
              <a:ext uri="{FF2B5EF4-FFF2-40B4-BE49-F238E27FC236}">
                <a16:creationId xmlns:a16="http://schemas.microsoft.com/office/drawing/2014/main" id="{75F9595A-F0C0-444F-B374-DDF44231C11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F43A036-FD58-664A-8C71-EF27A6A0AF8C}"/>
              </a:ext>
            </a:extLst>
          </p:cNvPr>
          <p:cNvSpPr>
            <a:spLocks noGrp="1"/>
          </p:cNvSpPr>
          <p:nvPr>
            <p:ph type="sldNum" sz="quarter" idx="12"/>
          </p:nvPr>
        </p:nvSpPr>
        <p:spPr/>
        <p:txBody>
          <a:bodyPr/>
          <a:lstStyle/>
          <a:p>
            <a:fld id="{745EA220-6B48-4BDF-B1D2-E49BB5692B75}" type="slidenum">
              <a:rPr lang="en-US" smtClean="0"/>
              <a:pPr/>
              <a:t>11</a:t>
            </a:fld>
            <a:endParaRPr lang="en-US" dirty="0"/>
          </a:p>
        </p:txBody>
      </p:sp>
    </p:spTree>
    <p:extLst>
      <p:ext uri="{BB962C8B-B14F-4D97-AF65-F5344CB8AC3E}">
        <p14:creationId xmlns:p14="http://schemas.microsoft.com/office/powerpoint/2010/main" val="80981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1F4635E5-B27B-3F42-AD01-54E83C0BE7A7}"/>
              </a:ext>
            </a:extLst>
          </p:cNvPr>
          <p:cNvGraphicFramePr>
            <a:graphicFrameLocks noGrp="1"/>
          </p:cNvGraphicFramePr>
          <p:nvPr>
            <p:ph idx="1"/>
            <p:extLst>
              <p:ext uri="{D42A27DB-BD31-4B8C-83A1-F6EECF244321}">
                <p14:modId xmlns:p14="http://schemas.microsoft.com/office/powerpoint/2010/main" val="2044685751"/>
              </p:ext>
            </p:extLst>
          </p:nvPr>
        </p:nvGraphicFramePr>
        <p:xfrm>
          <a:off x="0" y="1807778"/>
          <a:ext cx="12192000" cy="5050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1B60FD04-1B6F-BC47-BF7A-2951A1F63AD3}"/>
              </a:ext>
            </a:extLst>
          </p:cNvPr>
          <p:cNvSpPr txBox="1">
            <a:spLocks/>
          </p:cNvSpPr>
          <p:nvPr/>
        </p:nvSpPr>
        <p:spPr>
          <a:xfrm>
            <a:off x="128592" y="1146997"/>
            <a:ext cx="11029950" cy="646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Who is </a:t>
            </a:r>
            <a:r>
              <a:rPr lang="en-US" sz="3600" b="1" dirty="0" err="1">
                <a:latin typeface="+mn-lt"/>
              </a:rPr>
              <a:t>Daya</a:t>
            </a:r>
            <a:r>
              <a:rPr lang="en-US" sz="3600" b="1" dirty="0">
                <a:latin typeface="+mn-lt"/>
              </a:rPr>
              <a:t>?</a:t>
            </a:r>
          </a:p>
        </p:txBody>
      </p:sp>
      <p:sp>
        <p:nvSpPr>
          <p:cNvPr id="4" name="Footer Placeholder 3">
            <a:extLst>
              <a:ext uri="{FF2B5EF4-FFF2-40B4-BE49-F238E27FC236}">
                <a16:creationId xmlns:a16="http://schemas.microsoft.com/office/drawing/2014/main" id="{E3F8E0A4-216A-8F48-9B0F-9D134B2F614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AE52F07-4650-034C-8333-67466F9C167B}"/>
              </a:ext>
            </a:extLst>
          </p:cNvPr>
          <p:cNvSpPr>
            <a:spLocks noGrp="1"/>
          </p:cNvSpPr>
          <p:nvPr>
            <p:ph type="sldNum" sz="quarter" idx="12"/>
          </p:nvPr>
        </p:nvSpPr>
        <p:spPr/>
        <p:txBody>
          <a:bodyPr/>
          <a:lstStyle/>
          <a:p>
            <a:fld id="{745EA220-6B48-4BDF-B1D2-E49BB5692B75}" type="slidenum">
              <a:rPr lang="en-US" smtClean="0"/>
              <a:pPr/>
              <a:t>12</a:t>
            </a:fld>
            <a:endParaRPr lang="en-US" dirty="0"/>
          </a:p>
        </p:txBody>
      </p:sp>
    </p:spTree>
    <p:extLst>
      <p:ext uri="{BB962C8B-B14F-4D97-AF65-F5344CB8AC3E}">
        <p14:creationId xmlns:p14="http://schemas.microsoft.com/office/powerpoint/2010/main" val="299586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98BE01A7-1DA5-0047-8565-C2B51783159D}"/>
              </a:ext>
            </a:extLst>
          </p:cNvPr>
          <p:cNvGraphicFramePr>
            <a:graphicFrameLocks noGrp="1"/>
          </p:cNvGraphicFramePr>
          <p:nvPr>
            <p:ph idx="1"/>
            <p:extLst>
              <p:ext uri="{D42A27DB-BD31-4B8C-83A1-F6EECF244321}">
                <p14:modId xmlns:p14="http://schemas.microsoft.com/office/powerpoint/2010/main" val="97477257"/>
              </p:ext>
            </p:extLst>
          </p:nvPr>
        </p:nvGraphicFramePr>
        <p:xfrm>
          <a:off x="105102" y="2012950"/>
          <a:ext cx="11970216" cy="4976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66F85841-497F-3B40-A854-A43C4253AFF1}"/>
              </a:ext>
            </a:extLst>
          </p:cNvPr>
          <p:cNvSpPr txBox="1">
            <a:spLocks/>
          </p:cNvSpPr>
          <p:nvPr/>
        </p:nvSpPr>
        <p:spPr>
          <a:xfrm>
            <a:off x="116682" y="1285881"/>
            <a:ext cx="10913267" cy="912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The role of culturally specific organizations in the mainstream system</a:t>
            </a:r>
          </a:p>
        </p:txBody>
      </p:sp>
      <p:sp>
        <p:nvSpPr>
          <p:cNvPr id="4" name="Footer Placeholder 3">
            <a:extLst>
              <a:ext uri="{FF2B5EF4-FFF2-40B4-BE49-F238E27FC236}">
                <a16:creationId xmlns:a16="http://schemas.microsoft.com/office/drawing/2014/main" id="{259FC16D-1B32-7A4A-9C8E-54B8911C79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113798E-FC00-A948-85F2-1EBF3A216945}"/>
              </a:ext>
            </a:extLst>
          </p:cNvPr>
          <p:cNvSpPr>
            <a:spLocks noGrp="1"/>
          </p:cNvSpPr>
          <p:nvPr>
            <p:ph type="sldNum" sz="quarter" idx="12"/>
          </p:nvPr>
        </p:nvSpPr>
        <p:spPr>
          <a:xfrm>
            <a:off x="9259524" y="6474334"/>
            <a:ext cx="2743200" cy="365125"/>
          </a:xfrm>
        </p:spPr>
        <p:txBody>
          <a:bodyPr/>
          <a:lstStyle/>
          <a:p>
            <a:fld id="{745EA220-6B48-4BDF-B1D2-E49BB5692B75}" type="slidenum">
              <a:rPr lang="en-US" smtClean="0"/>
              <a:pPr/>
              <a:t>13</a:t>
            </a:fld>
            <a:endParaRPr lang="en-US" dirty="0"/>
          </a:p>
        </p:txBody>
      </p:sp>
    </p:spTree>
    <p:extLst>
      <p:ext uri="{BB962C8B-B14F-4D97-AF65-F5344CB8AC3E}">
        <p14:creationId xmlns:p14="http://schemas.microsoft.com/office/powerpoint/2010/main" val="167890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D4B22FFA-610C-F443-A34B-77580DCFCD7C}"/>
              </a:ext>
            </a:extLst>
          </p:cNvPr>
          <p:cNvGraphicFramePr>
            <a:graphicFrameLocks noGrp="1"/>
          </p:cNvGraphicFramePr>
          <p:nvPr>
            <p:ph idx="1"/>
            <p:extLst>
              <p:ext uri="{D42A27DB-BD31-4B8C-83A1-F6EECF244321}">
                <p14:modId xmlns:p14="http://schemas.microsoft.com/office/powerpoint/2010/main" val="344133731"/>
              </p:ext>
            </p:extLst>
          </p:nvPr>
        </p:nvGraphicFramePr>
        <p:xfrm>
          <a:off x="110892" y="1410027"/>
          <a:ext cx="11970215" cy="5533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CB9183AD-232B-8845-A284-4DF51E2D3D4E}"/>
              </a:ext>
            </a:extLst>
          </p:cNvPr>
          <p:cNvSpPr txBox="1">
            <a:spLocks/>
          </p:cNvSpPr>
          <p:nvPr/>
        </p:nvSpPr>
        <p:spPr>
          <a:xfrm>
            <a:off x="110892" y="1189368"/>
            <a:ext cx="11029950" cy="1014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EXPERT in the community – </a:t>
            </a:r>
            <a:br>
              <a:rPr lang="en-US" sz="3600" b="1" dirty="0"/>
            </a:br>
            <a:r>
              <a:rPr lang="en-US" sz="3600" dirty="0"/>
              <a:t>who is missing from mainstream systems?</a:t>
            </a:r>
          </a:p>
        </p:txBody>
      </p:sp>
      <p:sp>
        <p:nvSpPr>
          <p:cNvPr id="4" name="Footer Placeholder 3">
            <a:extLst>
              <a:ext uri="{FF2B5EF4-FFF2-40B4-BE49-F238E27FC236}">
                <a16:creationId xmlns:a16="http://schemas.microsoft.com/office/drawing/2014/main" id="{3DE63417-38EF-A044-B233-913C555BFFE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3CC09D-1181-1C43-8143-989EA86686ED}"/>
              </a:ext>
            </a:extLst>
          </p:cNvPr>
          <p:cNvSpPr>
            <a:spLocks noGrp="1"/>
          </p:cNvSpPr>
          <p:nvPr>
            <p:ph type="sldNum" sz="quarter" idx="12"/>
          </p:nvPr>
        </p:nvSpPr>
        <p:spPr/>
        <p:txBody>
          <a:bodyPr/>
          <a:lstStyle/>
          <a:p>
            <a:fld id="{745EA220-6B48-4BDF-B1D2-E49BB5692B75}" type="slidenum">
              <a:rPr lang="en-US" smtClean="0"/>
              <a:pPr/>
              <a:t>14</a:t>
            </a:fld>
            <a:endParaRPr lang="en-US" dirty="0"/>
          </a:p>
        </p:txBody>
      </p:sp>
    </p:spTree>
    <p:extLst>
      <p:ext uri="{BB962C8B-B14F-4D97-AF65-F5344CB8AC3E}">
        <p14:creationId xmlns:p14="http://schemas.microsoft.com/office/powerpoint/2010/main" val="385936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2DA34A42-0F91-4844-9FEF-D0CA321FA78F}"/>
              </a:ext>
            </a:extLst>
          </p:cNvPr>
          <p:cNvGraphicFramePr>
            <a:graphicFrameLocks noGrp="1"/>
          </p:cNvGraphicFramePr>
          <p:nvPr>
            <p:ph idx="1"/>
            <p:extLst>
              <p:ext uri="{D42A27DB-BD31-4B8C-83A1-F6EECF244321}">
                <p14:modId xmlns:p14="http://schemas.microsoft.com/office/powerpoint/2010/main" val="451099893"/>
              </p:ext>
            </p:extLst>
          </p:nvPr>
        </p:nvGraphicFramePr>
        <p:xfrm>
          <a:off x="110892" y="1385722"/>
          <a:ext cx="11970215" cy="5544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B69FD2E7-7B66-1447-83BB-CB89CA30A195}"/>
              </a:ext>
            </a:extLst>
          </p:cNvPr>
          <p:cNvSpPr txBox="1">
            <a:spLocks/>
          </p:cNvSpPr>
          <p:nvPr/>
        </p:nvSpPr>
        <p:spPr>
          <a:xfrm>
            <a:off x="114304" y="1181101"/>
            <a:ext cx="10029822" cy="1014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EXPERT OF the community – </a:t>
            </a:r>
            <a:br>
              <a:rPr lang="en-US" sz="3600" b="1" dirty="0"/>
            </a:br>
            <a:r>
              <a:rPr lang="en-US" sz="3600" dirty="0"/>
              <a:t>Challenges for South Asian survivors</a:t>
            </a:r>
          </a:p>
        </p:txBody>
      </p:sp>
      <p:sp>
        <p:nvSpPr>
          <p:cNvPr id="4" name="Footer Placeholder 3">
            <a:extLst>
              <a:ext uri="{FF2B5EF4-FFF2-40B4-BE49-F238E27FC236}">
                <a16:creationId xmlns:a16="http://schemas.microsoft.com/office/drawing/2014/main" id="{5FCF31C6-17E1-7C4D-BCAE-8AFCE5CC81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8A3629-D54C-A948-BEFA-161627CE5755}"/>
              </a:ext>
            </a:extLst>
          </p:cNvPr>
          <p:cNvSpPr>
            <a:spLocks noGrp="1"/>
          </p:cNvSpPr>
          <p:nvPr>
            <p:ph type="sldNum" sz="quarter" idx="12"/>
          </p:nvPr>
        </p:nvSpPr>
        <p:spPr/>
        <p:txBody>
          <a:bodyPr/>
          <a:lstStyle/>
          <a:p>
            <a:fld id="{745EA220-6B48-4BDF-B1D2-E49BB5692B75}" type="slidenum">
              <a:rPr lang="en-US" smtClean="0"/>
              <a:pPr/>
              <a:t>15</a:t>
            </a:fld>
            <a:endParaRPr lang="en-US" dirty="0"/>
          </a:p>
        </p:txBody>
      </p:sp>
    </p:spTree>
    <p:extLst>
      <p:ext uri="{BB962C8B-B14F-4D97-AF65-F5344CB8AC3E}">
        <p14:creationId xmlns:p14="http://schemas.microsoft.com/office/powerpoint/2010/main" val="331747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89D5B05D-ECF9-6C47-AEAD-074EBDEA1DE6}"/>
              </a:ext>
            </a:extLst>
          </p:cNvPr>
          <p:cNvGraphicFramePr>
            <a:graphicFrameLocks noGrp="1"/>
          </p:cNvGraphicFramePr>
          <p:nvPr>
            <p:ph idx="1"/>
            <p:extLst>
              <p:ext uri="{D42A27DB-BD31-4B8C-83A1-F6EECF244321}">
                <p14:modId xmlns:p14="http://schemas.microsoft.com/office/powerpoint/2010/main" val="3634561480"/>
              </p:ext>
            </p:extLst>
          </p:nvPr>
        </p:nvGraphicFramePr>
        <p:xfrm>
          <a:off x="110892" y="1459706"/>
          <a:ext cx="11971983" cy="5376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CE012C36-1972-FA47-A218-472AB5936E28}"/>
              </a:ext>
            </a:extLst>
          </p:cNvPr>
          <p:cNvSpPr txBox="1">
            <a:spLocks/>
          </p:cNvSpPr>
          <p:nvPr/>
        </p:nvSpPr>
        <p:spPr>
          <a:xfrm>
            <a:off x="114304" y="1181101"/>
            <a:ext cx="11029950" cy="1014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Capacity challenges – </a:t>
            </a:r>
            <a:br>
              <a:rPr lang="en-US" sz="3600" b="1" dirty="0"/>
            </a:br>
            <a:r>
              <a:rPr lang="en-US" sz="3600" dirty="0"/>
              <a:t>data challenges for culturally specific orgs</a:t>
            </a:r>
          </a:p>
        </p:txBody>
      </p:sp>
      <p:sp>
        <p:nvSpPr>
          <p:cNvPr id="4" name="Footer Placeholder 3">
            <a:extLst>
              <a:ext uri="{FF2B5EF4-FFF2-40B4-BE49-F238E27FC236}">
                <a16:creationId xmlns:a16="http://schemas.microsoft.com/office/drawing/2014/main" id="{A45D6C6E-CC45-CC42-97F8-0D47C3467F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5A808CE-D058-5843-A2E9-014E72BDF126}"/>
              </a:ext>
            </a:extLst>
          </p:cNvPr>
          <p:cNvSpPr>
            <a:spLocks noGrp="1"/>
          </p:cNvSpPr>
          <p:nvPr>
            <p:ph type="sldNum" sz="quarter" idx="12"/>
          </p:nvPr>
        </p:nvSpPr>
        <p:spPr/>
        <p:txBody>
          <a:bodyPr/>
          <a:lstStyle/>
          <a:p>
            <a:fld id="{745EA220-6B48-4BDF-B1D2-E49BB5692B75}" type="slidenum">
              <a:rPr lang="en-US" smtClean="0"/>
              <a:pPr/>
              <a:t>16</a:t>
            </a:fld>
            <a:endParaRPr lang="en-US" dirty="0"/>
          </a:p>
        </p:txBody>
      </p:sp>
    </p:spTree>
    <p:extLst>
      <p:ext uri="{BB962C8B-B14F-4D97-AF65-F5344CB8AC3E}">
        <p14:creationId xmlns:p14="http://schemas.microsoft.com/office/powerpoint/2010/main" val="339848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FC5D8B1-267C-7441-8B5D-50E2217E60D4}"/>
              </a:ext>
            </a:extLst>
          </p:cNvPr>
          <p:cNvSpPr>
            <a:spLocks noGrp="1"/>
          </p:cNvSpPr>
          <p:nvPr>
            <p:ph idx="1"/>
          </p:nvPr>
        </p:nvSpPr>
        <p:spPr>
          <a:xfrm>
            <a:off x="128587" y="1185866"/>
            <a:ext cx="11931969" cy="5072062"/>
          </a:xfrm>
        </p:spPr>
        <p:txBody>
          <a:bodyPr>
            <a:normAutofit/>
          </a:bodyPr>
          <a:lstStyle/>
          <a:p>
            <a:r>
              <a:rPr lang="en-US" sz="3600" b="1" dirty="0" err="1"/>
              <a:t>Daya’s</a:t>
            </a:r>
            <a:r>
              <a:rPr lang="en-US" sz="3600" b="1" dirty="0"/>
              <a:t> culturally specific housing program</a:t>
            </a:r>
          </a:p>
        </p:txBody>
      </p:sp>
      <p:sp>
        <p:nvSpPr>
          <p:cNvPr id="3" name="Title 1">
            <a:extLst>
              <a:ext uri="{FF2B5EF4-FFF2-40B4-BE49-F238E27FC236}">
                <a16:creationId xmlns:a16="http://schemas.microsoft.com/office/drawing/2014/main" id="{0C80BE2C-407B-B840-9A14-1090B3277F36}"/>
              </a:ext>
            </a:extLst>
          </p:cNvPr>
          <p:cNvSpPr txBox="1">
            <a:spLocks/>
          </p:cNvSpPr>
          <p:nvPr/>
        </p:nvSpPr>
        <p:spPr>
          <a:xfrm>
            <a:off x="2054225" y="2252709"/>
            <a:ext cx="8083550" cy="919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t>A case study</a:t>
            </a:r>
          </a:p>
        </p:txBody>
      </p:sp>
      <p:pic>
        <p:nvPicPr>
          <p:cNvPr id="4" name="Picture 3">
            <a:extLst>
              <a:ext uri="{FF2B5EF4-FFF2-40B4-BE49-F238E27FC236}">
                <a16:creationId xmlns:a16="http://schemas.microsoft.com/office/drawing/2014/main" id="{91D6C121-AF13-524C-826D-31719BF49E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762" y="3171817"/>
            <a:ext cx="5069800" cy="2430489"/>
          </a:xfrm>
          <a:prstGeom prst="rect">
            <a:avLst/>
          </a:prstGeom>
        </p:spPr>
      </p:pic>
      <p:sp>
        <p:nvSpPr>
          <p:cNvPr id="5" name="Footer Placeholder 4">
            <a:extLst>
              <a:ext uri="{FF2B5EF4-FFF2-40B4-BE49-F238E27FC236}">
                <a16:creationId xmlns:a16="http://schemas.microsoft.com/office/drawing/2014/main" id="{AFB4671C-30FD-8143-8AB5-E2D9B7B527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698ED3-CA02-AA4E-85BA-077C21CEDB46}"/>
              </a:ext>
            </a:extLst>
          </p:cNvPr>
          <p:cNvSpPr>
            <a:spLocks noGrp="1"/>
          </p:cNvSpPr>
          <p:nvPr>
            <p:ph type="sldNum" sz="quarter" idx="12"/>
          </p:nvPr>
        </p:nvSpPr>
        <p:spPr/>
        <p:txBody>
          <a:bodyPr/>
          <a:lstStyle/>
          <a:p>
            <a:fld id="{745EA220-6B48-4BDF-B1D2-E49BB5692B75}" type="slidenum">
              <a:rPr lang="en-US" smtClean="0"/>
              <a:pPr/>
              <a:t>17</a:t>
            </a:fld>
            <a:endParaRPr lang="en-US" dirty="0"/>
          </a:p>
        </p:txBody>
      </p:sp>
    </p:spTree>
    <p:extLst>
      <p:ext uri="{BB962C8B-B14F-4D97-AF65-F5344CB8AC3E}">
        <p14:creationId xmlns:p14="http://schemas.microsoft.com/office/powerpoint/2010/main" val="37716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E993B659-57A2-674D-B22D-C214904839E3}"/>
              </a:ext>
            </a:extLst>
          </p:cNvPr>
          <p:cNvGraphicFramePr>
            <a:graphicFrameLocks noGrp="1"/>
          </p:cNvGraphicFramePr>
          <p:nvPr>
            <p:ph idx="1"/>
            <p:extLst>
              <p:ext uri="{D42A27DB-BD31-4B8C-83A1-F6EECF244321}">
                <p14:modId xmlns:p14="http://schemas.microsoft.com/office/powerpoint/2010/main" val="1002113652"/>
              </p:ext>
            </p:extLst>
          </p:nvPr>
        </p:nvGraphicFramePr>
        <p:xfrm>
          <a:off x="162911" y="2230161"/>
          <a:ext cx="11866178" cy="4314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B2E0CCED-189F-A741-BFFF-2AE356CEA861}"/>
              </a:ext>
            </a:extLst>
          </p:cNvPr>
          <p:cNvSpPr txBox="1">
            <a:spLocks/>
          </p:cNvSpPr>
          <p:nvPr/>
        </p:nvSpPr>
        <p:spPr>
          <a:xfrm>
            <a:off x="133679" y="1061883"/>
            <a:ext cx="8449881" cy="11682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b="1" dirty="0" err="1">
                <a:latin typeface="+mn-lt"/>
              </a:rPr>
              <a:t>Daya’s</a:t>
            </a:r>
            <a:r>
              <a:rPr lang="en-US" sz="3700" b="1" dirty="0">
                <a:latin typeface="+mn-lt"/>
              </a:rPr>
              <a:t> supportive housing program </a:t>
            </a:r>
            <a:br>
              <a:rPr lang="en-US" sz="2000" b="1" dirty="0">
                <a:latin typeface="+mn-lt"/>
              </a:rPr>
            </a:br>
            <a:r>
              <a:rPr lang="en-US" sz="2500" b="1" dirty="0">
                <a:latin typeface="+mn-lt"/>
              </a:rPr>
              <a:t>(2014 TO CURRENT)</a:t>
            </a:r>
          </a:p>
        </p:txBody>
      </p:sp>
      <p:sp>
        <p:nvSpPr>
          <p:cNvPr id="5" name="Footer Placeholder 4">
            <a:extLst>
              <a:ext uri="{FF2B5EF4-FFF2-40B4-BE49-F238E27FC236}">
                <a16:creationId xmlns:a16="http://schemas.microsoft.com/office/drawing/2014/main" id="{26E5A7A8-BFE1-D747-B510-C519D4754D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2BF687-9DC1-684C-B41A-4321F54B4FAF}"/>
              </a:ext>
            </a:extLst>
          </p:cNvPr>
          <p:cNvSpPr>
            <a:spLocks noGrp="1"/>
          </p:cNvSpPr>
          <p:nvPr>
            <p:ph type="sldNum" sz="quarter" idx="12"/>
          </p:nvPr>
        </p:nvSpPr>
        <p:spPr>
          <a:xfrm>
            <a:off x="9259524" y="6459586"/>
            <a:ext cx="2743200" cy="365125"/>
          </a:xfrm>
        </p:spPr>
        <p:txBody>
          <a:bodyPr/>
          <a:lstStyle/>
          <a:p>
            <a:fld id="{745EA220-6B48-4BDF-B1D2-E49BB5692B75}" type="slidenum">
              <a:rPr lang="en-US" smtClean="0"/>
              <a:pPr/>
              <a:t>18</a:t>
            </a:fld>
            <a:endParaRPr lang="en-US" dirty="0"/>
          </a:p>
        </p:txBody>
      </p:sp>
    </p:spTree>
    <p:extLst>
      <p:ext uri="{BB962C8B-B14F-4D97-AF65-F5344CB8AC3E}">
        <p14:creationId xmlns:p14="http://schemas.microsoft.com/office/powerpoint/2010/main" val="210393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2A715D88-5BEF-3644-8B7D-E5B2874689AC}"/>
              </a:ext>
            </a:extLst>
          </p:cNvPr>
          <p:cNvGraphicFramePr>
            <a:graphicFrameLocks noGrp="1"/>
          </p:cNvGraphicFramePr>
          <p:nvPr>
            <p:ph idx="1"/>
            <p:extLst>
              <p:ext uri="{D42A27DB-BD31-4B8C-83A1-F6EECF244321}">
                <p14:modId xmlns:p14="http://schemas.microsoft.com/office/powerpoint/2010/main" val="214155541"/>
              </p:ext>
            </p:extLst>
          </p:nvPr>
        </p:nvGraphicFramePr>
        <p:xfrm>
          <a:off x="162910" y="2230160"/>
          <a:ext cx="11866179" cy="4314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8516ABAB-AA52-4A4E-A212-D6511FB73236}"/>
              </a:ext>
            </a:extLst>
          </p:cNvPr>
          <p:cNvSpPr txBox="1">
            <a:spLocks/>
          </p:cNvSpPr>
          <p:nvPr/>
        </p:nvSpPr>
        <p:spPr>
          <a:xfrm>
            <a:off x="142877" y="1076633"/>
            <a:ext cx="8322698" cy="1153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Rapid rehousing </a:t>
            </a:r>
          </a:p>
          <a:p>
            <a:r>
              <a:rPr lang="en-US" sz="2400" b="1" dirty="0">
                <a:latin typeface="+mn-lt"/>
              </a:rPr>
              <a:t>(2016 TO CURRENT)</a:t>
            </a:r>
          </a:p>
        </p:txBody>
      </p:sp>
      <p:sp>
        <p:nvSpPr>
          <p:cNvPr id="5" name="Footer Placeholder 4">
            <a:extLst>
              <a:ext uri="{FF2B5EF4-FFF2-40B4-BE49-F238E27FC236}">
                <a16:creationId xmlns:a16="http://schemas.microsoft.com/office/drawing/2014/main" id="{CB738208-F6F7-BA46-B231-B1E178216E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B4923E-687E-E14E-BE85-7F5D086DE74A}"/>
              </a:ext>
            </a:extLst>
          </p:cNvPr>
          <p:cNvSpPr>
            <a:spLocks noGrp="1"/>
          </p:cNvSpPr>
          <p:nvPr>
            <p:ph type="sldNum" sz="quarter" idx="12"/>
          </p:nvPr>
        </p:nvSpPr>
        <p:spPr>
          <a:xfrm>
            <a:off x="9259524" y="6459586"/>
            <a:ext cx="2743200" cy="365125"/>
          </a:xfrm>
        </p:spPr>
        <p:txBody>
          <a:bodyPr/>
          <a:lstStyle/>
          <a:p>
            <a:fld id="{745EA220-6B48-4BDF-B1D2-E49BB5692B75}" type="slidenum">
              <a:rPr lang="en-US" smtClean="0"/>
              <a:pPr/>
              <a:t>19</a:t>
            </a:fld>
            <a:endParaRPr lang="en-US" dirty="0"/>
          </a:p>
        </p:txBody>
      </p:sp>
    </p:spTree>
    <p:extLst>
      <p:ext uri="{BB962C8B-B14F-4D97-AF65-F5344CB8AC3E}">
        <p14:creationId xmlns:p14="http://schemas.microsoft.com/office/powerpoint/2010/main" val="335856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00FBAFB-7F78-6642-A4A6-D10F60101931}"/>
              </a:ext>
            </a:extLst>
          </p:cNvPr>
          <p:cNvSpPr>
            <a:spLocks noGrp="1"/>
          </p:cNvSpPr>
          <p:nvPr>
            <p:ph idx="1"/>
          </p:nvPr>
        </p:nvSpPr>
        <p:spPr>
          <a:xfrm>
            <a:off x="260032" y="1917818"/>
            <a:ext cx="11671936" cy="5757862"/>
          </a:xfrm>
        </p:spPr>
        <p:txBody>
          <a:bodyPr/>
          <a:lstStyle/>
          <a:p>
            <a:pPr marL="457200" indent="-457200">
              <a:buFont typeface="Arial" panose="020B0604020202020204" pitchFamily="34" charset="0"/>
              <a:buChar char="•"/>
            </a:pPr>
            <a:r>
              <a:rPr lang="en-US" sz="2400" dirty="0"/>
              <a:t>Introductions, welcome, and overview</a:t>
            </a:r>
          </a:p>
          <a:p>
            <a:pPr marL="457200" indent="-457200">
              <a:buFont typeface="Arial" panose="020B0604020202020204" pitchFamily="34" charset="0"/>
              <a:buChar char="•"/>
            </a:pPr>
            <a:r>
              <a:rPr lang="en-US" sz="2400" dirty="0"/>
              <a:t>Overview of Confidentiality for Survivors</a:t>
            </a:r>
          </a:p>
          <a:p>
            <a:pPr marL="457200" indent="-457200">
              <a:buFont typeface="Arial" panose="020B0604020202020204" pitchFamily="34" charset="0"/>
              <a:buChar char="•"/>
            </a:pPr>
            <a:r>
              <a:rPr lang="en-US" sz="2400" dirty="0"/>
              <a:t>Centering racial equity and best practices with Coordinated Entry, Assessment Tools, and prioritizing survivors  </a:t>
            </a:r>
          </a:p>
          <a:p>
            <a:pPr marL="457200" indent="-457200">
              <a:buFont typeface="Arial" panose="020B0604020202020204" pitchFamily="34" charset="0"/>
              <a:buChar char="•"/>
            </a:pPr>
            <a:r>
              <a:rPr lang="en-US" sz="2400" dirty="0"/>
              <a:t>Case study from Daya Houston—culturally specific victim service provider with HUD </a:t>
            </a:r>
            <a:r>
              <a:rPr lang="en-US" sz="2400" dirty="0" err="1"/>
              <a:t>CoC</a:t>
            </a:r>
            <a:r>
              <a:rPr lang="en-US" sz="2400" dirty="0"/>
              <a:t> funding</a:t>
            </a:r>
          </a:p>
          <a:p>
            <a:pPr marL="457200" indent="-457200">
              <a:buFont typeface="Arial" panose="020B0604020202020204" pitchFamily="34" charset="0"/>
              <a:buChar char="•"/>
            </a:pPr>
            <a:r>
              <a:rPr lang="en-US" sz="2400" dirty="0"/>
              <a:t>Future of Coordinated Entry and HUD Guidance for victim service providers</a:t>
            </a:r>
          </a:p>
          <a:p>
            <a:pPr marL="457200" indent="-457200">
              <a:buFont typeface="Arial" panose="020B0604020202020204" pitchFamily="34" charset="0"/>
              <a:buChar char="•"/>
            </a:pPr>
            <a:r>
              <a:rPr lang="en-US" sz="2400" dirty="0"/>
              <a:t>Questions and Answer</a:t>
            </a:r>
          </a:p>
        </p:txBody>
      </p:sp>
      <p:sp>
        <p:nvSpPr>
          <p:cNvPr id="10" name="Title 1">
            <a:extLst>
              <a:ext uri="{FF2B5EF4-FFF2-40B4-BE49-F238E27FC236}">
                <a16:creationId xmlns:a16="http://schemas.microsoft.com/office/drawing/2014/main" id="{3691F2BB-6881-8847-80AF-71BDEC94794E}"/>
              </a:ext>
            </a:extLst>
          </p:cNvPr>
          <p:cNvSpPr txBox="1">
            <a:spLocks/>
          </p:cNvSpPr>
          <p:nvPr/>
        </p:nvSpPr>
        <p:spPr>
          <a:xfrm>
            <a:off x="251281" y="1116601"/>
            <a:ext cx="10972800" cy="80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Agenda</a:t>
            </a:r>
          </a:p>
        </p:txBody>
      </p:sp>
      <p:pic>
        <p:nvPicPr>
          <p:cNvPr id="11" name="Picture 10">
            <a:extLst>
              <a:ext uri="{FF2B5EF4-FFF2-40B4-BE49-F238E27FC236}">
                <a16:creationId xmlns:a16="http://schemas.microsoft.com/office/drawing/2014/main" id="{9C33736E-C254-A343-854E-641CA66FA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213" y="5403415"/>
            <a:ext cx="2633477" cy="1204816"/>
          </a:xfrm>
          <a:prstGeom prst="rect">
            <a:avLst/>
          </a:prstGeom>
        </p:spPr>
      </p:pic>
      <p:pic>
        <p:nvPicPr>
          <p:cNvPr id="12" name="Picture 4" descr="NNEDV ">
            <a:extLst>
              <a:ext uri="{FF2B5EF4-FFF2-40B4-BE49-F238E27FC236}">
                <a16:creationId xmlns:a16="http://schemas.microsoft.com/office/drawing/2014/main" id="{D9EBB59E-9691-CB41-804D-B0F3C7331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6439" y="5403415"/>
            <a:ext cx="2687234"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onfidentiality Institute">
            <a:extLst>
              <a:ext uri="{FF2B5EF4-FFF2-40B4-BE49-F238E27FC236}">
                <a16:creationId xmlns:a16="http://schemas.microsoft.com/office/drawing/2014/main" id="{AB86207D-9F73-874D-9F3A-0B27A5E9D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132" y="5292813"/>
            <a:ext cx="1602332" cy="1204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C2D795F-ED31-164F-ABF5-31AAEA6BDE2F}"/>
              </a:ext>
            </a:extLst>
          </p:cNvPr>
          <p:cNvPicPr>
            <a:picLocks noChangeAspect="1"/>
          </p:cNvPicPr>
          <p:nvPr/>
        </p:nvPicPr>
        <p:blipFill>
          <a:blip r:embed="rId6"/>
          <a:stretch>
            <a:fillRect/>
          </a:stretch>
        </p:blipFill>
        <p:spPr>
          <a:xfrm>
            <a:off x="333165" y="5605215"/>
            <a:ext cx="3636295" cy="801217"/>
          </a:xfrm>
          <a:prstGeom prst="rect">
            <a:avLst/>
          </a:prstGeom>
        </p:spPr>
      </p:pic>
      <p:sp>
        <p:nvSpPr>
          <p:cNvPr id="2" name="Footer Placeholder 1">
            <a:extLst>
              <a:ext uri="{FF2B5EF4-FFF2-40B4-BE49-F238E27FC236}">
                <a16:creationId xmlns:a16="http://schemas.microsoft.com/office/drawing/2014/main" id="{3335FA46-C31B-7147-A245-58C37A9E5455}"/>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5689C59F-4009-F54F-AACB-DEEEEFEEA3F4}"/>
              </a:ext>
            </a:extLst>
          </p:cNvPr>
          <p:cNvSpPr>
            <a:spLocks noGrp="1"/>
          </p:cNvSpPr>
          <p:nvPr>
            <p:ph type="sldNum" sz="quarter" idx="12"/>
          </p:nvPr>
        </p:nvSpPr>
        <p:spPr/>
        <p:txBody>
          <a:bodyPr/>
          <a:lstStyle/>
          <a:p>
            <a:fld id="{745EA220-6B48-4BDF-B1D2-E49BB5692B75}" type="slidenum">
              <a:rPr lang="en-US" smtClean="0"/>
              <a:pPr/>
              <a:t>2</a:t>
            </a:fld>
            <a:endParaRPr lang="en-US" dirty="0"/>
          </a:p>
        </p:txBody>
      </p:sp>
    </p:spTree>
    <p:extLst>
      <p:ext uri="{BB962C8B-B14F-4D97-AF65-F5344CB8AC3E}">
        <p14:creationId xmlns:p14="http://schemas.microsoft.com/office/powerpoint/2010/main" val="29922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439C0202-E023-6B40-959B-C8754D5A6BBC}"/>
              </a:ext>
            </a:extLst>
          </p:cNvPr>
          <p:cNvGraphicFramePr>
            <a:graphicFrameLocks noGrp="1"/>
          </p:cNvGraphicFramePr>
          <p:nvPr>
            <p:ph idx="1"/>
            <p:extLst>
              <p:ext uri="{D42A27DB-BD31-4B8C-83A1-F6EECF244321}">
                <p14:modId xmlns:p14="http://schemas.microsoft.com/office/powerpoint/2010/main" val="2181980833"/>
              </p:ext>
            </p:extLst>
          </p:nvPr>
        </p:nvGraphicFramePr>
        <p:xfrm>
          <a:off x="162911" y="2230161"/>
          <a:ext cx="11866178" cy="4314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C6B7F720-D0A4-C843-9850-69C35CCD54C0}"/>
              </a:ext>
            </a:extLst>
          </p:cNvPr>
          <p:cNvSpPr txBox="1">
            <a:spLocks/>
          </p:cNvSpPr>
          <p:nvPr/>
        </p:nvSpPr>
        <p:spPr>
          <a:xfrm>
            <a:off x="142877" y="1156414"/>
            <a:ext cx="4694594" cy="954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Data Challenges</a:t>
            </a:r>
          </a:p>
        </p:txBody>
      </p:sp>
      <p:sp>
        <p:nvSpPr>
          <p:cNvPr id="5" name="Footer Placeholder 4">
            <a:extLst>
              <a:ext uri="{FF2B5EF4-FFF2-40B4-BE49-F238E27FC236}">
                <a16:creationId xmlns:a16="http://schemas.microsoft.com/office/drawing/2014/main" id="{DE11AD45-3159-224F-A969-B014943DEA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CE5A99-0A8D-2247-98A1-0BAFC821987F}"/>
              </a:ext>
            </a:extLst>
          </p:cNvPr>
          <p:cNvSpPr>
            <a:spLocks noGrp="1"/>
          </p:cNvSpPr>
          <p:nvPr>
            <p:ph type="sldNum" sz="quarter" idx="12"/>
          </p:nvPr>
        </p:nvSpPr>
        <p:spPr>
          <a:xfrm>
            <a:off x="9259524" y="6459586"/>
            <a:ext cx="2743200" cy="365125"/>
          </a:xfrm>
        </p:spPr>
        <p:txBody>
          <a:bodyPr/>
          <a:lstStyle/>
          <a:p>
            <a:fld id="{745EA220-6B48-4BDF-B1D2-E49BB5692B75}" type="slidenum">
              <a:rPr lang="en-US" smtClean="0"/>
              <a:pPr/>
              <a:t>20</a:t>
            </a:fld>
            <a:endParaRPr lang="en-US" dirty="0"/>
          </a:p>
        </p:txBody>
      </p:sp>
    </p:spTree>
    <p:extLst>
      <p:ext uri="{BB962C8B-B14F-4D97-AF65-F5344CB8AC3E}">
        <p14:creationId xmlns:p14="http://schemas.microsoft.com/office/powerpoint/2010/main" val="3083742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4BB70FCF-FA6F-5340-A229-D6945D539840}"/>
              </a:ext>
            </a:extLst>
          </p:cNvPr>
          <p:cNvGraphicFramePr>
            <a:graphicFrameLocks noGrp="1"/>
          </p:cNvGraphicFramePr>
          <p:nvPr>
            <p:ph idx="1"/>
            <p:extLst>
              <p:ext uri="{D42A27DB-BD31-4B8C-83A1-F6EECF244321}">
                <p14:modId xmlns:p14="http://schemas.microsoft.com/office/powerpoint/2010/main" val="1689479153"/>
              </p:ext>
            </p:extLst>
          </p:nvPr>
        </p:nvGraphicFramePr>
        <p:xfrm>
          <a:off x="162909" y="2230161"/>
          <a:ext cx="11866179" cy="4314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5EDF01E0-D084-6149-89CA-0A66F70F9733}"/>
              </a:ext>
            </a:extLst>
          </p:cNvPr>
          <p:cNvSpPr txBox="1">
            <a:spLocks/>
          </p:cNvSpPr>
          <p:nvPr/>
        </p:nvSpPr>
        <p:spPr>
          <a:xfrm>
            <a:off x="171456" y="1099615"/>
            <a:ext cx="6096000" cy="1074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Addressing challenges</a:t>
            </a:r>
          </a:p>
        </p:txBody>
      </p:sp>
      <p:sp>
        <p:nvSpPr>
          <p:cNvPr id="6" name="Footer Placeholder 5">
            <a:extLst>
              <a:ext uri="{FF2B5EF4-FFF2-40B4-BE49-F238E27FC236}">
                <a16:creationId xmlns:a16="http://schemas.microsoft.com/office/drawing/2014/main" id="{931AE23C-036D-C940-8DD9-4A64B5A41D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E79086-BD0F-544F-BFD1-64B76A32B6CE}"/>
              </a:ext>
            </a:extLst>
          </p:cNvPr>
          <p:cNvSpPr>
            <a:spLocks noGrp="1"/>
          </p:cNvSpPr>
          <p:nvPr>
            <p:ph type="sldNum" sz="quarter" idx="12"/>
          </p:nvPr>
        </p:nvSpPr>
        <p:spPr>
          <a:xfrm>
            <a:off x="9259524" y="6459586"/>
            <a:ext cx="2743200" cy="365125"/>
          </a:xfrm>
        </p:spPr>
        <p:txBody>
          <a:bodyPr/>
          <a:lstStyle/>
          <a:p>
            <a:fld id="{745EA220-6B48-4BDF-B1D2-E49BB5692B75}" type="slidenum">
              <a:rPr lang="en-US" smtClean="0"/>
              <a:pPr/>
              <a:t>21</a:t>
            </a:fld>
            <a:endParaRPr lang="en-US" dirty="0"/>
          </a:p>
        </p:txBody>
      </p:sp>
    </p:spTree>
    <p:extLst>
      <p:ext uri="{BB962C8B-B14F-4D97-AF65-F5344CB8AC3E}">
        <p14:creationId xmlns:p14="http://schemas.microsoft.com/office/powerpoint/2010/main" val="358346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CF94382B-1AE3-9E4E-A346-9F42B8CBB5BE}"/>
              </a:ext>
            </a:extLst>
          </p:cNvPr>
          <p:cNvGraphicFramePr>
            <a:graphicFrameLocks noGrp="1"/>
          </p:cNvGraphicFramePr>
          <p:nvPr>
            <p:ph idx="1"/>
            <p:extLst>
              <p:ext uri="{D42A27DB-BD31-4B8C-83A1-F6EECF244321}">
                <p14:modId xmlns:p14="http://schemas.microsoft.com/office/powerpoint/2010/main" val="2787096498"/>
              </p:ext>
            </p:extLst>
          </p:nvPr>
        </p:nvGraphicFramePr>
        <p:xfrm>
          <a:off x="162911" y="1228727"/>
          <a:ext cx="11866178" cy="575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20820C95-D801-1D45-AA2E-E80CA2E2DD91}"/>
              </a:ext>
            </a:extLst>
          </p:cNvPr>
          <p:cNvSpPr txBox="1">
            <a:spLocks/>
          </p:cNvSpPr>
          <p:nvPr/>
        </p:nvSpPr>
        <p:spPr>
          <a:xfrm>
            <a:off x="171455" y="1129174"/>
            <a:ext cx="11029950" cy="1014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A combined approach – Supportive Housing + RRH</a:t>
            </a:r>
          </a:p>
        </p:txBody>
      </p:sp>
      <p:sp>
        <p:nvSpPr>
          <p:cNvPr id="8" name="Footer Placeholder 7">
            <a:extLst>
              <a:ext uri="{FF2B5EF4-FFF2-40B4-BE49-F238E27FC236}">
                <a16:creationId xmlns:a16="http://schemas.microsoft.com/office/drawing/2014/main" id="{D3097D86-10BC-9445-8B1F-6F0F7EDEB2C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C57F0F1-79FE-FA46-BCF2-F0DB77FA32D9}"/>
              </a:ext>
            </a:extLst>
          </p:cNvPr>
          <p:cNvSpPr>
            <a:spLocks noGrp="1"/>
          </p:cNvSpPr>
          <p:nvPr>
            <p:ph type="sldNum" sz="quarter" idx="12"/>
          </p:nvPr>
        </p:nvSpPr>
        <p:spPr/>
        <p:txBody>
          <a:bodyPr/>
          <a:lstStyle/>
          <a:p>
            <a:fld id="{745EA220-6B48-4BDF-B1D2-E49BB5692B75}" type="slidenum">
              <a:rPr lang="en-US" smtClean="0"/>
              <a:pPr/>
              <a:t>22</a:t>
            </a:fld>
            <a:endParaRPr lang="en-US" dirty="0"/>
          </a:p>
        </p:txBody>
      </p:sp>
    </p:spTree>
    <p:extLst>
      <p:ext uri="{BB962C8B-B14F-4D97-AF65-F5344CB8AC3E}">
        <p14:creationId xmlns:p14="http://schemas.microsoft.com/office/powerpoint/2010/main" val="3932004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79846AA6-82C7-E74F-9556-E340A2DCB6DA}"/>
              </a:ext>
            </a:extLst>
          </p:cNvPr>
          <p:cNvGraphicFramePr>
            <a:graphicFrameLocks noGrp="1"/>
          </p:cNvGraphicFramePr>
          <p:nvPr>
            <p:ph idx="1"/>
            <p:extLst>
              <p:ext uri="{D42A27DB-BD31-4B8C-83A1-F6EECF244321}">
                <p14:modId xmlns:p14="http://schemas.microsoft.com/office/powerpoint/2010/main" val="1347185404"/>
              </p:ext>
            </p:extLst>
          </p:nvPr>
        </p:nvGraphicFramePr>
        <p:xfrm>
          <a:off x="162910" y="1790206"/>
          <a:ext cx="11866179" cy="4882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7483DAD1-6CA2-AC42-8CCC-1964141A9195}"/>
              </a:ext>
            </a:extLst>
          </p:cNvPr>
          <p:cNvSpPr txBox="1">
            <a:spLocks/>
          </p:cNvSpPr>
          <p:nvPr/>
        </p:nvSpPr>
        <p:spPr>
          <a:xfrm>
            <a:off x="162910" y="911991"/>
            <a:ext cx="7635765" cy="1063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Why partner with mainstream agencies?</a:t>
            </a:r>
            <a:endParaRPr lang="en-US" sz="2400" dirty="0"/>
          </a:p>
        </p:txBody>
      </p:sp>
      <p:sp>
        <p:nvSpPr>
          <p:cNvPr id="4" name="Footer Placeholder 3">
            <a:extLst>
              <a:ext uri="{FF2B5EF4-FFF2-40B4-BE49-F238E27FC236}">
                <a16:creationId xmlns:a16="http://schemas.microsoft.com/office/drawing/2014/main" id="{ADC05267-CE1E-354C-BDA0-DCC80F1E8E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AB50D7-E5FB-0243-89E6-E956C2E7AA9D}"/>
              </a:ext>
            </a:extLst>
          </p:cNvPr>
          <p:cNvSpPr>
            <a:spLocks noGrp="1"/>
          </p:cNvSpPr>
          <p:nvPr>
            <p:ph type="sldNum" sz="quarter" idx="12"/>
          </p:nvPr>
        </p:nvSpPr>
        <p:spPr>
          <a:xfrm>
            <a:off x="9259524" y="6371098"/>
            <a:ext cx="2743200" cy="365125"/>
          </a:xfrm>
        </p:spPr>
        <p:txBody>
          <a:bodyPr/>
          <a:lstStyle/>
          <a:p>
            <a:fld id="{745EA220-6B48-4BDF-B1D2-E49BB5692B75}" type="slidenum">
              <a:rPr lang="en-US" smtClean="0"/>
              <a:pPr/>
              <a:t>23</a:t>
            </a:fld>
            <a:endParaRPr lang="en-US" dirty="0"/>
          </a:p>
        </p:txBody>
      </p:sp>
    </p:spTree>
    <p:extLst>
      <p:ext uri="{BB962C8B-B14F-4D97-AF65-F5344CB8AC3E}">
        <p14:creationId xmlns:p14="http://schemas.microsoft.com/office/powerpoint/2010/main" val="2251431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2">
            <a:extLst>
              <a:ext uri="{FF2B5EF4-FFF2-40B4-BE49-F238E27FC236}">
                <a16:creationId xmlns:a16="http://schemas.microsoft.com/office/drawing/2014/main" id="{B1CEF60F-410B-E242-8257-9E6D086700C6}"/>
              </a:ext>
            </a:extLst>
          </p:cNvPr>
          <p:cNvGraphicFramePr>
            <a:graphicFrameLocks noGrp="1"/>
          </p:cNvGraphicFramePr>
          <p:nvPr>
            <p:ph idx="1"/>
            <p:extLst>
              <p:ext uri="{D42A27DB-BD31-4B8C-83A1-F6EECF244321}">
                <p14:modId xmlns:p14="http://schemas.microsoft.com/office/powerpoint/2010/main" val="2693052379"/>
              </p:ext>
            </p:extLst>
          </p:nvPr>
        </p:nvGraphicFramePr>
        <p:xfrm>
          <a:off x="162910" y="1790206"/>
          <a:ext cx="11866179" cy="4882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itle 1">
            <a:extLst>
              <a:ext uri="{FF2B5EF4-FFF2-40B4-BE49-F238E27FC236}">
                <a16:creationId xmlns:a16="http://schemas.microsoft.com/office/drawing/2014/main" id="{B632A0B8-988B-0441-9536-44D6451C7DC6}"/>
              </a:ext>
            </a:extLst>
          </p:cNvPr>
          <p:cNvSpPr txBox="1">
            <a:spLocks/>
          </p:cNvSpPr>
          <p:nvPr/>
        </p:nvSpPr>
        <p:spPr>
          <a:xfrm>
            <a:off x="157163" y="1052180"/>
            <a:ext cx="8229599" cy="79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Why partner with culturally specific agencies?</a:t>
            </a:r>
          </a:p>
        </p:txBody>
      </p:sp>
      <p:sp>
        <p:nvSpPr>
          <p:cNvPr id="2" name="Footer Placeholder 1">
            <a:extLst>
              <a:ext uri="{FF2B5EF4-FFF2-40B4-BE49-F238E27FC236}">
                <a16:creationId xmlns:a16="http://schemas.microsoft.com/office/drawing/2014/main" id="{70422341-A710-C74B-9276-25711431C011}"/>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7C4A77D0-606F-624A-BFFC-18B0DCBC4CBA}"/>
              </a:ext>
            </a:extLst>
          </p:cNvPr>
          <p:cNvSpPr>
            <a:spLocks noGrp="1"/>
          </p:cNvSpPr>
          <p:nvPr>
            <p:ph type="sldNum" sz="quarter" idx="12"/>
          </p:nvPr>
        </p:nvSpPr>
        <p:spPr>
          <a:xfrm>
            <a:off x="9259524" y="6371098"/>
            <a:ext cx="2743200" cy="365125"/>
          </a:xfrm>
        </p:spPr>
        <p:txBody>
          <a:bodyPr/>
          <a:lstStyle/>
          <a:p>
            <a:fld id="{745EA220-6B48-4BDF-B1D2-E49BB5692B75}" type="slidenum">
              <a:rPr lang="en-US" smtClean="0"/>
              <a:pPr/>
              <a:t>24</a:t>
            </a:fld>
            <a:endParaRPr lang="en-US" dirty="0"/>
          </a:p>
        </p:txBody>
      </p:sp>
    </p:spTree>
    <p:extLst>
      <p:ext uri="{BB962C8B-B14F-4D97-AF65-F5344CB8AC3E}">
        <p14:creationId xmlns:p14="http://schemas.microsoft.com/office/powerpoint/2010/main" val="3773335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DF36E837-3D86-F24C-A50F-9657260ECF64}"/>
              </a:ext>
            </a:extLst>
          </p:cNvPr>
          <p:cNvGraphicFramePr>
            <a:graphicFrameLocks noGrp="1"/>
          </p:cNvGraphicFramePr>
          <p:nvPr>
            <p:ph idx="1"/>
            <p:extLst>
              <p:ext uri="{D42A27DB-BD31-4B8C-83A1-F6EECF244321}">
                <p14:modId xmlns:p14="http://schemas.microsoft.com/office/powerpoint/2010/main" val="153019202"/>
              </p:ext>
            </p:extLst>
          </p:nvPr>
        </p:nvGraphicFramePr>
        <p:xfrm>
          <a:off x="451945" y="2225623"/>
          <a:ext cx="11288110" cy="4383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C3C5D72E-A367-D24C-9DE9-04671F106828}"/>
              </a:ext>
            </a:extLst>
          </p:cNvPr>
          <p:cNvSpPr txBox="1">
            <a:spLocks/>
          </p:cNvSpPr>
          <p:nvPr/>
        </p:nvSpPr>
        <p:spPr>
          <a:xfrm>
            <a:off x="144720" y="1181715"/>
            <a:ext cx="11029950" cy="1014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How to make it happen: Tips for working with culturally specific groups</a:t>
            </a:r>
          </a:p>
        </p:txBody>
      </p:sp>
      <p:sp>
        <p:nvSpPr>
          <p:cNvPr id="10" name="Footer Placeholder 9">
            <a:extLst>
              <a:ext uri="{FF2B5EF4-FFF2-40B4-BE49-F238E27FC236}">
                <a16:creationId xmlns:a16="http://schemas.microsoft.com/office/drawing/2014/main" id="{770B0DB8-AFAD-E443-B5AE-108B37206BB4}"/>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9651700F-8728-B24D-9BE8-900AE32BBE58}"/>
              </a:ext>
            </a:extLst>
          </p:cNvPr>
          <p:cNvSpPr>
            <a:spLocks noGrp="1"/>
          </p:cNvSpPr>
          <p:nvPr>
            <p:ph type="sldNum" sz="quarter" idx="12"/>
          </p:nvPr>
        </p:nvSpPr>
        <p:spPr/>
        <p:txBody>
          <a:bodyPr/>
          <a:lstStyle/>
          <a:p>
            <a:fld id="{745EA220-6B48-4BDF-B1D2-E49BB5692B75}" type="slidenum">
              <a:rPr lang="en-US" smtClean="0"/>
              <a:pPr/>
              <a:t>25</a:t>
            </a:fld>
            <a:endParaRPr lang="en-US" dirty="0"/>
          </a:p>
        </p:txBody>
      </p:sp>
    </p:spTree>
    <p:extLst>
      <p:ext uri="{BB962C8B-B14F-4D97-AF65-F5344CB8AC3E}">
        <p14:creationId xmlns:p14="http://schemas.microsoft.com/office/powerpoint/2010/main" val="373099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152D9B-53B5-5B42-B070-AD47399A7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120" y="2843695"/>
            <a:ext cx="5547759" cy="2538097"/>
          </a:xfrm>
          <a:prstGeom prst="rect">
            <a:avLst/>
          </a:prstGeom>
        </p:spPr>
      </p:pic>
      <p:sp>
        <p:nvSpPr>
          <p:cNvPr id="3" name="Subtitle 2">
            <a:extLst>
              <a:ext uri="{FF2B5EF4-FFF2-40B4-BE49-F238E27FC236}">
                <a16:creationId xmlns:a16="http://schemas.microsoft.com/office/drawing/2014/main" id="{D4AE248E-B6E1-C543-AFA1-9AB34693357B}"/>
              </a:ext>
            </a:extLst>
          </p:cNvPr>
          <p:cNvSpPr>
            <a:spLocks noGrp="1"/>
          </p:cNvSpPr>
          <p:nvPr>
            <p:ph idx="1"/>
          </p:nvPr>
        </p:nvSpPr>
        <p:spPr>
          <a:xfrm>
            <a:off x="57153" y="6353833"/>
            <a:ext cx="12191999" cy="518455"/>
          </a:xfrm>
        </p:spPr>
        <p:txBody>
          <a:bodyPr>
            <a:normAutofit/>
          </a:bodyPr>
          <a:lstStyle/>
          <a:p>
            <a:r>
              <a:rPr lang="en-US" dirty="0">
                <a:solidFill>
                  <a:schemeClr val="accent1">
                    <a:lumMod val="50000"/>
                  </a:schemeClr>
                </a:solidFill>
              </a:rPr>
              <a:t>Rachna </a:t>
            </a:r>
            <a:r>
              <a:rPr lang="en-US" dirty="0" err="1">
                <a:solidFill>
                  <a:schemeClr val="accent1">
                    <a:lumMod val="50000"/>
                  </a:schemeClr>
                </a:solidFill>
              </a:rPr>
              <a:t>khare</a:t>
            </a:r>
            <a:r>
              <a:rPr lang="en-US" dirty="0">
                <a:solidFill>
                  <a:schemeClr val="accent1">
                    <a:lumMod val="50000"/>
                  </a:schemeClr>
                </a:solidFill>
              </a:rPr>
              <a:t>, executive director – </a:t>
            </a:r>
            <a:r>
              <a:rPr lang="en-US" dirty="0" err="1">
                <a:solidFill>
                  <a:schemeClr val="accent1">
                    <a:lumMod val="50000"/>
                  </a:schemeClr>
                </a:solidFill>
              </a:rPr>
              <a:t>rachna@dayahouston.org</a:t>
            </a:r>
            <a:endParaRPr lang="en-US" dirty="0">
              <a:solidFill>
                <a:schemeClr val="accent1">
                  <a:lumMod val="50000"/>
                </a:schemeClr>
              </a:solidFill>
            </a:endParaRPr>
          </a:p>
        </p:txBody>
      </p:sp>
      <p:sp>
        <p:nvSpPr>
          <p:cNvPr id="4" name="Title 1">
            <a:extLst>
              <a:ext uri="{FF2B5EF4-FFF2-40B4-BE49-F238E27FC236}">
                <a16:creationId xmlns:a16="http://schemas.microsoft.com/office/drawing/2014/main" id="{05A467D5-AE60-B244-A794-C8F4CD5B58C1}"/>
              </a:ext>
            </a:extLst>
          </p:cNvPr>
          <p:cNvSpPr txBox="1">
            <a:spLocks/>
          </p:cNvSpPr>
          <p:nvPr/>
        </p:nvSpPr>
        <p:spPr>
          <a:xfrm>
            <a:off x="4037807" y="1414703"/>
            <a:ext cx="4116387" cy="2085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latin typeface="+mn-lt"/>
              </a:rPr>
              <a:t>Thank you!</a:t>
            </a:r>
          </a:p>
        </p:txBody>
      </p:sp>
      <p:sp>
        <p:nvSpPr>
          <p:cNvPr id="5" name="Footer Placeholder 4">
            <a:extLst>
              <a:ext uri="{FF2B5EF4-FFF2-40B4-BE49-F238E27FC236}">
                <a16:creationId xmlns:a16="http://schemas.microsoft.com/office/drawing/2014/main" id="{0F04DE63-FB05-C042-A1D7-10BE58B8C3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ADDEF5-196B-1747-9AD0-30B93968E280}"/>
              </a:ext>
            </a:extLst>
          </p:cNvPr>
          <p:cNvSpPr>
            <a:spLocks noGrp="1"/>
          </p:cNvSpPr>
          <p:nvPr>
            <p:ph type="sldNum" sz="quarter" idx="12"/>
          </p:nvPr>
        </p:nvSpPr>
        <p:spPr/>
        <p:txBody>
          <a:bodyPr/>
          <a:lstStyle/>
          <a:p>
            <a:fld id="{745EA220-6B48-4BDF-B1D2-E49BB5692B75}" type="slidenum">
              <a:rPr lang="en-US" smtClean="0"/>
              <a:pPr/>
              <a:t>26</a:t>
            </a:fld>
            <a:endParaRPr lang="en-US" dirty="0"/>
          </a:p>
        </p:txBody>
      </p:sp>
    </p:spTree>
    <p:extLst>
      <p:ext uri="{BB962C8B-B14F-4D97-AF65-F5344CB8AC3E}">
        <p14:creationId xmlns:p14="http://schemas.microsoft.com/office/powerpoint/2010/main" val="1843789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30AD1-7E5A-7240-9F0B-DFBB6C957C8A}"/>
              </a:ext>
            </a:extLst>
          </p:cNvPr>
          <p:cNvSpPr>
            <a:spLocks noGrp="1"/>
          </p:cNvSpPr>
          <p:nvPr>
            <p:ph idx="1"/>
          </p:nvPr>
        </p:nvSpPr>
        <p:spPr>
          <a:xfrm>
            <a:off x="678177" y="2890126"/>
            <a:ext cx="10835642" cy="2045576"/>
          </a:xfrm>
        </p:spPr>
        <p:txBody>
          <a:bodyPr>
            <a:normAutofit/>
          </a:bodyPr>
          <a:lstStyle/>
          <a:p>
            <a:pPr marL="0" indent="0" algn="ctr">
              <a:buNone/>
            </a:pPr>
            <a:r>
              <a:rPr lang="en-US" sz="3600" dirty="0">
                <a:solidFill>
                  <a:srgbClr val="002060"/>
                </a:solidFill>
              </a:rPr>
              <a:t>Jill Robertson</a:t>
            </a:r>
          </a:p>
          <a:p>
            <a:pPr marL="0" indent="0" algn="ctr">
              <a:buNone/>
            </a:pPr>
            <a:r>
              <a:rPr lang="en-US" sz="3600" dirty="0">
                <a:solidFill>
                  <a:srgbClr val="002060"/>
                </a:solidFill>
              </a:rPr>
              <a:t>Collaborative Solutions</a:t>
            </a:r>
          </a:p>
        </p:txBody>
      </p:sp>
      <p:sp>
        <p:nvSpPr>
          <p:cNvPr id="4" name="Title 1">
            <a:extLst>
              <a:ext uri="{FF2B5EF4-FFF2-40B4-BE49-F238E27FC236}">
                <a16:creationId xmlns:a16="http://schemas.microsoft.com/office/drawing/2014/main" id="{9E906659-5969-2D4B-A7FE-41B53FBEAAB4}"/>
              </a:ext>
            </a:extLst>
          </p:cNvPr>
          <p:cNvSpPr txBox="1">
            <a:spLocks/>
          </p:cNvSpPr>
          <p:nvPr/>
        </p:nvSpPr>
        <p:spPr>
          <a:xfrm>
            <a:off x="609598" y="3912914"/>
            <a:ext cx="10972800" cy="11430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4267" dirty="0"/>
            </a:br>
            <a:r>
              <a:rPr lang="en-US" sz="4000" b="1" dirty="0">
                <a:solidFill>
                  <a:srgbClr val="002060"/>
                </a:solidFill>
              </a:rPr>
              <a:t>Coordinated Entry</a:t>
            </a:r>
          </a:p>
        </p:txBody>
      </p:sp>
      <p:sp>
        <p:nvSpPr>
          <p:cNvPr id="7" name="Footer Placeholder 6">
            <a:extLst>
              <a:ext uri="{FF2B5EF4-FFF2-40B4-BE49-F238E27FC236}">
                <a16:creationId xmlns:a16="http://schemas.microsoft.com/office/drawing/2014/main" id="{96C1FECE-09D6-644A-9A86-276746E2C26F}"/>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3F4942C3-6721-794F-8355-8614B5F0F6C6}"/>
              </a:ext>
            </a:extLst>
          </p:cNvPr>
          <p:cNvSpPr>
            <a:spLocks noGrp="1"/>
          </p:cNvSpPr>
          <p:nvPr>
            <p:ph type="sldNum" sz="quarter" idx="12"/>
          </p:nvPr>
        </p:nvSpPr>
        <p:spPr/>
        <p:txBody>
          <a:bodyPr/>
          <a:lstStyle/>
          <a:p>
            <a:fld id="{745EA220-6B48-4BDF-B1D2-E49BB5692B75}" type="slidenum">
              <a:rPr lang="en-US" smtClean="0"/>
              <a:pPr/>
              <a:t>27</a:t>
            </a:fld>
            <a:endParaRPr lang="en-US" dirty="0"/>
          </a:p>
        </p:txBody>
      </p:sp>
    </p:spTree>
    <p:extLst>
      <p:ext uri="{BB962C8B-B14F-4D97-AF65-F5344CB8AC3E}">
        <p14:creationId xmlns:p14="http://schemas.microsoft.com/office/powerpoint/2010/main" val="3298330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143DF39-9AF2-784D-A317-178B961BA038}"/>
              </a:ext>
            </a:extLst>
          </p:cNvPr>
          <p:cNvSpPr>
            <a:spLocks noGrp="1"/>
          </p:cNvSpPr>
          <p:nvPr>
            <p:ph idx="1"/>
          </p:nvPr>
        </p:nvSpPr>
        <p:spPr>
          <a:xfrm>
            <a:off x="358140" y="1986455"/>
            <a:ext cx="11475718" cy="4467686"/>
          </a:xfrm>
        </p:spPr>
        <p:txBody>
          <a:bodyPr>
            <a:normAutofit/>
          </a:bodyPr>
          <a:lstStyle/>
          <a:p>
            <a:pPr marL="457189" indent="-457189">
              <a:buFont typeface="Arial" charset="0"/>
              <a:buChar char="•"/>
            </a:pPr>
            <a:r>
              <a:rPr lang="en-US" sz="3200" dirty="0"/>
              <a:t>HUD’s focus is on </a:t>
            </a:r>
            <a:r>
              <a:rPr lang="en-US" sz="3200" dirty="0">
                <a:ea typeface="Calibri" panose="020F0502020204030204" pitchFamily="34" charset="0"/>
                <a:cs typeface="Times New Roman" panose="02020603050405020304" pitchFamily="18" charset="0"/>
              </a:rPr>
              <a:t>promoting coordinated entry practices with racial equity, person centered and trauma informed approach.</a:t>
            </a:r>
          </a:p>
          <a:p>
            <a:pPr marL="457189" indent="-457189">
              <a:buFont typeface="Arial" charset="0"/>
              <a:buChar char="•"/>
            </a:pPr>
            <a:r>
              <a:rPr lang="en-US" sz="3200" dirty="0">
                <a:ea typeface="Calibri" panose="020F0502020204030204" pitchFamily="34" charset="0"/>
                <a:cs typeface="Times New Roman" panose="02020603050405020304" pitchFamily="18" charset="0"/>
              </a:rPr>
              <a:t>April 2020 – HUD released new CES data elements. Make sure CoC’s and VSPs can collect the required data. (Go live date was October 1, 2020)</a:t>
            </a:r>
          </a:p>
          <a:p>
            <a:pPr marL="457189" indent="-457189">
              <a:buFont typeface="Arial" charset="0"/>
              <a:buChar char="•"/>
            </a:pPr>
            <a:r>
              <a:rPr lang="en-US" sz="3200" dirty="0">
                <a:ea typeface="Calibri" panose="020F0502020204030204" pitchFamily="34" charset="0"/>
                <a:cs typeface="Times New Roman" panose="02020603050405020304" pitchFamily="18" charset="0"/>
              </a:rPr>
              <a:t>HUD Equity demo projects (#2) are underway – reshaping CE by ensuring access to housing by all persons. </a:t>
            </a:r>
          </a:p>
          <a:p>
            <a:pPr marL="457189" indent="-457189">
              <a:buFont typeface="Arial" charset="0"/>
              <a:buChar char="•"/>
            </a:pPr>
            <a:r>
              <a:rPr lang="en-US" sz="3200" dirty="0">
                <a:ea typeface="Calibri" panose="020F0502020204030204" pitchFamily="34" charset="0"/>
                <a:cs typeface="Times New Roman" panose="02020603050405020304" pitchFamily="18" charset="0"/>
              </a:rPr>
              <a:t>HUD is listening to those who are going through the CES experience.</a:t>
            </a:r>
          </a:p>
          <a:p>
            <a:endParaRPr lang="en-US" dirty="0"/>
          </a:p>
        </p:txBody>
      </p:sp>
      <p:sp>
        <p:nvSpPr>
          <p:cNvPr id="3" name="Title 1">
            <a:extLst>
              <a:ext uri="{FF2B5EF4-FFF2-40B4-BE49-F238E27FC236}">
                <a16:creationId xmlns:a16="http://schemas.microsoft.com/office/drawing/2014/main" id="{80792115-00A8-BE4F-BE87-98B4CB96AB5B}"/>
              </a:ext>
            </a:extLst>
          </p:cNvPr>
          <p:cNvSpPr txBox="1">
            <a:spLocks/>
          </p:cNvSpPr>
          <p:nvPr/>
        </p:nvSpPr>
        <p:spPr>
          <a:xfrm>
            <a:off x="609599" y="1182326"/>
            <a:ext cx="10972800" cy="804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Calibri" panose="020F0502020204030204" pitchFamily="34" charset="0"/>
                <a:cs typeface="Calibri" panose="020F0502020204030204" pitchFamily="34" charset="0"/>
              </a:rPr>
              <a:t>Coordinated Entry – Looking Ahead</a:t>
            </a:r>
            <a:endParaRPr lang="en-US" b="1" dirty="0">
              <a:solidFill>
                <a:srgbClr val="002060"/>
              </a:solidFill>
            </a:endParaRPr>
          </a:p>
        </p:txBody>
      </p:sp>
      <p:sp>
        <p:nvSpPr>
          <p:cNvPr id="4" name="Footer Placeholder 3">
            <a:extLst>
              <a:ext uri="{FF2B5EF4-FFF2-40B4-BE49-F238E27FC236}">
                <a16:creationId xmlns:a16="http://schemas.microsoft.com/office/drawing/2014/main" id="{007083CF-5DE5-7C4E-9576-D3C2D1F978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6C04DC-3BC9-564E-ADDA-E4FD41B0A466}"/>
              </a:ext>
            </a:extLst>
          </p:cNvPr>
          <p:cNvSpPr>
            <a:spLocks noGrp="1"/>
          </p:cNvSpPr>
          <p:nvPr>
            <p:ph type="sldNum" sz="quarter" idx="12"/>
          </p:nvPr>
        </p:nvSpPr>
        <p:spPr/>
        <p:txBody>
          <a:bodyPr/>
          <a:lstStyle/>
          <a:p>
            <a:fld id="{745EA220-6B48-4BDF-B1D2-E49BB5692B75}" type="slidenum">
              <a:rPr lang="en-US" smtClean="0"/>
              <a:pPr/>
              <a:t>28</a:t>
            </a:fld>
            <a:endParaRPr lang="en-US" dirty="0"/>
          </a:p>
        </p:txBody>
      </p:sp>
    </p:spTree>
    <p:extLst>
      <p:ext uri="{BB962C8B-B14F-4D97-AF65-F5344CB8AC3E}">
        <p14:creationId xmlns:p14="http://schemas.microsoft.com/office/powerpoint/2010/main" val="236214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5559B87-C597-014E-8A05-21E545990094}"/>
              </a:ext>
            </a:extLst>
          </p:cNvPr>
          <p:cNvSpPr>
            <a:spLocks noGrp="1"/>
          </p:cNvSpPr>
          <p:nvPr>
            <p:ph idx="1"/>
          </p:nvPr>
        </p:nvSpPr>
        <p:spPr>
          <a:xfrm>
            <a:off x="358140" y="1986455"/>
            <a:ext cx="11475718" cy="4467686"/>
          </a:xfrm>
        </p:spPr>
        <p:txBody>
          <a:bodyPr>
            <a:normAutofit/>
          </a:bodyPr>
          <a:lstStyle/>
          <a:p>
            <a:pPr marL="457189" indent="-457189">
              <a:buFont typeface="Arial" charset="0"/>
              <a:buChar char="•"/>
            </a:pPr>
            <a:r>
              <a:rPr lang="en-US" sz="3200" dirty="0"/>
              <a:t>Its time to examine the tools your CES is using to prioritize person experiencing homelessness.</a:t>
            </a:r>
          </a:p>
          <a:p>
            <a:pPr marL="457189" indent="-457189">
              <a:buFont typeface="Arial" charset="0"/>
              <a:buChar char="•"/>
            </a:pPr>
            <a:r>
              <a:rPr lang="en-US" sz="3200" dirty="0">
                <a:ea typeface="Calibri" panose="020F0502020204030204" pitchFamily="34" charset="0"/>
                <a:cs typeface="Times New Roman" panose="02020603050405020304" pitchFamily="18" charset="0"/>
              </a:rPr>
              <a:t>Its time to examine your partnerships and collaboration. </a:t>
            </a:r>
          </a:p>
          <a:p>
            <a:pPr marL="1066773" lvl="1" indent="-457189">
              <a:buFont typeface="Arial" charset="0"/>
              <a:buChar char="•"/>
            </a:pPr>
            <a:r>
              <a:rPr lang="en-US" sz="3200" dirty="0">
                <a:ea typeface="Calibri" panose="020F0502020204030204" pitchFamily="34" charset="0"/>
                <a:cs typeface="Times New Roman" panose="02020603050405020304" pitchFamily="18" charset="0"/>
              </a:rPr>
              <a:t>Look at your data</a:t>
            </a:r>
          </a:p>
          <a:p>
            <a:pPr marL="1066773" lvl="1" indent="-457189">
              <a:buFont typeface="Arial" charset="0"/>
              <a:buChar char="•"/>
            </a:pPr>
            <a:r>
              <a:rPr lang="en-US" sz="3200" dirty="0">
                <a:ea typeface="Calibri" panose="020F0502020204030204" pitchFamily="34" charset="0"/>
                <a:cs typeface="Times New Roman" panose="02020603050405020304" pitchFamily="18" charset="0"/>
              </a:rPr>
              <a:t>Give VSPs a voice at the table </a:t>
            </a:r>
          </a:p>
        </p:txBody>
      </p:sp>
      <p:sp>
        <p:nvSpPr>
          <p:cNvPr id="11" name="Title 1">
            <a:extLst>
              <a:ext uri="{FF2B5EF4-FFF2-40B4-BE49-F238E27FC236}">
                <a16:creationId xmlns:a16="http://schemas.microsoft.com/office/drawing/2014/main" id="{118685D4-BAED-3645-A087-B0BC6EE16F8A}"/>
              </a:ext>
            </a:extLst>
          </p:cNvPr>
          <p:cNvSpPr txBox="1">
            <a:spLocks/>
          </p:cNvSpPr>
          <p:nvPr/>
        </p:nvSpPr>
        <p:spPr>
          <a:xfrm>
            <a:off x="609599" y="1182326"/>
            <a:ext cx="10972800" cy="804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Calibri" panose="020F0502020204030204" pitchFamily="34" charset="0"/>
                <a:cs typeface="Calibri" panose="020F0502020204030204" pitchFamily="34" charset="0"/>
              </a:rPr>
              <a:t>Coordinated Entry – Looking Ahead</a:t>
            </a:r>
            <a:endParaRPr lang="en-US" b="1" dirty="0">
              <a:solidFill>
                <a:srgbClr val="002060"/>
              </a:solidFill>
            </a:endParaRPr>
          </a:p>
        </p:txBody>
      </p:sp>
      <p:sp>
        <p:nvSpPr>
          <p:cNvPr id="22" name="Footer Placeholder 21">
            <a:extLst>
              <a:ext uri="{FF2B5EF4-FFF2-40B4-BE49-F238E27FC236}">
                <a16:creationId xmlns:a16="http://schemas.microsoft.com/office/drawing/2014/main" id="{72888B38-3C53-C247-A47A-C3664B06BFD7}"/>
              </a:ext>
            </a:extLst>
          </p:cNvPr>
          <p:cNvSpPr>
            <a:spLocks noGrp="1"/>
          </p:cNvSpPr>
          <p:nvPr>
            <p:ph type="ftr" sz="quarter" idx="11"/>
          </p:nvPr>
        </p:nvSpPr>
        <p:spPr/>
        <p:txBody>
          <a:bodyPr/>
          <a:lstStyle/>
          <a:p>
            <a:endParaRPr lang="en-US" dirty="0"/>
          </a:p>
        </p:txBody>
      </p:sp>
      <p:sp>
        <p:nvSpPr>
          <p:cNvPr id="23" name="Slide Number Placeholder 22">
            <a:extLst>
              <a:ext uri="{FF2B5EF4-FFF2-40B4-BE49-F238E27FC236}">
                <a16:creationId xmlns:a16="http://schemas.microsoft.com/office/drawing/2014/main" id="{EF5FF60B-F2FB-7A43-A5FE-BDC5867CF71D}"/>
              </a:ext>
            </a:extLst>
          </p:cNvPr>
          <p:cNvSpPr>
            <a:spLocks noGrp="1"/>
          </p:cNvSpPr>
          <p:nvPr>
            <p:ph type="sldNum" sz="quarter" idx="12"/>
          </p:nvPr>
        </p:nvSpPr>
        <p:spPr/>
        <p:txBody>
          <a:bodyPr/>
          <a:lstStyle/>
          <a:p>
            <a:fld id="{745EA220-6B48-4BDF-B1D2-E49BB5692B75}" type="slidenum">
              <a:rPr lang="en-US" smtClean="0"/>
              <a:pPr/>
              <a:t>29</a:t>
            </a:fld>
            <a:endParaRPr lang="en-US" dirty="0"/>
          </a:p>
        </p:txBody>
      </p:sp>
    </p:spTree>
    <p:extLst>
      <p:ext uri="{BB962C8B-B14F-4D97-AF65-F5344CB8AC3E}">
        <p14:creationId xmlns:p14="http://schemas.microsoft.com/office/powerpoint/2010/main" val="198181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4">
            <a:extLst>
              <a:ext uri="{FF2B5EF4-FFF2-40B4-BE49-F238E27FC236}">
                <a16:creationId xmlns:a16="http://schemas.microsoft.com/office/drawing/2014/main" id="{57532DA6-CBE7-7141-AB8F-BB93A1437E66}"/>
              </a:ext>
            </a:extLst>
          </p:cNvPr>
          <p:cNvGraphicFramePr>
            <a:graphicFrameLocks noGrp="1"/>
          </p:cNvGraphicFramePr>
          <p:nvPr>
            <p:ph idx="1"/>
            <p:extLst>
              <p:ext uri="{D42A27DB-BD31-4B8C-83A1-F6EECF244321}">
                <p14:modId xmlns:p14="http://schemas.microsoft.com/office/powerpoint/2010/main" val="3829732411"/>
              </p:ext>
            </p:extLst>
          </p:nvPr>
        </p:nvGraphicFramePr>
        <p:xfrm>
          <a:off x="0" y="1100138"/>
          <a:ext cx="12192000" cy="575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
            <a:extLst>
              <a:ext uri="{FF2B5EF4-FFF2-40B4-BE49-F238E27FC236}">
                <a16:creationId xmlns:a16="http://schemas.microsoft.com/office/drawing/2014/main" id="{44A07ACF-4731-CD48-99DC-377C5BCA74BF}"/>
              </a:ext>
            </a:extLst>
          </p:cNvPr>
          <p:cNvSpPr txBox="1">
            <a:spLocks/>
          </p:cNvSpPr>
          <p:nvPr/>
        </p:nvSpPr>
        <p:spPr>
          <a:xfrm>
            <a:off x="-147145" y="1173878"/>
            <a:ext cx="9142413" cy="687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    DV &amp; Housing TA Consortium (DVHTAC) </a:t>
            </a:r>
          </a:p>
        </p:txBody>
      </p:sp>
      <p:sp>
        <p:nvSpPr>
          <p:cNvPr id="2" name="Footer Placeholder 1">
            <a:extLst>
              <a:ext uri="{FF2B5EF4-FFF2-40B4-BE49-F238E27FC236}">
                <a16:creationId xmlns:a16="http://schemas.microsoft.com/office/drawing/2014/main" id="{3B507C98-5AC0-8B44-A0D9-915280FDE22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939DA84B-76F4-934D-9EBD-C0CA40BA87D9}"/>
              </a:ext>
            </a:extLst>
          </p:cNvPr>
          <p:cNvSpPr>
            <a:spLocks noGrp="1"/>
          </p:cNvSpPr>
          <p:nvPr>
            <p:ph type="sldNum" sz="quarter" idx="12"/>
          </p:nvPr>
        </p:nvSpPr>
        <p:spPr/>
        <p:txBody>
          <a:bodyPr/>
          <a:lstStyle/>
          <a:p>
            <a:fld id="{745EA220-6B48-4BDF-B1D2-E49BB5692B75}" type="slidenum">
              <a:rPr lang="en-US" smtClean="0"/>
              <a:pPr/>
              <a:t>3</a:t>
            </a:fld>
            <a:endParaRPr lang="en-US" dirty="0"/>
          </a:p>
        </p:txBody>
      </p:sp>
    </p:spTree>
    <p:extLst>
      <p:ext uri="{BB962C8B-B14F-4D97-AF65-F5344CB8AC3E}">
        <p14:creationId xmlns:p14="http://schemas.microsoft.com/office/powerpoint/2010/main" val="19259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ABAA629-B68B-464D-B586-FE6E0466B707}"/>
              </a:ext>
            </a:extLst>
          </p:cNvPr>
          <p:cNvSpPr>
            <a:spLocks noGrp="1"/>
          </p:cNvSpPr>
          <p:nvPr>
            <p:ph idx="1"/>
          </p:nvPr>
        </p:nvSpPr>
        <p:spPr>
          <a:xfrm>
            <a:off x="358140" y="1972634"/>
            <a:ext cx="11475718" cy="4885365"/>
          </a:xfrm>
        </p:spPr>
        <p:txBody>
          <a:bodyPr/>
          <a:lstStyle/>
          <a:p>
            <a:pPr marL="457200" indent="-457200">
              <a:buFont typeface="Arial" panose="020B0604020202020204" pitchFamily="34" charset="0"/>
              <a:buChar char="•"/>
            </a:pPr>
            <a:r>
              <a:rPr lang="en-US" sz="3200" dirty="0"/>
              <a:t>A </a:t>
            </a:r>
            <a:r>
              <a:rPr lang="en-US" sz="3200" dirty="0">
                <a:hlinkClick r:id="rId2"/>
              </a:rPr>
              <a:t>Decision Tree </a:t>
            </a:r>
            <a:r>
              <a:rPr lang="en-US" sz="3200" dirty="0"/>
              <a:t>as an Alternative to a Scoresheet</a:t>
            </a:r>
          </a:p>
          <a:p>
            <a:pPr marL="457200" indent="-457200">
              <a:buFont typeface="Arial" panose="020B0604020202020204" pitchFamily="34" charset="0"/>
              <a:buChar char="•"/>
            </a:pPr>
            <a:r>
              <a:rPr lang="en-US" sz="3200" dirty="0"/>
              <a:t>Michigan State University researchers and authors </a:t>
            </a:r>
            <a:r>
              <a:rPr lang="en-US" sz="3200" dirty="0" err="1"/>
              <a:t>Cris</a:t>
            </a:r>
            <a:r>
              <a:rPr lang="en-US" sz="3200" dirty="0"/>
              <a:t> Sullivan, Ph.D. and Gabriela López-</a:t>
            </a:r>
            <a:r>
              <a:rPr lang="en-US" sz="3200" dirty="0" err="1"/>
              <a:t>Zerón</a:t>
            </a:r>
            <a:r>
              <a:rPr lang="en-US" sz="3200" dirty="0"/>
              <a:t>, Ph.D. recommend an alternative approach to assessing vulnerabilities and matching to housing resources</a:t>
            </a:r>
          </a:p>
          <a:p>
            <a:pPr marL="457200" indent="-457200">
              <a:buFont typeface="Arial" panose="020B0604020202020204" pitchFamily="34" charset="0"/>
              <a:buChar char="•"/>
            </a:pPr>
            <a:r>
              <a:rPr lang="en-US" sz="3200" dirty="0"/>
              <a:t>Focused conversations that get at issues directly related to housing stability and safety are a more effective and nuanced way to assess the complexities of each person’s situation and need</a:t>
            </a:r>
          </a:p>
          <a:p>
            <a:endParaRPr lang="en-US" dirty="0"/>
          </a:p>
          <a:p>
            <a:endParaRPr lang="en-US" dirty="0"/>
          </a:p>
        </p:txBody>
      </p:sp>
      <p:sp>
        <p:nvSpPr>
          <p:cNvPr id="3" name="Title 1">
            <a:extLst>
              <a:ext uri="{FF2B5EF4-FFF2-40B4-BE49-F238E27FC236}">
                <a16:creationId xmlns:a16="http://schemas.microsoft.com/office/drawing/2014/main" id="{C1B39E71-793F-5A4C-95F3-9BEF76082AFD}"/>
              </a:ext>
            </a:extLst>
          </p:cNvPr>
          <p:cNvSpPr txBox="1">
            <a:spLocks/>
          </p:cNvSpPr>
          <p:nvPr/>
        </p:nvSpPr>
        <p:spPr>
          <a:xfrm>
            <a:off x="1477492" y="1190928"/>
            <a:ext cx="9030488" cy="781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mn-lt"/>
              </a:rPr>
              <a:t>Assessment Tools</a:t>
            </a:r>
          </a:p>
        </p:txBody>
      </p:sp>
      <p:sp>
        <p:nvSpPr>
          <p:cNvPr id="10" name="Footer Placeholder 9">
            <a:extLst>
              <a:ext uri="{FF2B5EF4-FFF2-40B4-BE49-F238E27FC236}">
                <a16:creationId xmlns:a16="http://schemas.microsoft.com/office/drawing/2014/main" id="{FE3F8A4A-6CFE-9443-9683-245E84CCA4C3}"/>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B6CF9A33-ACD2-7142-8516-805E667580EA}"/>
              </a:ext>
            </a:extLst>
          </p:cNvPr>
          <p:cNvSpPr>
            <a:spLocks noGrp="1"/>
          </p:cNvSpPr>
          <p:nvPr>
            <p:ph type="sldNum" sz="quarter" idx="12"/>
          </p:nvPr>
        </p:nvSpPr>
        <p:spPr/>
        <p:txBody>
          <a:bodyPr/>
          <a:lstStyle/>
          <a:p>
            <a:fld id="{745EA220-6B48-4BDF-B1D2-E49BB5692B75}" type="slidenum">
              <a:rPr lang="en-US" smtClean="0"/>
              <a:pPr/>
              <a:t>30</a:t>
            </a:fld>
            <a:endParaRPr lang="en-US" dirty="0"/>
          </a:p>
        </p:txBody>
      </p:sp>
    </p:spTree>
    <p:extLst>
      <p:ext uri="{BB962C8B-B14F-4D97-AF65-F5344CB8AC3E}">
        <p14:creationId xmlns:p14="http://schemas.microsoft.com/office/powerpoint/2010/main" val="2288610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6695F6F-0864-904B-8FF5-3015DFD51A1D}"/>
              </a:ext>
            </a:extLst>
          </p:cNvPr>
          <p:cNvPicPr>
            <a:picLocks noGrp="1" noChangeAspect="1"/>
          </p:cNvPicPr>
          <p:nvPr>
            <p:ph idx="1"/>
          </p:nvPr>
        </p:nvPicPr>
        <p:blipFill>
          <a:blip r:embed="rId2"/>
          <a:stretch>
            <a:fillRect/>
          </a:stretch>
        </p:blipFill>
        <p:spPr>
          <a:xfrm>
            <a:off x="2265899" y="1113728"/>
            <a:ext cx="7660202" cy="5687120"/>
          </a:xfrm>
          <a:prstGeom prst="rect">
            <a:avLst/>
          </a:prstGeom>
        </p:spPr>
      </p:pic>
      <p:sp>
        <p:nvSpPr>
          <p:cNvPr id="4" name="Footer Placeholder 3">
            <a:extLst>
              <a:ext uri="{FF2B5EF4-FFF2-40B4-BE49-F238E27FC236}">
                <a16:creationId xmlns:a16="http://schemas.microsoft.com/office/drawing/2014/main" id="{8C7AC23A-0456-4743-B061-F7AB75D461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588F3D-9BB7-DC45-BA46-C98FAACC7D06}"/>
              </a:ext>
            </a:extLst>
          </p:cNvPr>
          <p:cNvSpPr>
            <a:spLocks noGrp="1"/>
          </p:cNvSpPr>
          <p:nvPr>
            <p:ph type="sldNum" sz="quarter" idx="12"/>
          </p:nvPr>
        </p:nvSpPr>
        <p:spPr/>
        <p:txBody>
          <a:bodyPr/>
          <a:lstStyle/>
          <a:p>
            <a:fld id="{745EA220-6B48-4BDF-B1D2-E49BB5692B75}" type="slidenum">
              <a:rPr lang="en-US" smtClean="0"/>
              <a:pPr/>
              <a:t>31</a:t>
            </a:fld>
            <a:endParaRPr lang="en-US" dirty="0"/>
          </a:p>
        </p:txBody>
      </p:sp>
    </p:spTree>
    <p:extLst>
      <p:ext uri="{BB962C8B-B14F-4D97-AF65-F5344CB8AC3E}">
        <p14:creationId xmlns:p14="http://schemas.microsoft.com/office/powerpoint/2010/main" val="101055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DBD4C32-F56B-C442-AE51-86B6A92CDEA8}"/>
              </a:ext>
            </a:extLst>
          </p:cNvPr>
          <p:cNvSpPr>
            <a:spLocks noGrp="1"/>
          </p:cNvSpPr>
          <p:nvPr>
            <p:ph idx="1"/>
          </p:nvPr>
        </p:nvSpPr>
        <p:spPr>
          <a:xfrm>
            <a:off x="358140" y="1986456"/>
            <a:ext cx="11475717" cy="4467686"/>
          </a:xfrm>
        </p:spPr>
        <p:txBody>
          <a:bodyPr>
            <a:normAutofit lnSpcReduction="10000"/>
          </a:bodyPr>
          <a:lstStyle/>
          <a:p>
            <a:pPr marL="457189" indent="-457189">
              <a:buFont typeface="Arial" charset="0"/>
              <a:buChar char="•"/>
            </a:pPr>
            <a:r>
              <a:rPr lang="en-US" dirty="0"/>
              <a:t>Serving Survivors Through Coordinated Entry (</a:t>
            </a:r>
            <a:r>
              <a:rPr lang="en-US" dirty="0">
                <a:hlinkClick r:id="rId2"/>
              </a:rPr>
              <a:t>https://www.safehousingpartnerships.org/sites/default/files/2021-02/COVID-19-Homeless-System-Response-Serving-Survivors-through-Coordinated-Entry.pdf</a:t>
            </a:r>
            <a:r>
              <a:rPr lang="en-US" dirty="0"/>
              <a:t>) </a:t>
            </a:r>
          </a:p>
          <a:p>
            <a:pPr marL="457189" indent="-457189">
              <a:buFont typeface="Arial" charset="0"/>
              <a:buChar char="•"/>
            </a:pPr>
            <a:r>
              <a:rPr lang="en-US" dirty="0"/>
              <a:t>Decision Tree webinar: Putting it into practice (</a:t>
            </a:r>
            <a:r>
              <a:rPr lang="en-US" dirty="0">
                <a:hlinkClick r:id="rId3"/>
              </a:rPr>
              <a:t>https://www.safehousingpartnerships.org/news/special-series-coordinated-entry-decision-tree-pt-2-putting-it-practice</a:t>
            </a:r>
            <a:r>
              <a:rPr lang="en-US" dirty="0"/>
              <a:t>)</a:t>
            </a:r>
          </a:p>
          <a:p>
            <a:pPr marL="457189" indent="-457189">
              <a:buFont typeface="Arial" charset="0"/>
              <a:buChar char="•"/>
            </a:pPr>
            <a:r>
              <a:rPr lang="en-US" dirty="0"/>
              <a:t>5 tips to approaching rehousing with Racial Equity (</a:t>
            </a:r>
            <a:r>
              <a:rPr lang="en-US" dirty="0">
                <a:hlinkClick r:id="rId4"/>
              </a:rPr>
              <a:t>https://files.hudexchange.info/resources/documents/COVID-19-Homeless-System-Response-5-Tips-to-Approaching-Rehousing-with-Racial-Equity.pdf</a:t>
            </a:r>
            <a:r>
              <a:rPr lang="en-US" dirty="0"/>
              <a:t>)</a:t>
            </a:r>
          </a:p>
          <a:p>
            <a:pPr marL="457189" indent="-457189">
              <a:buFont typeface="Arial" charset="0"/>
              <a:buChar char="•"/>
            </a:pPr>
            <a:endParaRPr lang="en-US" dirty="0"/>
          </a:p>
          <a:p>
            <a:endParaRPr lang="en-US" dirty="0"/>
          </a:p>
        </p:txBody>
      </p:sp>
      <p:sp>
        <p:nvSpPr>
          <p:cNvPr id="3" name="Title 1">
            <a:extLst>
              <a:ext uri="{FF2B5EF4-FFF2-40B4-BE49-F238E27FC236}">
                <a16:creationId xmlns:a16="http://schemas.microsoft.com/office/drawing/2014/main" id="{D424265E-2C6F-0A44-944E-E7050FACC2C8}"/>
              </a:ext>
            </a:extLst>
          </p:cNvPr>
          <p:cNvSpPr txBox="1">
            <a:spLocks/>
          </p:cNvSpPr>
          <p:nvPr/>
        </p:nvSpPr>
        <p:spPr>
          <a:xfrm>
            <a:off x="1586799" y="1170013"/>
            <a:ext cx="9018401" cy="823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Calibri" panose="020F0502020204030204" pitchFamily="34" charset="0"/>
                <a:cs typeface="Calibri" panose="020F0502020204030204" pitchFamily="34" charset="0"/>
              </a:rPr>
              <a:t>Coordinated Entry – Resources</a:t>
            </a:r>
            <a:endParaRPr lang="en-US" b="1" dirty="0">
              <a:solidFill>
                <a:srgbClr val="002060"/>
              </a:solidFill>
            </a:endParaRPr>
          </a:p>
        </p:txBody>
      </p:sp>
      <p:sp>
        <p:nvSpPr>
          <p:cNvPr id="11" name="Footer Placeholder 10">
            <a:extLst>
              <a:ext uri="{FF2B5EF4-FFF2-40B4-BE49-F238E27FC236}">
                <a16:creationId xmlns:a16="http://schemas.microsoft.com/office/drawing/2014/main" id="{9F9D8945-686D-EE4B-A4E5-A640B865121F}"/>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4BB76931-C94E-E343-9948-F900AA5038EE}"/>
              </a:ext>
            </a:extLst>
          </p:cNvPr>
          <p:cNvSpPr>
            <a:spLocks noGrp="1"/>
          </p:cNvSpPr>
          <p:nvPr>
            <p:ph type="sldNum" sz="quarter" idx="12"/>
          </p:nvPr>
        </p:nvSpPr>
        <p:spPr/>
        <p:txBody>
          <a:bodyPr/>
          <a:lstStyle/>
          <a:p>
            <a:fld id="{745EA220-6B48-4BDF-B1D2-E49BB5692B75}" type="slidenum">
              <a:rPr lang="en-US" smtClean="0"/>
              <a:pPr/>
              <a:t>32</a:t>
            </a:fld>
            <a:endParaRPr lang="en-US" dirty="0"/>
          </a:p>
        </p:txBody>
      </p:sp>
    </p:spTree>
    <p:extLst>
      <p:ext uri="{BB962C8B-B14F-4D97-AF65-F5344CB8AC3E}">
        <p14:creationId xmlns:p14="http://schemas.microsoft.com/office/powerpoint/2010/main" val="2773856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4A23944-C500-E94A-96C8-9E6835831807}"/>
              </a:ext>
            </a:extLst>
          </p:cNvPr>
          <p:cNvSpPr>
            <a:spLocks noGrp="1"/>
          </p:cNvSpPr>
          <p:nvPr>
            <p:ph idx="1"/>
          </p:nvPr>
        </p:nvSpPr>
        <p:spPr>
          <a:xfrm>
            <a:off x="412585" y="1993204"/>
            <a:ext cx="11366827" cy="4510216"/>
          </a:xfrm>
        </p:spPr>
        <p:txBody>
          <a:bodyPr>
            <a:normAutofit/>
          </a:bodyPr>
          <a:lstStyle/>
          <a:p>
            <a:pPr marL="457189" indent="-457189">
              <a:buFont typeface="Arial" charset="0"/>
              <a:buChar char="•"/>
            </a:pPr>
            <a:r>
              <a:rPr lang="en-US" sz="2400" dirty="0"/>
              <a:t>HUD CES Toolkit (</a:t>
            </a:r>
            <a:r>
              <a:rPr lang="en-US" sz="2400" dirty="0">
                <a:hlinkClick r:id="rId2"/>
              </a:rPr>
              <a:t>https://www.hudexchange.info/programs/coc/toolkit/responsibilities-and-duties/coordinated-entry-samples-toolkit/#access</a:t>
            </a:r>
            <a:r>
              <a:rPr lang="en-US" sz="2400" dirty="0"/>
              <a:t>)</a:t>
            </a:r>
          </a:p>
          <a:p>
            <a:pPr marL="457189" indent="-457189">
              <a:buFont typeface="Arial" charset="0"/>
              <a:buChar char="•"/>
            </a:pPr>
            <a:r>
              <a:rPr lang="en-US" sz="2400" dirty="0"/>
              <a:t>CE Prioritization During COVID-19 (</a:t>
            </a:r>
            <a:r>
              <a:rPr lang="en-US" sz="2400" dirty="0">
                <a:hlinkClick r:id="rId3"/>
              </a:rPr>
              <a:t>https://files.hudexchange.info/resources/documents/Changes-to-Coordinated-Entry-Prioritization-to-Support-and-Respond-to-COVID-19.pdf</a:t>
            </a:r>
            <a:r>
              <a:rPr lang="en-US" sz="2400" dirty="0"/>
              <a:t>)</a:t>
            </a:r>
          </a:p>
          <a:p>
            <a:pPr marL="457189" indent="-457189">
              <a:buFont typeface="Arial" charset="0"/>
              <a:buChar char="•"/>
            </a:pPr>
            <a:r>
              <a:rPr lang="en-US" sz="2400" dirty="0"/>
              <a:t>Serving Survivors through CE (</a:t>
            </a:r>
            <a:r>
              <a:rPr lang="en-US" sz="2400" dirty="0">
                <a:hlinkClick r:id="rId4"/>
              </a:rPr>
              <a:t>https://files.hudexchange.info/resources/documents/COVID-19-Homeless-System-Response-Serving-Survivors-through-Coordinated-Entry.pdf</a:t>
            </a:r>
            <a:r>
              <a:rPr lang="en-US" sz="2400" dirty="0"/>
              <a:t>)</a:t>
            </a:r>
          </a:p>
          <a:p>
            <a:pPr marL="457189" indent="-457189">
              <a:buFont typeface="Arial" charset="0"/>
              <a:buChar char="•"/>
            </a:pPr>
            <a:r>
              <a:rPr lang="en-US" sz="2400" dirty="0"/>
              <a:t>Coordinated Entry: Confidentiality in Requirements (</a:t>
            </a:r>
            <a:r>
              <a:rPr lang="en-US" sz="2400" dirty="0">
                <a:hlinkClick r:id="rId5"/>
              </a:rPr>
              <a:t>https://safehousingpartnerships.org/sites/default/files/2018-04/Coordinated%20Entry.pdf</a:t>
            </a:r>
            <a:r>
              <a:rPr lang="en-US" sz="2400" dirty="0"/>
              <a:t>)</a:t>
            </a:r>
            <a:endParaRPr lang="en-US" dirty="0"/>
          </a:p>
        </p:txBody>
      </p:sp>
      <p:sp>
        <p:nvSpPr>
          <p:cNvPr id="4" name="Title 1">
            <a:extLst>
              <a:ext uri="{FF2B5EF4-FFF2-40B4-BE49-F238E27FC236}">
                <a16:creationId xmlns:a16="http://schemas.microsoft.com/office/drawing/2014/main" id="{85849A56-CA57-5B4A-A0B8-D8A6AB49325B}"/>
              </a:ext>
            </a:extLst>
          </p:cNvPr>
          <p:cNvSpPr txBox="1">
            <a:spLocks/>
          </p:cNvSpPr>
          <p:nvPr/>
        </p:nvSpPr>
        <p:spPr>
          <a:xfrm>
            <a:off x="1586799" y="1170013"/>
            <a:ext cx="9018401" cy="823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Calibri" panose="020F0502020204030204" pitchFamily="34" charset="0"/>
                <a:cs typeface="Calibri" panose="020F0502020204030204" pitchFamily="34" charset="0"/>
              </a:rPr>
              <a:t>Coordinated Entry – Resources</a:t>
            </a:r>
            <a:endParaRPr lang="en-US" b="1" dirty="0">
              <a:solidFill>
                <a:srgbClr val="002060"/>
              </a:solidFill>
            </a:endParaRPr>
          </a:p>
        </p:txBody>
      </p:sp>
      <p:sp>
        <p:nvSpPr>
          <p:cNvPr id="9" name="Footer Placeholder 8">
            <a:extLst>
              <a:ext uri="{FF2B5EF4-FFF2-40B4-BE49-F238E27FC236}">
                <a16:creationId xmlns:a16="http://schemas.microsoft.com/office/drawing/2014/main" id="{090D9F63-59EC-7146-8778-696E97274F3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B240D73B-B0BE-5B4E-BB53-72384090C942}"/>
              </a:ext>
            </a:extLst>
          </p:cNvPr>
          <p:cNvSpPr>
            <a:spLocks noGrp="1"/>
          </p:cNvSpPr>
          <p:nvPr>
            <p:ph type="sldNum" sz="quarter" idx="12"/>
          </p:nvPr>
        </p:nvSpPr>
        <p:spPr/>
        <p:txBody>
          <a:bodyPr/>
          <a:lstStyle/>
          <a:p>
            <a:fld id="{745EA220-6B48-4BDF-B1D2-E49BB5692B75}" type="slidenum">
              <a:rPr lang="en-US" smtClean="0"/>
              <a:pPr/>
              <a:t>33</a:t>
            </a:fld>
            <a:endParaRPr lang="en-US" dirty="0"/>
          </a:p>
        </p:txBody>
      </p:sp>
    </p:spTree>
    <p:extLst>
      <p:ext uri="{BB962C8B-B14F-4D97-AF65-F5344CB8AC3E}">
        <p14:creationId xmlns:p14="http://schemas.microsoft.com/office/powerpoint/2010/main" val="1249789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6E25C21-5209-4141-B29F-41E250C94BA4}"/>
              </a:ext>
            </a:extLst>
          </p:cNvPr>
          <p:cNvSpPr>
            <a:spLocks noGrp="1"/>
          </p:cNvSpPr>
          <p:nvPr>
            <p:ph idx="1"/>
          </p:nvPr>
        </p:nvSpPr>
        <p:spPr>
          <a:xfrm>
            <a:off x="350520" y="1947647"/>
            <a:ext cx="11490960" cy="4562475"/>
          </a:xfrm>
        </p:spPr>
        <p:txBody>
          <a:bodyPr>
            <a:normAutofit fontScale="77500" lnSpcReduction="20000"/>
          </a:bodyPr>
          <a:lstStyle/>
          <a:p>
            <a:pPr>
              <a:lnSpc>
                <a:spcPct val="120000"/>
              </a:lnSpc>
              <a:spcAft>
                <a:spcPts val="1600"/>
              </a:spcAft>
              <a:buFont typeface="Arial" panose="020B0604020202020204" pitchFamily="34" charset="0"/>
              <a:buChar char="•"/>
            </a:pPr>
            <a:r>
              <a:rPr lang="en-US" b="1" dirty="0">
                <a:solidFill>
                  <a:srgbClr val="222222"/>
                </a:solidFill>
                <a:latin typeface="Calibri" panose="020F0502020204030204" pitchFamily="34" charset="0"/>
                <a:cs typeface="Calibri" panose="020F0502020204030204" pitchFamily="34" charset="0"/>
              </a:rPr>
              <a:t>Safe Housing Partnerships: </a:t>
            </a:r>
            <a:r>
              <a:rPr lang="en-US" dirty="0">
                <a:latin typeface="Calibri" panose="020F0502020204030204" pitchFamily="34" charset="0"/>
                <a:cs typeface="Calibri" panose="020F0502020204030204" pitchFamily="34" charset="0"/>
                <a:hlinkClick r:id="rId2"/>
              </a:rPr>
              <a:t>https://safehousingpartnerships.org/news/</a:t>
            </a:r>
            <a:endParaRPr lang="en-US" dirty="0">
              <a:latin typeface="Calibri" panose="020F0502020204030204" pitchFamily="34" charset="0"/>
              <a:cs typeface="Calibri" panose="020F0502020204030204" pitchFamily="34" charset="0"/>
            </a:endParaRPr>
          </a:p>
          <a:p>
            <a:pPr>
              <a:lnSpc>
                <a:spcPct val="120000"/>
              </a:lnSpc>
              <a:spcAft>
                <a:spcPts val="1600"/>
              </a:spcAft>
              <a:buFont typeface="Arial" panose="020B0604020202020204" pitchFamily="34" charset="0"/>
              <a:buChar char="•"/>
            </a:pPr>
            <a:r>
              <a:rPr lang="en-US" b="1" dirty="0">
                <a:solidFill>
                  <a:srgbClr val="222222"/>
                </a:solidFill>
                <a:latin typeface="Calibri" panose="020F0502020204030204" pitchFamily="34" charset="0"/>
                <a:cs typeface="Calibri" panose="020F0502020204030204" pitchFamily="34" charset="0"/>
              </a:rPr>
              <a:t>NASH:</a:t>
            </a:r>
            <a:r>
              <a:rPr lang="en-US" dirty="0">
                <a:solidFill>
                  <a:srgbClr val="4B0082"/>
                </a:solidFill>
                <a:latin typeface="Calibri" panose="020F0502020204030204" pitchFamily="34" charset="0"/>
                <a:cs typeface="Calibri" panose="020F0502020204030204" pitchFamily="34" charset="0"/>
              </a:rPr>
              <a:t> </a:t>
            </a:r>
            <a:r>
              <a:rPr lang="en-US" dirty="0">
                <a:solidFill>
                  <a:srgbClr val="007C89"/>
                </a:solidFill>
                <a:latin typeface="Calibri" panose="020F0502020204030204" pitchFamily="34" charset="0"/>
                <a:cs typeface="Calibri" panose="020F0502020204030204" pitchFamily="34" charset="0"/>
                <a:hlinkClick r:id="rId3"/>
              </a:rPr>
              <a:t>DV and Housing-Related Coronavirus Resources</a:t>
            </a:r>
            <a:r>
              <a:rPr lang="en-US" dirty="0">
                <a:solidFill>
                  <a:srgbClr val="222222"/>
                </a:solidFill>
                <a:latin typeface="Calibri" panose="020F0502020204030204" pitchFamily="34" charset="0"/>
                <a:cs typeface="Calibri" panose="020F0502020204030204" pitchFamily="34" charset="0"/>
              </a:rPr>
              <a:t> </a:t>
            </a:r>
          </a:p>
          <a:p>
            <a:pPr>
              <a:lnSpc>
                <a:spcPct val="120000"/>
              </a:lnSpc>
              <a:spcAft>
                <a:spcPts val="1600"/>
              </a:spcAft>
              <a:buFont typeface="Arial" panose="020B0604020202020204" pitchFamily="34" charset="0"/>
              <a:buChar char="•"/>
            </a:pPr>
            <a:r>
              <a:rPr lang="en-US" b="1" dirty="0">
                <a:solidFill>
                  <a:srgbClr val="222222"/>
                </a:solidFill>
                <a:latin typeface="Calibri" panose="020F0502020204030204" pitchFamily="34" charset="0"/>
                <a:cs typeface="Calibri" panose="020F0502020204030204" pitchFamily="34" charset="0"/>
              </a:rPr>
              <a:t>NNEDV: </a:t>
            </a:r>
            <a:r>
              <a:rPr lang="en-US" dirty="0">
                <a:solidFill>
                  <a:srgbClr val="007C89"/>
                </a:solidFill>
                <a:latin typeface="Calibri" panose="020F0502020204030204" pitchFamily="34" charset="0"/>
                <a:cs typeface="Calibri" panose="020F0502020204030204" pitchFamily="34" charset="0"/>
                <a:hlinkClick r:id="rId4"/>
              </a:rPr>
              <a:t>COVID-19: Coalition Guidance for Programs by the National Network to End Domestic Violence</a:t>
            </a:r>
            <a:r>
              <a:rPr lang="en-US" dirty="0">
                <a:solidFill>
                  <a:srgbClr val="4B0082"/>
                </a:solidFill>
                <a:latin typeface="Calibri" panose="020F0502020204030204" pitchFamily="34" charset="0"/>
                <a:cs typeface="Calibri" panose="020F0502020204030204" pitchFamily="34" charset="0"/>
              </a:rPr>
              <a:t> </a:t>
            </a:r>
            <a:endParaRPr lang="en-US" dirty="0">
              <a:solidFill>
                <a:srgbClr val="222222"/>
              </a:solidFill>
              <a:latin typeface="Calibri" panose="020F0502020204030204" pitchFamily="34" charset="0"/>
              <a:cs typeface="Calibri" panose="020F0502020204030204" pitchFamily="34" charset="0"/>
            </a:endParaRPr>
          </a:p>
          <a:p>
            <a:pPr>
              <a:lnSpc>
                <a:spcPct val="120000"/>
              </a:lnSpc>
              <a:spcAft>
                <a:spcPts val="1600"/>
              </a:spcAft>
              <a:buFont typeface="Arial" panose="020B0604020202020204" pitchFamily="34" charset="0"/>
              <a:buChar char="•"/>
            </a:pPr>
            <a:r>
              <a:rPr lang="en-US" b="1" dirty="0">
                <a:solidFill>
                  <a:srgbClr val="222222"/>
                </a:solidFill>
                <a:latin typeface="Calibri" panose="020F0502020204030204" pitchFamily="34" charset="0"/>
                <a:cs typeface="Calibri" panose="020F0502020204030204" pitchFamily="34" charset="0"/>
              </a:rPr>
              <a:t>NRCDV: </a:t>
            </a:r>
            <a:r>
              <a:rPr lang="en-US" dirty="0">
                <a:solidFill>
                  <a:srgbClr val="007C89"/>
                </a:solidFill>
                <a:latin typeface="Calibri" panose="020F0502020204030204" pitchFamily="34" charset="0"/>
                <a:cs typeface="Calibri" panose="020F0502020204030204" pitchFamily="34" charset="0"/>
                <a:hlinkClick r:id="rId5"/>
              </a:rPr>
              <a:t>Preventing &amp; Managing the Spread of COVID-19 Within Domestic Violence Programs</a:t>
            </a:r>
            <a:r>
              <a:rPr lang="en-US" dirty="0">
                <a:solidFill>
                  <a:srgbClr val="4B0082"/>
                </a:solidFill>
                <a:latin typeface="Calibri" panose="020F0502020204030204" pitchFamily="34" charset="0"/>
                <a:cs typeface="Calibri" panose="020F0502020204030204" pitchFamily="34" charset="0"/>
              </a:rPr>
              <a:t> </a:t>
            </a:r>
            <a:endParaRPr lang="en-US" dirty="0">
              <a:solidFill>
                <a:srgbClr val="222222"/>
              </a:solidFill>
              <a:latin typeface="Calibri" panose="020F0502020204030204" pitchFamily="34" charset="0"/>
              <a:cs typeface="Calibri" panose="020F0502020204030204" pitchFamily="34" charset="0"/>
            </a:endParaRPr>
          </a:p>
          <a:p>
            <a:pPr>
              <a:lnSpc>
                <a:spcPct val="120000"/>
              </a:lnSpc>
              <a:spcAft>
                <a:spcPts val="1600"/>
              </a:spcAft>
              <a:buFont typeface="Arial" panose="020B0604020202020204" pitchFamily="34" charset="0"/>
              <a:buChar char="•"/>
            </a:pPr>
            <a:r>
              <a:rPr lang="en-US" b="1" dirty="0">
                <a:solidFill>
                  <a:srgbClr val="222222"/>
                </a:solidFill>
                <a:latin typeface="Calibri" panose="020F0502020204030204" pitchFamily="34" charset="0"/>
                <a:cs typeface="Calibri" panose="020F0502020204030204" pitchFamily="34" charset="0"/>
              </a:rPr>
              <a:t>NSVRC:</a:t>
            </a:r>
            <a:r>
              <a:rPr lang="en-US" dirty="0">
                <a:solidFill>
                  <a:srgbClr val="222222"/>
                </a:solidFill>
                <a:latin typeface="Calibri" panose="020F0502020204030204" pitchFamily="34" charset="0"/>
                <a:cs typeface="Calibri" panose="020F0502020204030204" pitchFamily="34" charset="0"/>
              </a:rPr>
              <a:t> </a:t>
            </a:r>
            <a:r>
              <a:rPr lang="en-US" dirty="0">
                <a:solidFill>
                  <a:srgbClr val="007C89"/>
                </a:solidFill>
                <a:latin typeface="Calibri" panose="020F0502020204030204" pitchFamily="34" charset="0"/>
                <a:cs typeface="Calibri" panose="020F0502020204030204" pitchFamily="34" charset="0"/>
                <a:hlinkClick r:id="rId6"/>
              </a:rPr>
              <a:t>Resources for Covid-19 Response</a:t>
            </a:r>
            <a:endParaRPr lang="en-US" dirty="0">
              <a:solidFill>
                <a:srgbClr val="222222"/>
              </a:solidFill>
              <a:latin typeface="Calibri" panose="020F0502020204030204" pitchFamily="34" charset="0"/>
              <a:cs typeface="Calibri" panose="020F0502020204030204" pitchFamily="34" charset="0"/>
            </a:endParaRPr>
          </a:p>
          <a:p>
            <a:pPr>
              <a:lnSpc>
                <a:spcPct val="120000"/>
              </a:lnSpc>
              <a:spcAft>
                <a:spcPts val="1600"/>
              </a:spcAft>
              <a:buFont typeface="Arial" panose="020B0604020202020204" pitchFamily="34" charset="0"/>
              <a:buChar char="•"/>
            </a:pPr>
            <a:r>
              <a:rPr lang="en-US" b="1" dirty="0">
                <a:solidFill>
                  <a:srgbClr val="222222"/>
                </a:solidFill>
                <a:latin typeface="Calibri" panose="020F0502020204030204" pitchFamily="34" charset="0"/>
                <a:cs typeface="Calibri" panose="020F0502020204030204" pitchFamily="34" charset="0"/>
              </a:rPr>
              <a:t>CSI:</a:t>
            </a:r>
            <a:r>
              <a:rPr lang="en-US" dirty="0">
                <a:solidFill>
                  <a:srgbClr val="222222"/>
                </a:solidFill>
                <a:latin typeface="Calibri" panose="020F0502020204030204" pitchFamily="34" charset="0"/>
                <a:cs typeface="Calibri" panose="020F0502020204030204" pitchFamily="34" charset="0"/>
              </a:rPr>
              <a:t> </a:t>
            </a:r>
            <a:r>
              <a:rPr lang="en-US" dirty="0">
                <a:solidFill>
                  <a:srgbClr val="007C89"/>
                </a:solidFill>
                <a:latin typeface="Calibri" panose="020F0502020204030204" pitchFamily="34" charset="0"/>
                <a:cs typeface="Calibri" panose="020F0502020204030204" pitchFamily="34" charset="0"/>
                <a:hlinkClick r:id="rId7"/>
              </a:rPr>
              <a:t>HUD and DV Resources -Covid-19 </a:t>
            </a:r>
            <a:endParaRPr lang="en-US" dirty="0">
              <a:solidFill>
                <a:srgbClr val="222222"/>
              </a:solidFill>
              <a:latin typeface="Calibri" panose="020F0502020204030204" pitchFamily="34" charset="0"/>
              <a:cs typeface="Calibri" panose="020F0502020204030204" pitchFamily="34" charset="0"/>
            </a:endParaRPr>
          </a:p>
          <a:p>
            <a:endParaRPr lang="en-US" dirty="0"/>
          </a:p>
        </p:txBody>
      </p:sp>
      <p:sp>
        <p:nvSpPr>
          <p:cNvPr id="3" name="Title 1">
            <a:extLst>
              <a:ext uri="{FF2B5EF4-FFF2-40B4-BE49-F238E27FC236}">
                <a16:creationId xmlns:a16="http://schemas.microsoft.com/office/drawing/2014/main" id="{E82EC259-15BC-3D4C-9BD7-C52719D328BA}"/>
              </a:ext>
            </a:extLst>
          </p:cNvPr>
          <p:cNvSpPr txBox="1">
            <a:spLocks/>
          </p:cNvSpPr>
          <p:nvPr/>
        </p:nvSpPr>
        <p:spPr>
          <a:xfrm>
            <a:off x="662941" y="1131180"/>
            <a:ext cx="10972800" cy="904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mn-lt"/>
              </a:rPr>
              <a:t>DVHTAC COVID-19 Resources</a:t>
            </a:r>
          </a:p>
        </p:txBody>
      </p:sp>
      <p:sp>
        <p:nvSpPr>
          <p:cNvPr id="14" name="Footer Placeholder 13">
            <a:extLst>
              <a:ext uri="{FF2B5EF4-FFF2-40B4-BE49-F238E27FC236}">
                <a16:creationId xmlns:a16="http://schemas.microsoft.com/office/drawing/2014/main" id="{F86EDDFF-1AB6-EB46-A505-93EE415595FC}"/>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80D534BC-C97E-AA48-B3E6-5107E405F609}"/>
              </a:ext>
            </a:extLst>
          </p:cNvPr>
          <p:cNvSpPr>
            <a:spLocks noGrp="1"/>
          </p:cNvSpPr>
          <p:nvPr>
            <p:ph type="sldNum" sz="quarter" idx="12"/>
          </p:nvPr>
        </p:nvSpPr>
        <p:spPr/>
        <p:txBody>
          <a:bodyPr/>
          <a:lstStyle/>
          <a:p>
            <a:fld id="{745EA220-6B48-4BDF-B1D2-E49BB5692B75}" type="slidenum">
              <a:rPr lang="en-US" smtClean="0"/>
              <a:pPr/>
              <a:t>34</a:t>
            </a:fld>
            <a:endParaRPr lang="en-US" dirty="0"/>
          </a:p>
        </p:txBody>
      </p:sp>
    </p:spTree>
    <p:extLst>
      <p:ext uri="{BB962C8B-B14F-4D97-AF65-F5344CB8AC3E}">
        <p14:creationId xmlns:p14="http://schemas.microsoft.com/office/powerpoint/2010/main" val="2280316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question-mark - St Catherines">
            <a:extLst>
              <a:ext uri="{FF2B5EF4-FFF2-40B4-BE49-F238E27FC236}">
                <a16:creationId xmlns:a16="http://schemas.microsoft.com/office/drawing/2014/main" id="{102E7A8F-CE03-F548-8237-3F5EB20CEEF8}"/>
              </a:ext>
            </a:extLst>
          </p:cNvPr>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p:blipFill>
        <p:spPr bwMode="auto">
          <a:xfrm>
            <a:off x="2102069" y="1756699"/>
            <a:ext cx="7987861" cy="44931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2F8FAB4-9CBB-5A47-88EE-B74FB49F2E36}"/>
              </a:ext>
            </a:extLst>
          </p:cNvPr>
          <p:cNvSpPr txBox="1">
            <a:spLocks/>
          </p:cNvSpPr>
          <p:nvPr/>
        </p:nvSpPr>
        <p:spPr>
          <a:xfrm>
            <a:off x="127590" y="993813"/>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Questions?</a:t>
            </a:r>
          </a:p>
        </p:txBody>
      </p:sp>
      <p:sp>
        <p:nvSpPr>
          <p:cNvPr id="5" name="Footer Placeholder 4">
            <a:extLst>
              <a:ext uri="{FF2B5EF4-FFF2-40B4-BE49-F238E27FC236}">
                <a16:creationId xmlns:a16="http://schemas.microsoft.com/office/drawing/2014/main" id="{10B9E79F-7931-724F-8F0D-DE19A2C176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76EA20-60DC-814E-A2CD-9699DBE71932}"/>
              </a:ext>
            </a:extLst>
          </p:cNvPr>
          <p:cNvSpPr>
            <a:spLocks noGrp="1"/>
          </p:cNvSpPr>
          <p:nvPr>
            <p:ph type="sldNum" sz="quarter" idx="12"/>
          </p:nvPr>
        </p:nvSpPr>
        <p:spPr/>
        <p:txBody>
          <a:bodyPr/>
          <a:lstStyle/>
          <a:p>
            <a:fld id="{745EA220-6B48-4BDF-B1D2-E49BB5692B75}" type="slidenum">
              <a:rPr lang="en-US" smtClean="0"/>
              <a:pPr/>
              <a:t>35</a:t>
            </a:fld>
            <a:endParaRPr lang="en-US" dirty="0"/>
          </a:p>
        </p:txBody>
      </p:sp>
    </p:spTree>
    <p:extLst>
      <p:ext uri="{BB962C8B-B14F-4D97-AF65-F5344CB8AC3E}">
        <p14:creationId xmlns:p14="http://schemas.microsoft.com/office/powerpoint/2010/main" val="2732506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1BBF4CA-CBF1-3343-A481-6C4022F1AC40}"/>
              </a:ext>
            </a:extLst>
          </p:cNvPr>
          <p:cNvSpPr>
            <a:spLocks noGrp="1"/>
          </p:cNvSpPr>
          <p:nvPr>
            <p:ph idx="1"/>
          </p:nvPr>
        </p:nvSpPr>
        <p:spPr>
          <a:xfrm>
            <a:off x="353961" y="1958463"/>
            <a:ext cx="11323689" cy="4707807"/>
          </a:xfrm>
        </p:spPr>
        <p:txBody>
          <a:bodyPr/>
          <a:lstStyle/>
          <a:p>
            <a:pPr marL="457200" indent="-457200">
              <a:buFont typeface="Arial" panose="020B0604020202020204" pitchFamily="34" charset="0"/>
              <a:buChar char="•"/>
            </a:pPr>
            <a:r>
              <a:rPr lang="en-US" sz="2667" dirty="0">
                <a:ea typeface="+mn-lt"/>
                <a:cs typeface="+mn-lt"/>
              </a:rPr>
              <a:t>Debbie Fox:  </a:t>
            </a:r>
            <a:r>
              <a:rPr lang="en-US" sz="2667" dirty="0">
                <a:ea typeface="+mn-lt"/>
                <a:cs typeface="+mn-lt"/>
                <a:hlinkClick r:id="rId3"/>
              </a:rPr>
              <a:t>dfox@nnedv.org</a:t>
            </a:r>
            <a:r>
              <a:rPr lang="en-US" sz="2667" dirty="0">
                <a:ea typeface="+mn-lt"/>
                <a:cs typeface="+mn-lt"/>
              </a:rPr>
              <a:t>	Twitter: @</a:t>
            </a:r>
            <a:r>
              <a:rPr lang="en-US" sz="2667" dirty="0" err="1">
                <a:ea typeface="+mn-lt"/>
                <a:cs typeface="+mn-lt"/>
              </a:rPr>
              <a:t>thedebbiefox</a:t>
            </a:r>
            <a:endParaRPr lang="en-US" sz="2667" dirty="0">
              <a:ea typeface="+mn-lt"/>
              <a:cs typeface="+mn-lt"/>
            </a:endParaRPr>
          </a:p>
          <a:p>
            <a:pPr marL="457200" indent="-457200">
              <a:buFont typeface="Arial" panose="020B0604020202020204" pitchFamily="34" charset="0"/>
              <a:buChar char="•"/>
            </a:pPr>
            <a:r>
              <a:rPr lang="en-US" sz="2667" dirty="0">
                <a:ea typeface="+mn-lt"/>
                <a:cs typeface="+mn-lt"/>
              </a:rPr>
              <a:t>Safe Housing Partnerships: </a:t>
            </a:r>
            <a:r>
              <a:rPr lang="en-US" sz="2667" dirty="0">
                <a:ea typeface="+mn-lt"/>
                <a:cs typeface="+mn-lt"/>
                <a:hlinkClick r:id="rId4"/>
              </a:rPr>
              <a:t>www.safehousingpartnerships.org</a:t>
            </a:r>
            <a:endParaRPr lang="en-US" sz="2667" dirty="0">
              <a:ea typeface="+mn-lt"/>
              <a:cs typeface="+mn-lt"/>
            </a:endParaRPr>
          </a:p>
          <a:p>
            <a:pPr marL="457200" indent="-457200">
              <a:buFont typeface="Arial" panose="020B0604020202020204" pitchFamily="34" charset="0"/>
              <a:buChar char="•"/>
            </a:pPr>
            <a:r>
              <a:rPr lang="en-US" sz="2667" dirty="0">
                <a:ea typeface="+mn-lt"/>
                <a:cs typeface="+mn-lt"/>
              </a:rPr>
              <a:t>Rachna Khare: </a:t>
            </a:r>
            <a:r>
              <a:rPr lang="en-US" sz="2667" dirty="0">
                <a:ea typeface="+mn-lt"/>
                <a:cs typeface="+mn-lt"/>
                <a:hlinkClick r:id="rId5"/>
              </a:rPr>
              <a:t>rachna@dayahouston.org</a:t>
            </a:r>
            <a:endParaRPr lang="en-US" sz="2667" dirty="0">
              <a:ea typeface="+mn-lt"/>
              <a:cs typeface="+mn-lt"/>
            </a:endParaRPr>
          </a:p>
          <a:p>
            <a:pPr marL="457200" indent="-457200">
              <a:buFont typeface="Arial" panose="020B0604020202020204" pitchFamily="34" charset="0"/>
              <a:buChar char="•"/>
            </a:pPr>
            <a:r>
              <a:rPr lang="en-US" sz="2667" dirty="0">
                <a:ea typeface="+mn-lt"/>
                <a:cs typeface="+mn-lt"/>
              </a:rPr>
              <a:t>Jill Robertson: </a:t>
            </a:r>
            <a:r>
              <a:rPr lang="en-US" sz="2667" dirty="0">
                <a:ea typeface="+mn-lt"/>
                <a:cs typeface="+mn-lt"/>
                <a:hlinkClick r:id="rId6"/>
              </a:rPr>
              <a:t>jill@collaborative-solutions.net</a:t>
            </a:r>
            <a:endParaRPr lang="en-US" sz="2667" dirty="0">
              <a:ea typeface="+mn-lt"/>
              <a:cs typeface="+mn-lt"/>
            </a:endParaRPr>
          </a:p>
          <a:p>
            <a:endParaRPr lang="en-US" dirty="0"/>
          </a:p>
        </p:txBody>
      </p:sp>
      <p:sp>
        <p:nvSpPr>
          <p:cNvPr id="3" name="Title 1">
            <a:extLst>
              <a:ext uri="{FF2B5EF4-FFF2-40B4-BE49-F238E27FC236}">
                <a16:creationId xmlns:a16="http://schemas.microsoft.com/office/drawing/2014/main" id="{0AB8B0AD-A696-EA47-8130-3083C9D90433}"/>
              </a:ext>
            </a:extLst>
          </p:cNvPr>
          <p:cNvSpPr txBox="1">
            <a:spLocks/>
          </p:cNvSpPr>
          <p:nvPr/>
        </p:nvSpPr>
        <p:spPr>
          <a:xfrm>
            <a:off x="609600" y="1010279"/>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mn-lt"/>
              </a:rPr>
              <a:t>How to Contact Us:</a:t>
            </a:r>
          </a:p>
        </p:txBody>
      </p:sp>
      <p:sp>
        <p:nvSpPr>
          <p:cNvPr id="23" name="Footer Placeholder 22">
            <a:extLst>
              <a:ext uri="{FF2B5EF4-FFF2-40B4-BE49-F238E27FC236}">
                <a16:creationId xmlns:a16="http://schemas.microsoft.com/office/drawing/2014/main" id="{97C43DB7-9E19-324D-8FB2-3944506549CF}"/>
              </a:ext>
            </a:extLst>
          </p:cNvPr>
          <p:cNvSpPr>
            <a:spLocks noGrp="1"/>
          </p:cNvSpPr>
          <p:nvPr>
            <p:ph type="ftr" sz="quarter" idx="11"/>
          </p:nvPr>
        </p:nvSpPr>
        <p:spPr/>
        <p:txBody>
          <a:bodyPr/>
          <a:lstStyle/>
          <a:p>
            <a:endParaRPr lang="en-US" dirty="0"/>
          </a:p>
        </p:txBody>
      </p:sp>
      <p:sp>
        <p:nvSpPr>
          <p:cNvPr id="24" name="Slide Number Placeholder 23">
            <a:extLst>
              <a:ext uri="{FF2B5EF4-FFF2-40B4-BE49-F238E27FC236}">
                <a16:creationId xmlns:a16="http://schemas.microsoft.com/office/drawing/2014/main" id="{69C2184E-0191-0647-B7D2-CA1A8443A085}"/>
              </a:ext>
            </a:extLst>
          </p:cNvPr>
          <p:cNvSpPr>
            <a:spLocks noGrp="1"/>
          </p:cNvSpPr>
          <p:nvPr>
            <p:ph type="sldNum" sz="quarter" idx="12"/>
          </p:nvPr>
        </p:nvSpPr>
        <p:spPr/>
        <p:txBody>
          <a:bodyPr/>
          <a:lstStyle/>
          <a:p>
            <a:fld id="{745EA220-6B48-4BDF-B1D2-E49BB5692B75}" type="slidenum">
              <a:rPr lang="en-US" smtClean="0"/>
              <a:pPr/>
              <a:t>36</a:t>
            </a:fld>
            <a:endParaRPr lang="en-US" dirty="0"/>
          </a:p>
        </p:txBody>
      </p:sp>
    </p:spTree>
    <p:extLst>
      <p:ext uri="{BB962C8B-B14F-4D97-AF65-F5344CB8AC3E}">
        <p14:creationId xmlns:p14="http://schemas.microsoft.com/office/powerpoint/2010/main" val="850939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F5EAD9-55A8-9944-BA54-2F036CE0D39F}"/>
              </a:ext>
            </a:extLst>
          </p:cNvPr>
          <p:cNvSpPr>
            <a:spLocks noGrp="1"/>
          </p:cNvSpPr>
          <p:nvPr>
            <p:ph idx="1"/>
          </p:nvPr>
        </p:nvSpPr>
        <p:spPr>
          <a:xfrm>
            <a:off x="103238" y="1247620"/>
            <a:ext cx="12088761" cy="610678"/>
          </a:xfrm>
        </p:spPr>
        <p:txBody>
          <a:bodyPr>
            <a:normAutofit/>
          </a:bodyPr>
          <a:lstStyle/>
          <a:p>
            <a:pPr marL="0" indent="0">
              <a:buNone/>
            </a:pPr>
            <a:r>
              <a:rPr lang="en-US" sz="2600" b="1" dirty="0">
                <a:solidFill>
                  <a:schemeClr val="accent1"/>
                </a:solidFill>
              </a:rPr>
              <a:t>The website for the Domestic Violence and Housing Technical Assistance Consortium</a:t>
            </a:r>
          </a:p>
        </p:txBody>
      </p:sp>
      <p:sp>
        <p:nvSpPr>
          <p:cNvPr id="3" name="Title 1">
            <a:extLst>
              <a:ext uri="{FF2B5EF4-FFF2-40B4-BE49-F238E27FC236}">
                <a16:creationId xmlns:a16="http://schemas.microsoft.com/office/drawing/2014/main" id="{D453E255-9D8E-7641-AB1C-84C1156E518E}"/>
              </a:ext>
            </a:extLst>
          </p:cNvPr>
          <p:cNvSpPr txBox="1">
            <a:spLocks/>
          </p:cNvSpPr>
          <p:nvPr/>
        </p:nvSpPr>
        <p:spPr>
          <a:xfrm>
            <a:off x="602722" y="1663742"/>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SAFE HOUSING PARTNERSHIPS</a:t>
            </a:r>
          </a:p>
        </p:txBody>
      </p:sp>
      <p:pic>
        <p:nvPicPr>
          <p:cNvPr id="4" name="Picture 3" descr="NRCDVFiles:Communications Team :private:Archive:private:Comm. Team :NRCDV LOGOS:Safe Housing Partnership Logo_WEBSITE LOGO.jpg">
            <a:extLst>
              <a:ext uri="{FF2B5EF4-FFF2-40B4-BE49-F238E27FC236}">
                <a16:creationId xmlns:a16="http://schemas.microsoft.com/office/drawing/2014/main" id="{5D62F27B-72AD-6643-9658-BB91E009737F}"/>
              </a:ext>
            </a:extLst>
          </p:cNvPr>
          <p:cNvPicPr/>
          <p:nvPr/>
        </p:nvPicPr>
        <p:blipFill rotWithShape="1">
          <a:blip r:embed="rId3" cstate="email">
            <a:extLst>
              <a:ext uri="{28A0092B-C50C-407E-A947-70E740481C1C}">
                <a14:useLocalDpi xmlns:a14="http://schemas.microsoft.com/office/drawing/2010/main" val="0"/>
              </a:ext>
            </a:extLst>
          </a:blip>
          <a:srcRect l="10894" t="8776" r="11925" b="10043"/>
          <a:stretch/>
        </p:blipFill>
        <p:spPr bwMode="auto">
          <a:xfrm>
            <a:off x="9256953" y="5176317"/>
            <a:ext cx="1157817" cy="1414981"/>
          </a:xfrm>
          <a:prstGeom prst="rect">
            <a:avLst/>
          </a:prstGeom>
          <a:noFill/>
          <a:ln>
            <a:noFill/>
          </a:ln>
          <a:extLst>
            <a:ext uri="{53640926-AAD7-44d8-BBD7-CCE9431645EC}">
              <a14:shadowObscured xmlns:a14="http://schemas.microsoft.com/office/drawing/2010/main" xmlns=""/>
            </a:ext>
          </a:extLst>
        </p:spPr>
      </p:pic>
      <p:pic>
        <p:nvPicPr>
          <p:cNvPr id="5" name="Picture 4" descr="Screen Shot 2017-05-11 at 10.53.45 AM.png">
            <a:extLst>
              <a:ext uri="{FF2B5EF4-FFF2-40B4-BE49-F238E27FC236}">
                <a16:creationId xmlns:a16="http://schemas.microsoft.com/office/drawing/2014/main" id="{8B9FCA88-3A92-3D42-83EC-210B3B2B49D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51000" y="2586003"/>
            <a:ext cx="8890000" cy="743973"/>
          </a:xfrm>
          <a:prstGeom prst="rect">
            <a:avLst/>
          </a:prstGeom>
        </p:spPr>
      </p:pic>
      <p:sp>
        <p:nvSpPr>
          <p:cNvPr id="6" name="TextBox 5">
            <a:extLst>
              <a:ext uri="{FF2B5EF4-FFF2-40B4-BE49-F238E27FC236}">
                <a16:creationId xmlns:a16="http://schemas.microsoft.com/office/drawing/2014/main" id="{B2D42722-2286-0F46-A554-BBA97814BA44}"/>
              </a:ext>
            </a:extLst>
          </p:cNvPr>
          <p:cNvSpPr txBox="1"/>
          <p:nvPr/>
        </p:nvSpPr>
        <p:spPr>
          <a:xfrm>
            <a:off x="1777230" y="3469399"/>
            <a:ext cx="8740775" cy="2215991"/>
          </a:xfrm>
          <a:prstGeom prst="rect">
            <a:avLst/>
          </a:prstGeom>
          <a:noFill/>
        </p:spPr>
        <p:txBody>
          <a:bodyPr wrap="square" rtlCol="0">
            <a:spAutoFit/>
          </a:bodyPr>
          <a:lstStyle/>
          <a:p>
            <a:pPr marL="285744" indent="-285744" defTabSz="914377">
              <a:buFont typeface="Arial"/>
              <a:buChar char="•"/>
              <a:defRPr/>
            </a:pPr>
            <a:r>
              <a:rPr lang="en-US" dirty="0">
                <a:solidFill>
                  <a:srgbClr val="6C2E59"/>
                </a:solidFill>
                <a:latin typeface="Calibri" panose="020F0502020204030204" pitchFamily="34" charset="0"/>
                <a:cs typeface="Calibri" panose="020F0502020204030204" pitchFamily="34" charset="0"/>
              </a:rPr>
              <a:t>Data, infographics, literature reviews, and reports that describe the intersections between domestic violence, sexual assault, homelessness, and housing</a:t>
            </a:r>
          </a:p>
          <a:p>
            <a:pPr defTabSz="914377">
              <a:defRPr/>
            </a:pPr>
            <a:endParaRPr lang="en-US" sz="400" dirty="0">
              <a:solidFill>
                <a:srgbClr val="6C2E59"/>
              </a:solidFill>
              <a:latin typeface="Calibri" panose="020F0502020204030204" pitchFamily="34" charset="0"/>
              <a:cs typeface="Calibri" panose="020F0502020204030204" pitchFamily="34" charset="0"/>
            </a:endParaRPr>
          </a:p>
          <a:p>
            <a:pPr marL="285744" indent="-285744" defTabSz="914377">
              <a:buFont typeface="Arial"/>
              <a:buChar char="•"/>
              <a:defRPr/>
            </a:pPr>
            <a:r>
              <a:rPr lang="en-US" dirty="0">
                <a:solidFill>
                  <a:srgbClr val="6C2E59"/>
                </a:solidFill>
                <a:latin typeface="Calibri" panose="020F0502020204030204" pitchFamily="34" charset="0"/>
                <a:cs typeface="Calibri" panose="020F0502020204030204" pitchFamily="34" charset="0"/>
              </a:rPr>
              <a:t>Strategies for building effective and sustainable partnerships across systems and case studies of successful collaborations</a:t>
            </a:r>
          </a:p>
          <a:p>
            <a:pPr defTabSz="914377">
              <a:defRPr/>
            </a:pPr>
            <a:endParaRPr lang="en-US" sz="400" dirty="0">
              <a:solidFill>
                <a:srgbClr val="6C2E59"/>
              </a:solidFill>
              <a:latin typeface="Calibri" panose="020F0502020204030204" pitchFamily="34" charset="0"/>
              <a:cs typeface="Calibri" panose="020F0502020204030204" pitchFamily="34" charset="0"/>
            </a:endParaRPr>
          </a:p>
          <a:p>
            <a:pPr marL="285744" indent="-285744" defTabSz="914377">
              <a:buFont typeface="Arial"/>
              <a:buChar char="•"/>
              <a:defRPr/>
            </a:pPr>
            <a:r>
              <a:rPr lang="en-US" dirty="0">
                <a:solidFill>
                  <a:srgbClr val="6C2E59"/>
                </a:solidFill>
                <a:latin typeface="Calibri" panose="020F0502020204030204" pitchFamily="34" charset="0"/>
                <a:cs typeface="Calibri" panose="020F0502020204030204" pitchFamily="34" charset="0"/>
              </a:rPr>
              <a:t>In-depth resource collections organized around four key approaches to addressing and preventing housing instability among survivors</a:t>
            </a:r>
          </a:p>
          <a:p>
            <a:pPr defTabSz="914377">
              <a:defRPr/>
            </a:pPr>
            <a:endParaRPr lang="en-US" sz="400" dirty="0">
              <a:solidFill>
                <a:srgbClr val="6C2E59"/>
              </a:solidFill>
              <a:latin typeface="Calibri" panose="020F0502020204030204" pitchFamily="34" charset="0"/>
              <a:cs typeface="Calibri" panose="020F0502020204030204" pitchFamily="34" charset="0"/>
            </a:endParaRPr>
          </a:p>
          <a:p>
            <a:pPr marL="285744" indent="-285744" defTabSz="914377">
              <a:buFont typeface="Arial"/>
              <a:buChar char="•"/>
              <a:defRPr/>
            </a:pPr>
            <a:r>
              <a:rPr lang="en-US" dirty="0">
                <a:solidFill>
                  <a:srgbClr val="6C2E59"/>
                </a:solidFill>
                <a:latin typeface="Calibri" panose="020F0502020204030204" pitchFamily="34" charset="0"/>
                <a:cs typeface="Calibri" panose="020F0502020204030204" pitchFamily="34" charset="0"/>
              </a:rPr>
              <a:t>Access to relevant federal laws, regulations, and polices </a:t>
            </a:r>
          </a:p>
        </p:txBody>
      </p:sp>
      <p:sp>
        <p:nvSpPr>
          <p:cNvPr id="7" name="TextBox 6">
            <a:extLst>
              <a:ext uri="{FF2B5EF4-FFF2-40B4-BE49-F238E27FC236}">
                <a16:creationId xmlns:a16="http://schemas.microsoft.com/office/drawing/2014/main" id="{B58F99AB-8E4D-EF4B-8425-CEB8AB4A8180}"/>
              </a:ext>
            </a:extLst>
          </p:cNvPr>
          <p:cNvSpPr txBox="1"/>
          <p:nvPr/>
        </p:nvSpPr>
        <p:spPr>
          <a:xfrm>
            <a:off x="2677055" y="5780569"/>
            <a:ext cx="6824133" cy="615553"/>
          </a:xfrm>
          <a:prstGeom prst="rect">
            <a:avLst/>
          </a:prstGeom>
          <a:noFill/>
        </p:spPr>
        <p:txBody>
          <a:bodyPr wrap="square" rtlCol="0">
            <a:spAutoFit/>
          </a:bodyPr>
          <a:lstStyle/>
          <a:p>
            <a:pPr algn="ctr" defTabSz="914377">
              <a:defRPr/>
            </a:pPr>
            <a:r>
              <a:rPr lang="en-US" sz="1700" dirty="0">
                <a:solidFill>
                  <a:srgbClr val="329E88"/>
                </a:solidFill>
                <a:latin typeface="Avenir Book"/>
                <a:cs typeface="Avenir Book"/>
              </a:rPr>
              <a:t>Have questions? Need TA? Want training?</a:t>
            </a:r>
          </a:p>
          <a:p>
            <a:pPr algn="ctr" defTabSz="914377">
              <a:defRPr/>
            </a:pPr>
            <a:r>
              <a:rPr lang="en-US" sz="1700" dirty="0">
                <a:solidFill>
                  <a:srgbClr val="329E88"/>
                </a:solidFill>
                <a:latin typeface="Avenir Book"/>
                <a:cs typeface="Avenir Book"/>
              </a:rPr>
              <a:t>Contact the Consortium directly through the site! </a:t>
            </a:r>
          </a:p>
        </p:txBody>
      </p:sp>
      <p:sp>
        <p:nvSpPr>
          <p:cNvPr id="11" name="Footer Placeholder 10">
            <a:extLst>
              <a:ext uri="{FF2B5EF4-FFF2-40B4-BE49-F238E27FC236}">
                <a16:creationId xmlns:a16="http://schemas.microsoft.com/office/drawing/2014/main" id="{D4C8DB75-87EF-8346-8A5E-B0EDDAFB8C76}"/>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8399B9BB-469F-9645-93A0-38F862B27EE7}"/>
              </a:ext>
            </a:extLst>
          </p:cNvPr>
          <p:cNvSpPr>
            <a:spLocks noGrp="1"/>
          </p:cNvSpPr>
          <p:nvPr>
            <p:ph type="sldNum" sz="quarter" idx="12"/>
          </p:nvPr>
        </p:nvSpPr>
        <p:spPr/>
        <p:txBody>
          <a:bodyPr/>
          <a:lstStyle/>
          <a:p>
            <a:fld id="{745EA220-6B48-4BDF-B1D2-E49BB5692B75}" type="slidenum">
              <a:rPr lang="en-US" smtClean="0"/>
              <a:pPr/>
              <a:t>37</a:t>
            </a:fld>
            <a:endParaRPr lang="en-US" dirty="0"/>
          </a:p>
        </p:txBody>
      </p:sp>
    </p:spTree>
    <p:extLst>
      <p:ext uri="{BB962C8B-B14F-4D97-AF65-F5344CB8AC3E}">
        <p14:creationId xmlns:p14="http://schemas.microsoft.com/office/powerpoint/2010/main" val="266357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682AB7-B116-CE4F-9910-069744B2AE9A}"/>
              </a:ext>
            </a:extLst>
          </p:cNvPr>
          <p:cNvSpPr>
            <a:spLocks noGrp="1"/>
          </p:cNvSpPr>
          <p:nvPr>
            <p:ph idx="1"/>
          </p:nvPr>
        </p:nvSpPr>
        <p:spPr>
          <a:xfrm>
            <a:off x="260032" y="1255766"/>
            <a:ext cx="11671936" cy="5056544"/>
          </a:xfrm>
        </p:spPr>
        <p:txBody>
          <a:bodyPr/>
          <a:lstStyle/>
          <a:p>
            <a:pPr marL="182880" lvl="0" indent="-182880">
              <a:spcBef>
                <a:spcPts val="0"/>
              </a:spcBef>
              <a:buSzPts val="1870"/>
            </a:pPr>
            <a:r>
              <a:rPr lang="en-US" sz="2400" b="1" dirty="0">
                <a:latin typeface="Calibri" panose="020F0502020204030204" pitchFamily="34" charset="0"/>
                <a:cs typeface="Calibri" panose="020F0502020204030204" pitchFamily="34" charset="0"/>
              </a:rPr>
              <a:t>Intersection of DV/SA, Homeless/Housing, Race Inequity and the Impact of COVID19</a:t>
            </a:r>
            <a:endParaRPr lang="en-US" sz="2400" b="1" dirty="0">
              <a:latin typeface="Avenir"/>
              <a:ea typeface="Avenir"/>
              <a:cs typeface="Avenir"/>
              <a:sym typeface="Avenir"/>
            </a:endParaRPr>
          </a:p>
          <a:p>
            <a:pPr marL="182880" lvl="0" indent="-182880">
              <a:spcBef>
                <a:spcPts val="0"/>
              </a:spcBef>
              <a:buSzPts val="1870"/>
            </a:pPr>
            <a:endParaRPr lang="en-US" sz="2000" dirty="0">
              <a:ea typeface="Avenir"/>
              <a:cs typeface="Avenir"/>
              <a:sym typeface="Avenir"/>
            </a:endParaRPr>
          </a:p>
          <a:p>
            <a:pPr marL="342900" lvl="0" indent="-342900">
              <a:spcBef>
                <a:spcPts val="0"/>
              </a:spcBef>
              <a:buSzPts val="1870"/>
              <a:buFont typeface="Arial" panose="020B0604020202020204" pitchFamily="34" charset="0"/>
              <a:buChar char="•"/>
            </a:pPr>
            <a:r>
              <a:rPr lang="en-US" sz="2000" dirty="0">
                <a:ea typeface="Avenir"/>
                <a:cs typeface="Avenir"/>
                <a:sym typeface="Avenir"/>
              </a:rPr>
              <a:t>Communities of Color disproportionately live in neighborhoods further from grocery stores &amp; medical facilities due to historical racial discrimination &amp; red-lining in housing policies</a:t>
            </a:r>
          </a:p>
          <a:p>
            <a:pPr marL="342900" lvl="0" indent="-342900">
              <a:spcBef>
                <a:spcPts val="0"/>
              </a:spcBef>
              <a:buSzPts val="1870"/>
              <a:buFont typeface="Arial" panose="020B0604020202020204" pitchFamily="34" charset="0"/>
              <a:buChar char="•"/>
            </a:pPr>
            <a:endParaRPr lang="en-US" sz="2000" dirty="0">
              <a:ea typeface="Avenir"/>
              <a:cs typeface="Avenir"/>
              <a:sym typeface="Avenir"/>
            </a:endParaRPr>
          </a:p>
          <a:p>
            <a:pPr marL="342900" lvl="0" indent="-342900">
              <a:spcBef>
                <a:spcPts val="0"/>
              </a:spcBef>
              <a:buSzPts val="1870"/>
              <a:buFont typeface="Arial" panose="020B0604020202020204" pitchFamily="34" charset="0"/>
              <a:buChar char="•"/>
            </a:pPr>
            <a:r>
              <a:rPr lang="en-US" sz="2000" dirty="0">
                <a:ea typeface="Avenir"/>
                <a:cs typeface="Avenir"/>
                <a:sym typeface="Avenir"/>
              </a:rPr>
              <a:t>Rental and housing markets increasing 20-40% in many markets and large investors shifting housing markets with homebuilding stalling</a:t>
            </a:r>
            <a:endParaRPr lang="en-US" sz="2000" dirty="0"/>
          </a:p>
          <a:p>
            <a:pPr marL="342900" lvl="0" indent="-342900">
              <a:spcBef>
                <a:spcPts val="1200"/>
              </a:spcBef>
              <a:buSzPts val="1870"/>
              <a:buFont typeface="Arial" panose="020B0604020202020204" pitchFamily="34" charset="0"/>
              <a:buChar char="•"/>
            </a:pPr>
            <a:r>
              <a:rPr lang="en-US" sz="2000" dirty="0">
                <a:ea typeface="Avenir"/>
                <a:cs typeface="Avenir"/>
                <a:sym typeface="Avenir"/>
              </a:rPr>
              <a:t>Many People of Color live in federally assisted housing, including public housing &amp; Section 8 programs, that are often in segregated neighborhoods with less investments</a:t>
            </a:r>
            <a:endParaRPr lang="en-US" sz="2000" dirty="0"/>
          </a:p>
          <a:p>
            <a:pPr marL="342900" lvl="0" indent="-342900">
              <a:spcBef>
                <a:spcPts val="1200"/>
              </a:spcBef>
              <a:buSzPts val="1870"/>
              <a:buFont typeface="Arial" panose="020B0604020202020204" pitchFamily="34" charset="0"/>
              <a:buChar char="•"/>
            </a:pPr>
            <a:r>
              <a:rPr lang="en-US" sz="2000" dirty="0">
                <a:ea typeface="Avenir"/>
                <a:cs typeface="Avenir"/>
                <a:sym typeface="Avenir"/>
              </a:rPr>
              <a:t>Challenges are exacerbated for People of Color living in rural communities, being counties away from facilities &amp; service agencies</a:t>
            </a:r>
          </a:p>
          <a:p>
            <a:pPr marL="342900" lvl="0" indent="-342900">
              <a:spcBef>
                <a:spcPts val="1200"/>
              </a:spcBef>
              <a:buSzPts val="1870"/>
              <a:buFont typeface="Arial" panose="020B0604020202020204" pitchFamily="34" charset="0"/>
              <a:buChar char="•"/>
            </a:pPr>
            <a:endParaRPr lang="en-US" sz="2000" dirty="0">
              <a:ea typeface="Avenir"/>
              <a:cs typeface="Avenir"/>
              <a:sym typeface="Avenir"/>
            </a:endParaRPr>
          </a:p>
          <a:p>
            <a:pPr marL="342900" lvl="0" indent="-342900">
              <a:spcBef>
                <a:spcPts val="0"/>
              </a:spcBef>
              <a:buSzPts val="1870"/>
              <a:buFont typeface="Arial" panose="020B0604020202020204" pitchFamily="34" charset="0"/>
              <a:buChar char="•"/>
            </a:pPr>
            <a:r>
              <a:rPr lang="en-US" sz="2000" dirty="0">
                <a:ea typeface="Avenir"/>
                <a:cs typeface="Avenir"/>
                <a:sym typeface="Avenir"/>
              </a:rPr>
              <a:t>Black people are dying at a rate more than 1.5 times higher than their population share</a:t>
            </a:r>
            <a:br>
              <a:rPr lang="en-US" sz="2000" dirty="0">
                <a:ea typeface="Avenir"/>
                <a:cs typeface="Avenir"/>
                <a:sym typeface="Avenir"/>
              </a:rPr>
            </a:br>
            <a:endParaRPr lang="en-US" sz="2000" dirty="0">
              <a:ea typeface="Avenir"/>
              <a:cs typeface="Avenir"/>
              <a:sym typeface="Avenir"/>
            </a:endParaRPr>
          </a:p>
          <a:p>
            <a:pPr marL="342900" lvl="0" indent="-342900">
              <a:spcBef>
                <a:spcPts val="440"/>
              </a:spcBef>
              <a:buSzPts val="1870"/>
              <a:buFont typeface="Arial" panose="020B0604020202020204" pitchFamily="34" charset="0"/>
              <a:buChar char="•"/>
            </a:pPr>
            <a:r>
              <a:rPr lang="en-US" sz="2000" dirty="0">
                <a:ea typeface="Avenir"/>
                <a:cs typeface="Avenir"/>
                <a:sym typeface="Avenir"/>
              </a:rPr>
              <a:t>Research suggests racial residential segregation is a fundamental cause of health disparities</a:t>
            </a:r>
            <a:endParaRPr lang="en-US" sz="2000" dirty="0"/>
          </a:p>
          <a:p>
            <a:endParaRPr lang="en-US" dirty="0"/>
          </a:p>
        </p:txBody>
      </p:sp>
      <p:sp>
        <p:nvSpPr>
          <p:cNvPr id="4" name="Footer Placeholder 3">
            <a:extLst>
              <a:ext uri="{FF2B5EF4-FFF2-40B4-BE49-F238E27FC236}">
                <a16:creationId xmlns:a16="http://schemas.microsoft.com/office/drawing/2014/main" id="{0BFE625A-3079-1E46-8378-C8CE839520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B40306-CB06-634A-8250-FB7B5B04372D}"/>
              </a:ext>
            </a:extLst>
          </p:cNvPr>
          <p:cNvSpPr>
            <a:spLocks noGrp="1"/>
          </p:cNvSpPr>
          <p:nvPr>
            <p:ph type="sldNum" sz="quarter" idx="12"/>
          </p:nvPr>
        </p:nvSpPr>
        <p:spPr/>
        <p:txBody>
          <a:bodyPr/>
          <a:lstStyle/>
          <a:p>
            <a:fld id="{745EA220-6B48-4BDF-B1D2-E49BB5692B75}" type="slidenum">
              <a:rPr lang="en-US" smtClean="0"/>
              <a:pPr/>
              <a:t>4</a:t>
            </a:fld>
            <a:endParaRPr lang="en-US" dirty="0"/>
          </a:p>
        </p:txBody>
      </p:sp>
    </p:spTree>
    <p:extLst>
      <p:ext uri="{BB962C8B-B14F-4D97-AF65-F5344CB8AC3E}">
        <p14:creationId xmlns:p14="http://schemas.microsoft.com/office/powerpoint/2010/main" val="345575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21C366B-33FD-C74D-9CE6-76AA22913199}"/>
              </a:ext>
            </a:extLst>
          </p:cNvPr>
          <p:cNvSpPr>
            <a:spLocks noGrp="1"/>
          </p:cNvSpPr>
          <p:nvPr>
            <p:ph idx="1"/>
          </p:nvPr>
        </p:nvSpPr>
        <p:spPr>
          <a:xfrm>
            <a:off x="152400" y="1241018"/>
            <a:ext cx="11887202" cy="4599343"/>
          </a:xfrm>
        </p:spPr>
        <p:txBody>
          <a:bodyPr>
            <a:normAutofit/>
          </a:bodyPr>
          <a:lstStyle/>
          <a:p>
            <a:r>
              <a:rPr lang="en-US" sz="2700" b="1" dirty="0"/>
              <a:t>The Intersections Between Domestic &amp; Sexual Violence, Racism and Homelessness</a:t>
            </a:r>
          </a:p>
        </p:txBody>
      </p:sp>
      <p:sp>
        <p:nvSpPr>
          <p:cNvPr id="3" name="Footer Placeholder 2">
            <a:extLst>
              <a:ext uri="{FF2B5EF4-FFF2-40B4-BE49-F238E27FC236}">
                <a16:creationId xmlns:a16="http://schemas.microsoft.com/office/drawing/2014/main" id="{65E1C5BB-C441-0844-9503-6223E061DD8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C6334DB-A1A6-8B4C-8F41-AFBD311BC318}"/>
              </a:ext>
            </a:extLst>
          </p:cNvPr>
          <p:cNvSpPr>
            <a:spLocks noGrp="1"/>
          </p:cNvSpPr>
          <p:nvPr>
            <p:ph type="sldNum" sz="quarter" idx="12"/>
          </p:nvPr>
        </p:nvSpPr>
        <p:spPr/>
        <p:txBody>
          <a:bodyPr/>
          <a:lstStyle/>
          <a:p>
            <a:fld id="{745EA220-6B48-4BDF-B1D2-E49BB5692B75}" type="slidenum">
              <a:rPr lang="en-US" smtClean="0"/>
              <a:pPr/>
              <a:t>5</a:t>
            </a:fld>
            <a:endParaRPr lang="en-US" dirty="0"/>
          </a:p>
        </p:txBody>
      </p:sp>
      <p:pic>
        <p:nvPicPr>
          <p:cNvPr id="4" name="Online Media 3" descr="The Intersections Between Domestic and Sexual Violence, Racism, and Homelessness">
            <a:hlinkClick r:id="" action="ppaction://media"/>
            <a:extLst>
              <a:ext uri="{FF2B5EF4-FFF2-40B4-BE49-F238E27FC236}">
                <a16:creationId xmlns:a16="http://schemas.microsoft.com/office/drawing/2014/main" id="{D18FF4C0-65F8-9B44-A751-1E35CFB29026}"/>
              </a:ext>
            </a:extLst>
          </p:cNvPr>
          <p:cNvPicPr>
            <a:picLocks noRot="1" noChangeAspect="1"/>
          </p:cNvPicPr>
          <p:nvPr>
            <a:videoFile r:link="rId1"/>
          </p:nvPr>
        </p:nvPicPr>
        <p:blipFill>
          <a:blip r:embed="rId4"/>
          <a:stretch>
            <a:fillRect/>
          </a:stretch>
        </p:blipFill>
        <p:spPr>
          <a:xfrm>
            <a:off x="2176072" y="1774754"/>
            <a:ext cx="7415134" cy="3825272"/>
          </a:xfrm>
          <a:prstGeom prst="rect">
            <a:avLst/>
          </a:prstGeom>
        </p:spPr>
      </p:pic>
      <p:sp>
        <p:nvSpPr>
          <p:cNvPr id="10" name="TextBox 9">
            <a:extLst>
              <a:ext uri="{FF2B5EF4-FFF2-40B4-BE49-F238E27FC236}">
                <a16:creationId xmlns:a16="http://schemas.microsoft.com/office/drawing/2014/main" id="{50B56BAD-05AB-C04E-B620-C676A0AD1906}"/>
              </a:ext>
            </a:extLst>
          </p:cNvPr>
          <p:cNvSpPr txBox="1"/>
          <p:nvPr/>
        </p:nvSpPr>
        <p:spPr>
          <a:xfrm>
            <a:off x="2836889" y="5729023"/>
            <a:ext cx="6093500" cy="369332"/>
          </a:xfrm>
          <a:prstGeom prst="rect">
            <a:avLst/>
          </a:prstGeom>
          <a:noFill/>
        </p:spPr>
        <p:txBody>
          <a:bodyPr wrap="square">
            <a:spAutoFit/>
          </a:bodyPr>
          <a:lstStyle/>
          <a:p>
            <a:r>
              <a:rPr lang="en-US" dirty="0"/>
              <a:t>https://</a:t>
            </a:r>
            <a:r>
              <a:rPr lang="en-US" dirty="0" err="1"/>
              <a:t>www.youtube.com</a:t>
            </a:r>
            <a:r>
              <a:rPr lang="en-US" dirty="0"/>
              <a:t>/</a:t>
            </a:r>
            <a:r>
              <a:rPr lang="en-US" dirty="0" err="1"/>
              <a:t>watch?v</a:t>
            </a:r>
            <a:r>
              <a:rPr lang="en-US" dirty="0"/>
              <a:t>=XRTNvWiL1sU</a:t>
            </a:r>
          </a:p>
        </p:txBody>
      </p:sp>
    </p:spTree>
    <p:extLst>
      <p:ext uri="{BB962C8B-B14F-4D97-AF65-F5344CB8AC3E}">
        <p14:creationId xmlns:p14="http://schemas.microsoft.com/office/powerpoint/2010/main" val="127336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7DAE41-899E-9C4A-8414-673CB386552C}"/>
              </a:ext>
            </a:extLst>
          </p:cNvPr>
          <p:cNvSpPr>
            <a:spLocks noGrp="1"/>
          </p:cNvSpPr>
          <p:nvPr>
            <p:ph idx="1"/>
          </p:nvPr>
        </p:nvSpPr>
        <p:spPr>
          <a:xfrm>
            <a:off x="260032" y="1226270"/>
            <a:ext cx="11671936" cy="4761575"/>
          </a:xfrm>
        </p:spPr>
        <p:txBody>
          <a:bodyPr/>
          <a:lstStyle/>
          <a:p>
            <a:r>
              <a:rPr lang="en-US" sz="3600" b="1" dirty="0"/>
              <a:t>Daya Houston</a:t>
            </a:r>
          </a:p>
          <a:p>
            <a:pPr marL="342900" indent="-342900">
              <a:buFont typeface="Arial" panose="020B0604020202020204" pitchFamily="34" charset="0"/>
              <a:buChar char="•"/>
            </a:pPr>
            <a:r>
              <a:rPr lang="en-US" sz="2200" dirty="0"/>
              <a:t>Daya's </a:t>
            </a:r>
            <a:r>
              <a:rPr lang="en-US" sz="2200" b="1" dirty="0"/>
              <a:t>mission</a:t>
            </a:r>
            <a:r>
              <a:rPr lang="en-US" sz="2200" dirty="0"/>
              <a:t> is to empower South Asian survivors of domestic and sexual violence through culturally specific services and to educate the community in an effort to end the cycle of abuse.</a:t>
            </a:r>
          </a:p>
          <a:p>
            <a:pPr marL="342900" indent="-342900">
              <a:buFont typeface="Arial" panose="020B0604020202020204" pitchFamily="34" charset="0"/>
              <a:buChar char="•"/>
            </a:pPr>
            <a:r>
              <a:rPr lang="en-US" sz="2200" b="1" dirty="0"/>
              <a:t>Vision - </a:t>
            </a:r>
            <a:r>
              <a:rPr lang="en-US" sz="2200" dirty="0"/>
              <a:t>A South Asian community in Houston and beyond that is free from family violence.</a:t>
            </a:r>
            <a:endParaRPr lang="en-US" sz="2200" b="1" dirty="0"/>
          </a:p>
          <a:p>
            <a:pPr marL="342900" indent="-342900" fontAlgn="base">
              <a:buFont typeface="Arial" panose="020B0604020202020204" pitchFamily="34" charset="0"/>
              <a:buChar char="•"/>
            </a:pPr>
            <a:r>
              <a:rPr lang="en-US" sz="2200" b="1" dirty="0"/>
              <a:t>Core Values</a:t>
            </a:r>
          </a:p>
          <a:p>
            <a:pPr marL="342900" indent="-342900" fontAlgn="base">
              <a:buFont typeface="Arial" panose="020B0604020202020204" pitchFamily="34" charset="0"/>
              <a:buChar char="•"/>
            </a:pPr>
            <a:r>
              <a:rPr lang="en-US" sz="2200" b="1" dirty="0"/>
              <a:t>Compassion - </a:t>
            </a:r>
            <a:r>
              <a:rPr lang="en-US" sz="2200" dirty="0"/>
              <a:t>Compassion defines Daya. We create an oasis of warmth and safety for our clients, team, and community.</a:t>
            </a:r>
          </a:p>
          <a:p>
            <a:pPr marL="342900" indent="-342900" fontAlgn="base">
              <a:buFont typeface="Arial" panose="020B0604020202020204" pitchFamily="34" charset="0"/>
              <a:buChar char="•"/>
            </a:pPr>
            <a:r>
              <a:rPr lang="en-US" sz="2200" b="1" dirty="0"/>
              <a:t>Commitment - </a:t>
            </a:r>
            <a:r>
              <a:rPr lang="en-US" sz="2200" dirty="0"/>
              <a:t>We are committed to innovative approaches when confronting the challenges we face as a team as well as those faced by our clients and community.</a:t>
            </a:r>
          </a:p>
          <a:p>
            <a:pPr marL="342900" indent="-342900" fontAlgn="base">
              <a:buFont typeface="Arial" panose="020B0604020202020204" pitchFamily="34" charset="0"/>
              <a:buChar char="•"/>
            </a:pPr>
            <a:r>
              <a:rPr lang="en-US" sz="2200" b="1" dirty="0"/>
              <a:t>Collaboration - </a:t>
            </a:r>
            <a:r>
              <a:rPr lang="en-US" sz="2200" dirty="0"/>
              <a:t>We collaborate to meet the needs of clients, community, and the organization. We're in this together.</a:t>
            </a:r>
          </a:p>
          <a:p>
            <a:endParaRPr lang="en-US" dirty="0"/>
          </a:p>
        </p:txBody>
      </p:sp>
      <p:sp>
        <p:nvSpPr>
          <p:cNvPr id="6" name="Footer Placeholder 5">
            <a:extLst>
              <a:ext uri="{FF2B5EF4-FFF2-40B4-BE49-F238E27FC236}">
                <a16:creationId xmlns:a16="http://schemas.microsoft.com/office/drawing/2014/main" id="{714FBE55-31AC-D748-950A-50FF2E0D64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8CED23-C686-D149-81DD-2DC8ED9E389D}"/>
              </a:ext>
            </a:extLst>
          </p:cNvPr>
          <p:cNvSpPr>
            <a:spLocks noGrp="1"/>
          </p:cNvSpPr>
          <p:nvPr>
            <p:ph type="sldNum" sz="quarter" idx="12"/>
          </p:nvPr>
        </p:nvSpPr>
        <p:spPr/>
        <p:txBody>
          <a:bodyPr/>
          <a:lstStyle/>
          <a:p>
            <a:fld id="{745EA220-6B48-4BDF-B1D2-E49BB5692B75}" type="slidenum">
              <a:rPr lang="en-US" smtClean="0"/>
              <a:pPr/>
              <a:t>6</a:t>
            </a:fld>
            <a:endParaRPr lang="en-US" dirty="0"/>
          </a:p>
        </p:txBody>
      </p:sp>
    </p:spTree>
    <p:extLst>
      <p:ext uri="{BB962C8B-B14F-4D97-AF65-F5344CB8AC3E}">
        <p14:creationId xmlns:p14="http://schemas.microsoft.com/office/powerpoint/2010/main" val="347939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1A64EE0-3E3D-2D4C-91AF-FD5C2706FFEA}"/>
              </a:ext>
            </a:extLst>
          </p:cNvPr>
          <p:cNvSpPr>
            <a:spLocks noGrp="1"/>
          </p:cNvSpPr>
          <p:nvPr>
            <p:ph idx="1"/>
          </p:nvPr>
        </p:nvSpPr>
        <p:spPr>
          <a:xfrm>
            <a:off x="255634" y="1361922"/>
            <a:ext cx="11754470" cy="5142117"/>
          </a:xfrm>
        </p:spPr>
        <p:txBody>
          <a:bodyPr>
            <a:normAutofit/>
          </a:bodyPr>
          <a:lstStyle/>
          <a:p>
            <a:pPr marL="342891" indent="-342891">
              <a:buFont typeface="Arial" charset="0"/>
              <a:buChar char="•"/>
            </a:pPr>
            <a:endParaRPr lang="en-US" sz="2667" dirty="0"/>
          </a:p>
          <a:p>
            <a:pPr marL="342891" indent="-342891">
              <a:buFont typeface="Arial" charset="0"/>
              <a:buChar char="•"/>
            </a:pPr>
            <a:r>
              <a:rPr lang="en-US" sz="2200" dirty="0"/>
              <a:t>The National Network to End Domestic Violence (NNEDV) is a social change organization dedicated to creating a social, political and economic environment where violence against women no longer exists.</a:t>
            </a:r>
          </a:p>
          <a:p>
            <a:pPr marL="342891" indent="-342891">
              <a:buFont typeface="Arial" charset="0"/>
              <a:buChar char="•"/>
            </a:pPr>
            <a:r>
              <a:rPr lang="en-US" sz="2200" dirty="0"/>
              <a:t>NNEDV’s Collaborative Approach to Safe Housing for Survivors Project provides training and technical assistance to improve coordination between domestic violence and homeless services from racial equity lens.</a:t>
            </a:r>
          </a:p>
          <a:p>
            <a:pPr marL="342891" indent="-342891">
              <a:buFont typeface="Arial" charset="0"/>
              <a:buChar char="•"/>
            </a:pPr>
            <a:r>
              <a:rPr lang="en-US" sz="2200" dirty="0"/>
              <a:t>NNEDV’s Safety Net Project addresses the intersection of technology and abuse, and provides training and technical assistance to advocates, law enforcement, legal services, social services providers, survivors, and other stakeholders.</a:t>
            </a:r>
          </a:p>
          <a:p>
            <a:pPr marL="342891" indent="-342891">
              <a:buFont typeface="Arial" charset="0"/>
              <a:buChar char="•"/>
            </a:pPr>
            <a:r>
              <a:rPr lang="en-US" sz="2200" dirty="0"/>
              <a:t>Twitter - @</a:t>
            </a:r>
            <a:r>
              <a:rPr lang="en-US" sz="2200" dirty="0" err="1"/>
              <a:t>nnedv.org</a:t>
            </a:r>
            <a:r>
              <a:rPr lang="en-US" sz="2200" dirty="0"/>
              <a:t>				</a:t>
            </a:r>
          </a:p>
          <a:p>
            <a:pPr marL="342891" indent="-342891">
              <a:buFont typeface="Arial" charset="0"/>
              <a:buChar char="•"/>
            </a:pPr>
            <a:r>
              <a:rPr lang="en-US" sz="2200" dirty="0"/>
              <a:t>Website - </a:t>
            </a:r>
            <a:r>
              <a:rPr lang="en-US" sz="2200" dirty="0" err="1"/>
              <a:t>www.nnedv.org</a:t>
            </a:r>
            <a:endParaRPr lang="en-US" sz="2200" dirty="0"/>
          </a:p>
          <a:p>
            <a:endParaRPr lang="en-US" dirty="0"/>
          </a:p>
        </p:txBody>
      </p:sp>
      <p:sp>
        <p:nvSpPr>
          <p:cNvPr id="3" name="Title 1">
            <a:extLst>
              <a:ext uri="{FF2B5EF4-FFF2-40B4-BE49-F238E27FC236}">
                <a16:creationId xmlns:a16="http://schemas.microsoft.com/office/drawing/2014/main" id="{F547D6F1-EAD6-354B-83ED-65048CE82544}"/>
              </a:ext>
            </a:extLst>
          </p:cNvPr>
          <p:cNvSpPr txBox="1">
            <a:spLocks/>
          </p:cNvSpPr>
          <p:nvPr/>
        </p:nvSpPr>
        <p:spPr>
          <a:xfrm>
            <a:off x="285130" y="1146222"/>
            <a:ext cx="10972800" cy="7350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The National Network to End Domestic Violence</a:t>
            </a:r>
          </a:p>
        </p:txBody>
      </p:sp>
      <p:sp>
        <p:nvSpPr>
          <p:cNvPr id="21" name="Footer Placeholder 20">
            <a:extLst>
              <a:ext uri="{FF2B5EF4-FFF2-40B4-BE49-F238E27FC236}">
                <a16:creationId xmlns:a16="http://schemas.microsoft.com/office/drawing/2014/main" id="{F0303581-2902-9D4F-BD04-C6F1E6CCC47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47E980FA-2A73-D04A-9513-CFE200412E45}"/>
              </a:ext>
            </a:extLst>
          </p:cNvPr>
          <p:cNvSpPr>
            <a:spLocks noGrp="1"/>
          </p:cNvSpPr>
          <p:nvPr>
            <p:ph type="sldNum" sz="quarter" idx="12"/>
          </p:nvPr>
        </p:nvSpPr>
        <p:spPr/>
        <p:txBody>
          <a:bodyPr/>
          <a:lstStyle/>
          <a:p>
            <a:fld id="{745EA220-6B48-4BDF-B1D2-E49BB5692B75}" type="slidenum">
              <a:rPr lang="en-US" smtClean="0"/>
              <a:pPr/>
              <a:t>7</a:t>
            </a:fld>
            <a:endParaRPr lang="en-US" dirty="0"/>
          </a:p>
        </p:txBody>
      </p:sp>
    </p:spTree>
    <p:extLst>
      <p:ext uri="{BB962C8B-B14F-4D97-AF65-F5344CB8AC3E}">
        <p14:creationId xmlns:p14="http://schemas.microsoft.com/office/powerpoint/2010/main" val="254272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98CEAEE-90AD-7E4B-94B9-06B05F29F27D}"/>
              </a:ext>
            </a:extLst>
          </p:cNvPr>
          <p:cNvSpPr>
            <a:spLocks noGrp="1"/>
          </p:cNvSpPr>
          <p:nvPr>
            <p:ph idx="1"/>
          </p:nvPr>
        </p:nvSpPr>
        <p:spPr>
          <a:xfrm>
            <a:off x="260032" y="996902"/>
            <a:ext cx="11671936" cy="5448144"/>
          </a:xfrm>
        </p:spPr>
        <p:txBody>
          <a:bodyPr>
            <a:normAutofit lnSpcReduction="10000"/>
          </a:bodyPr>
          <a:lstStyle/>
          <a:p>
            <a:pPr marL="0" lvl="6" indent="0">
              <a:buNone/>
            </a:pPr>
            <a:endParaRPr lang="en-US" sz="3300" dirty="0"/>
          </a:p>
          <a:p>
            <a:pPr marL="0" lvl="6" indent="0">
              <a:buNone/>
            </a:pPr>
            <a:endParaRPr lang="en-US" sz="3300" dirty="0"/>
          </a:p>
          <a:p>
            <a:pPr marL="0" lvl="6" indent="0">
              <a:buNone/>
            </a:pPr>
            <a:r>
              <a:rPr lang="en-US" sz="3200" dirty="0"/>
              <a:t>Collaborative Solutions works in partnership for the empowerment of human services organizations and communities in order to positively impact special needs populations.</a:t>
            </a:r>
          </a:p>
          <a:p>
            <a:pPr marL="0" lvl="6" indent="0">
              <a:buNone/>
            </a:pPr>
            <a:endParaRPr lang="en-US" sz="3200" b="1" dirty="0"/>
          </a:p>
          <a:p>
            <a:pPr marL="609585" lvl="6" indent="-609585"/>
            <a:r>
              <a:rPr lang="en-US" sz="3200" b="1" dirty="0"/>
              <a:t>Value:</a:t>
            </a:r>
            <a:r>
              <a:rPr lang="en-US" sz="3200" dirty="0"/>
              <a:t>  All individuals have a right to housing that is adequate, accessible, and affordable</a:t>
            </a:r>
          </a:p>
          <a:p>
            <a:pPr marL="609585" lvl="6" indent="-609585"/>
            <a:r>
              <a:rPr lang="en-US" sz="3200" b="1" dirty="0"/>
              <a:t>Goal:</a:t>
            </a:r>
            <a:r>
              <a:rPr lang="en-US" sz="3200" dirty="0"/>
              <a:t>  Impact supportive housing systems to meet the needs of vulnerable populations</a:t>
            </a:r>
          </a:p>
          <a:p>
            <a:pPr marL="609585" lvl="6" indent="-609585"/>
            <a:r>
              <a:rPr lang="en-US" sz="3200" b="1" dirty="0"/>
              <a:t>Impact:</a:t>
            </a:r>
            <a:r>
              <a:rPr lang="en-US" sz="3200" dirty="0"/>
              <a:t>  Build capacity of communities and maximize their long-term impact on areas of housing, health, and services </a:t>
            </a:r>
          </a:p>
          <a:p>
            <a:endParaRPr lang="en-US" dirty="0"/>
          </a:p>
        </p:txBody>
      </p:sp>
      <p:sp>
        <p:nvSpPr>
          <p:cNvPr id="3" name="Title 1">
            <a:extLst>
              <a:ext uri="{FF2B5EF4-FFF2-40B4-BE49-F238E27FC236}">
                <a16:creationId xmlns:a16="http://schemas.microsoft.com/office/drawing/2014/main" id="{576DF5E2-C2B8-F645-8292-C5C0C3E6825E}"/>
              </a:ext>
            </a:extLst>
          </p:cNvPr>
          <p:cNvSpPr txBox="1">
            <a:spLocks/>
          </p:cNvSpPr>
          <p:nvPr/>
        </p:nvSpPr>
        <p:spPr>
          <a:xfrm>
            <a:off x="609602" y="1255466"/>
            <a:ext cx="10972796" cy="5604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rPr>
              <a:t>Collaborative Solutions</a:t>
            </a:r>
          </a:p>
        </p:txBody>
      </p:sp>
      <p:sp>
        <p:nvSpPr>
          <p:cNvPr id="9" name="Footer Placeholder 8">
            <a:extLst>
              <a:ext uri="{FF2B5EF4-FFF2-40B4-BE49-F238E27FC236}">
                <a16:creationId xmlns:a16="http://schemas.microsoft.com/office/drawing/2014/main" id="{21D29E12-8DF2-2341-B946-4F8DEAC53893}"/>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C1AE5438-2B0F-A94C-806D-9DA0D2AE9E71}"/>
              </a:ext>
            </a:extLst>
          </p:cNvPr>
          <p:cNvSpPr>
            <a:spLocks noGrp="1"/>
          </p:cNvSpPr>
          <p:nvPr>
            <p:ph type="sldNum" sz="quarter" idx="12"/>
          </p:nvPr>
        </p:nvSpPr>
        <p:spPr/>
        <p:txBody>
          <a:bodyPr/>
          <a:lstStyle/>
          <a:p>
            <a:fld id="{745EA220-6B48-4BDF-B1D2-E49BB5692B75}" type="slidenum">
              <a:rPr lang="en-US" smtClean="0"/>
              <a:pPr/>
              <a:t>8</a:t>
            </a:fld>
            <a:endParaRPr lang="en-US" dirty="0"/>
          </a:p>
        </p:txBody>
      </p:sp>
    </p:spTree>
    <p:extLst>
      <p:ext uri="{BB962C8B-B14F-4D97-AF65-F5344CB8AC3E}">
        <p14:creationId xmlns:p14="http://schemas.microsoft.com/office/powerpoint/2010/main" val="294718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C53D9EA-5261-984F-9E63-FCE8CDBFE82E}"/>
              </a:ext>
            </a:extLst>
          </p:cNvPr>
          <p:cNvSpPr>
            <a:spLocks noGrp="1"/>
          </p:cNvSpPr>
          <p:nvPr>
            <p:ph idx="1"/>
          </p:nvPr>
        </p:nvSpPr>
        <p:spPr>
          <a:xfrm>
            <a:off x="260032" y="1831289"/>
            <a:ext cx="11671936" cy="4578733"/>
          </a:xfrm>
        </p:spPr>
        <p:txBody>
          <a:bodyPr>
            <a:noAutofit/>
          </a:bodyPr>
          <a:lstStyle/>
          <a:p>
            <a:pPr marL="457200" indent="-457200">
              <a:buFont typeface="Arial" panose="020B0604020202020204" pitchFamily="34" charset="0"/>
              <a:buChar char="•"/>
            </a:pPr>
            <a:r>
              <a:rPr lang="en-US" dirty="0"/>
              <a:t>Qualified VSPs follow federal and state confidentiality obligations, including those mandated by the Violence Against Women Act (VAWA), the Family Violence Prevention and Services Act (FVPSA), and the Victims of Crime Act (VOCA)</a:t>
            </a:r>
          </a:p>
          <a:p>
            <a:pPr marL="457200" indent="-457200">
              <a:buFont typeface="Arial" panose="020B0604020202020204" pitchFamily="34" charset="0"/>
              <a:buChar char="•"/>
            </a:pPr>
            <a:r>
              <a:rPr lang="en-US" dirty="0"/>
              <a:t>Creating and implementing survivor-centered policy and procedures that prioritize safety and confidentiality.</a:t>
            </a:r>
          </a:p>
          <a:p>
            <a:endParaRPr lang="en-US" sz="3200" dirty="0"/>
          </a:p>
          <a:p>
            <a:endParaRPr lang="en-US" sz="3200" dirty="0"/>
          </a:p>
          <a:p>
            <a:endParaRPr lang="en-US" sz="3200" dirty="0"/>
          </a:p>
        </p:txBody>
      </p:sp>
      <p:sp>
        <p:nvSpPr>
          <p:cNvPr id="3" name="Title 1">
            <a:extLst>
              <a:ext uri="{FF2B5EF4-FFF2-40B4-BE49-F238E27FC236}">
                <a16:creationId xmlns:a16="http://schemas.microsoft.com/office/drawing/2014/main" id="{CA2E7440-2429-F840-8291-2BE93916CFE1}"/>
              </a:ext>
            </a:extLst>
          </p:cNvPr>
          <p:cNvSpPr txBox="1">
            <a:spLocks/>
          </p:cNvSpPr>
          <p:nvPr/>
        </p:nvSpPr>
        <p:spPr>
          <a:xfrm>
            <a:off x="152398" y="1077211"/>
            <a:ext cx="10820402" cy="8868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Confidentiality 101</a:t>
            </a:r>
          </a:p>
        </p:txBody>
      </p:sp>
      <p:sp>
        <p:nvSpPr>
          <p:cNvPr id="13" name="Footer Placeholder 12">
            <a:extLst>
              <a:ext uri="{FF2B5EF4-FFF2-40B4-BE49-F238E27FC236}">
                <a16:creationId xmlns:a16="http://schemas.microsoft.com/office/drawing/2014/main" id="{F1AF00AF-8F2D-DC47-8D56-AA0E172D5B57}"/>
              </a:ext>
            </a:extLst>
          </p:cNvPr>
          <p:cNvSpPr>
            <a:spLocks noGrp="1"/>
          </p:cNvSpPr>
          <p:nvPr>
            <p:ph type="ftr" sz="quarter" idx="11"/>
          </p:nvPr>
        </p:nvSpPr>
        <p:spPr/>
        <p:txBody>
          <a:bodyPr/>
          <a:lstStyle/>
          <a:p>
            <a:endParaRPr lang="en-US" dirty="0"/>
          </a:p>
        </p:txBody>
      </p:sp>
      <p:sp>
        <p:nvSpPr>
          <p:cNvPr id="14" name="Slide Number Placeholder 13">
            <a:extLst>
              <a:ext uri="{FF2B5EF4-FFF2-40B4-BE49-F238E27FC236}">
                <a16:creationId xmlns:a16="http://schemas.microsoft.com/office/drawing/2014/main" id="{B15F11E9-C04E-0440-91CA-8AA5E0CA2E17}"/>
              </a:ext>
            </a:extLst>
          </p:cNvPr>
          <p:cNvSpPr>
            <a:spLocks noGrp="1"/>
          </p:cNvSpPr>
          <p:nvPr>
            <p:ph type="sldNum" sz="quarter" idx="12"/>
          </p:nvPr>
        </p:nvSpPr>
        <p:spPr/>
        <p:txBody>
          <a:bodyPr/>
          <a:lstStyle/>
          <a:p>
            <a:fld id="{745EA220-6B48-4BDF-B1D2-E49BB5692B75}" type="slidenum">
              <a:rPr lang="en-US" smtClean="0"/>
              <a:pPr/>
              <a:t>9</a:t>
            </a:fld>
            <a:endParaRPr lang="en-US" dirty="0"/>
          </a:p>
        </p:txBody>
      </p:sp>
    </p:spTree>
    <p:extLst>
      <p:ext uri="{BB962C8B-B14F-4D97-AF65-F5344CB8AC3E}">
        <p14:creationId xmlns:p14="http://schemas.microsoft.com/office/powerpoint/2010/main" val="5824381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2844</TotalTime>
  <Words>2370</Words>
  <Application>Microsoft Macintosh PowerPoint</Application>
  <PresentationFormat>Widescreen</PresentationFormat>
  <Paragraphs>290</Paragraphs>
  <Slides>37</Slides>
  <Notes>20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Avenir</vt:lpstr>
      <vt:lpstr>Avenir Book</vt:lpstr>
      <vt:lpstr>Calibri</vt:lpstr>
      <vt:lpstr>Calibri Light</vt:lpstr>
      <vt:lpstr>Century Gothic</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Cirelli</dc:creator>
  <cp:lastModifiedBy>Microsoft Office User</cp:lastModifiedBy>
  <cp:revision>94</cp:revision>
  <dcterms:created xsi:type="dcterms:W3CDTF">2021-09-13T17:28:24Z</dcterms:created>
  <dcterms:modified xsi:type="dcterms:W3CDTF">2022-07-07T17:58:33Z</dcterms:modified>
</cp:coreProperties>
</file>