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1629" r:id="rId2"/>
    <p:sldId id="1640" r:id="rId3"/>
  </p:sldIdLst>
  <p:sldSz cx="7937500" cy="9906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1EB"/>
    <a:srgbClr val="D5DAEF"/>
    <a:srgbClr val="D5DAE6"/>
    <a:srgbClr val="F1F3F7"/>
    <a:srgbClr val="CFCFDB"/>
    <a:srgbClr val="CFD0DB"/>
    <a:srgbClr val="D5DAEB"/>
    <a:srgbClr val="D3DAEF"/>
    <a:srgbClr val="CFD6E9"/>
    <a:srgbClr val="CFD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15"/>
    <p:restoredTop sz="96327"/>
  </p:normalViewPr>
  <p:slideViewPr>
    <p:cSldViewPr snapToGrid="0" snapToObjects="1">
      <p:cViewPr varScale="1">
        <p:scale>
          <a:sx n="79" d="100"/>
          <a:sy n="79" d="100"/>
        </p:scale>
        <p:origin x="349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8D8DB5F-925D-6142-BD5D-1174EFAC2C78}" type="datetimeFigureOut">
              <a:rPr lang="nb-NO" smtClean="0"/>
              <a:t>05.08.2021</a:t>
            </a:fld>
            <a:endParaRPr lang="nb-NO"/>
          </a:p>
        </p:txBody>
      </p:sp>
      <p:sp>
        <p:nvSpPr>
          <p:cNvPr id="4" name="Plassholder for lysbilde 3"/>
          <p:cNvSpPr>
            <a:spLocks noGrp="1" noRot="1" noChangeAspect="1"/>
          </p:cNvSpPr>
          <p:nvPr>
            <p:ph type="sldImg" idx="2"/>
          </p:nvPr>
        </p:nvSpPr>
        <p:spPr>
          <a:xfrm>
            <a:off x="2035175" y="1233488"/>
            <a:ext cx="26654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4CE42B5-ED29-F846-BA0A-4223B119A45E}" type="slidenum">
              <a:rPr lang="nb-NO" smtClean="0"/>
              <a:t>‹#›</a:t>
            </a:fld>
            <a:endParaRPr lang="nb-NO"/>
          </a:p>
        </p:txBody>
      </p:sp>
    </p:spTree>
    <p:extLst>
      <p:ext uri="{BB962C8B-B14F-4D97-AF65-F5344CB8AC3E}">
        <p14:creationId xmlns:p14="http://schemas.microsoft.com/office/powerpoint/2010/main" val="88840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10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ll Blank">
    <p:bg>
      <p:bgPr>
        <a:solidFill>
          <a:srgbClr val="F1F3F7"/>
        </a:solidFill>
        <a:effectLst/>
      </p:bgPr>
    </p:bg>
    <p:spTree>
      <p:nvGrpSpPr>
        <p:cNvPr id="1" name=""/>
        <p:cNvGrpSpPr/>
        <p:nvPr/>
      </p:nvGrpSpPr>
      <p:grpSpPr>
        <a:xfrm>
          <a:off x="0" y="0"/>
          <a:ext cx="0" cy="0"/>
          <a:chOff x="0" y="0"/>
          <a:chExt cx="0" cy="0"/>
        </a:xfrm>
      </p:grpSpPr>
      <p:sp>
        <p:nvSpPr>
          <p:cNvPr id="7" name="Friform 6">
            <a:extLst>
              <a:ext uri="{FF2B5EF4-FFF2-40B4-BE49-F238E27FC236}">
                <a16:creationId xmlns:a16="http://schemas.microsoft.com/office/drawing/2014/main" id="{6853624E-FF7D-FA4B-B543-BCEDDF471FE7}"/>
              </a:ext>
            </a:extLst>
          </p:cNvPr>
          <p:cNvSpPr/>
          <p:nvPr userDrawn="1"/>
        </p:nvSpPr>
        <p:spPr>
          <a:xfrm>
            <a:off x="-386013" y="6980"/>
            <a:ext cx="8709525" cy="9899020"/>
          </a:xfrm>
          <a:custGeom>
            <a:avLst/>
            <a:gdLst>
              <a:gd name="connsiteX0" fmla="*/ 5905210 w 6030852"/>
              <a:gd name="connsiteY0" fmla="*/ 1158705 h 6854510"/>
              <a:gd name="connsiteX1" fmla="*/ 5500361 w 6030852"/>
              <a:gd name="connsiteY1" fmla="*/ 0 h 6854510"/>
              <a:gd name="connsiteX2" fmla="*/ 2359292 w 6030852"/>
              <a:gd name="connsiteY2" fmla="*/ 0 h 6854510"/>
              <a:gd name="connsiteX3" fmla="*/ 0 w 6030852"/>
              <a:gd name="connsiteY3" fmla="*/ 6854510 h 6854510"/>
              <a:gd name="connsiteX4" fmla="*/ 1996324 w 6030852"/>
              <a:gd name="connsiteY4" fmla="*/ 6854510 h 6854510"/>
              <a:gd name="connsiteX5" fmla="*/ 3706461 w 6030852"/>
              <a:gd name="connsiteY5" fmla="*/ 1305289 h 6854510"/>
              <a:gd name="connsiteX6" fmla="*/ 4111310 w 6030852"/>
              <a:gd name="connsiteY6" fmla="*/ 1305289 h 6854510"/>
              <a:gd name="connsiteX7" fmla="*/ 5821448 w 6030852"/>
              <a:gd name="connsiteY7" fmla="*/ 6854510 h 6854510"/>
              <a:gd name="connsiteX8" fmla="*/ 6030852 w 6030852"/>
              <a:gd name="connsiteY8" fmla="*/ 6854510 h 6854510"/>
              <a:gd name="connsiteX9" fmla="*/ 5905210 w 6030852"/>
              <a:gd name="connsiteY9" fmla="*/ 1158705 h 685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0852" h="6854510">
                <a:moveTo>
                  <a:pt x="5905210" y="1158705"/>
                </a:moveTo>
                <a:lnTo>
                  <a:pt x="5500361" y="0"/>
                </a:lnTo>
                <a:lnTo>
                  <a:pt x="2359292" y="0"/>
                </a:lnTo>
                <a:lnTo>
                  <a:pt x="0" y="6854510"/>
                </a:lnTo>
                <a:lnTo>
                  <a:pt x="1996324" y="6854510"/>
                </a:lnTo>
                <a:lnTo>
                  <a:pt x="3706461" y="1305289"/>
                </a:lnTo>
                <a:lnTo>
                  <a:pt x="4111310" y="1305289"/>
                </a:lnTo>
                <a:lnTo>
                  <a:pt x="5821448" y="6854510"/>
                </a:lnTo>
                <a:lnTo>
                  <a:pt x="6030852" y="6854510"/>
                </a:lnTo>
                <a:lnTo>
                  <a:pt x="5905210" y="11587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6366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ll Blank">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2425999-12F5-DF49-8F62-C93A0626AB68}"/>
              </a:ext>
            </a:extLst>
          </p:cNvPr>
          <p:cNvSpPr/>
          <p:nvPr userDrawn="1"/>
        </p:nvSpPr>
        <p:spPr>
          <a:xfrm>
            <a:off x="0" y="0"/>
            <a:ext cx="79375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010"/>
          </a:p>
        </p:txBody>
      </p:sp>
      <p:pic>
        <p:nvPicPr>
          <p:cNvPr id="12" name="Bilde 11">
            <a:extLst>
              <a:ext uri="{FF2B5EF4-FFF2-40B4-BE49-F238E27FC236}">
                <a16:creationId xmlns:a16="http://schemas.microsoft.com/office/drawing/2014/main" id="{4DE165B7-9CFB-564F-A474-E1AF777AC6AD}"/>
              </a:ext>
            </a:extLst>
          </p:cNvPr>
          <p:cNvPicPr>
            <a:picLocks noChangeAspect="1"/>
          </p:cNvPicPr>
          <p:nvPr userDrawn="1"/>
        </p:nvPicPr>
        <p:blipFill>
          <a:blip r:embed="rId2"/>
          <a:stretch>
            <a:fillRect/>
          </a:stretch>
        </p:blipFill>
        <p:spPr>
          <a:xfrm>
            <a:off x="5892799" y="399656"/>
            <a:ext cx="1696725" cy="571790"/>
          </a:xfrm>
          <a:prstGeom prst="rect">
            <a:avLst/>
          </a:prstGeom>
        </p:spPr>
      </p:pic>
    </p:spTree>
    <p:extLst>
      <p:ext uri="{BB962C8B-B14F-4D97-AF65-F5344CB8AC3E}">
        <p14:creationId xmlns:p14="http://schemas.microsoft.com/office/powerpoint/2010/main" val="344766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ll Blank">
    <p:bg>
      <p:bgPr>
        <a:solidFill>
          <a:srgbClr val="F1F3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145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76AEDDB-31EB-A446-B0F6-DA4DA0D8C03E}"/>
              </a:ext>
            </a:extLst>
          </p:cNvPr>
          <p:cNvPicPr>
            <a:picLocks noChangeAspect="1"/>
          </p:cNvPicPr>
          <p:nvPr userDrawn="1"/>
        </p:nvPicPr>
        <p:blipFill>
          <a:blip r:embed="rId6"/>
          <a:stretch>
            <a:fillRect/>
          </a:stretch>
        </p:blipFill>
        <p:spPr>
          <a:xfrm>
            <a:off x="5592174" y="399656"/>
            <a:ext cx="1696725" cy="571790"/>
          </a:xfrm>
          <a:prstGeom prst="rect">
            <a:avLst/>
          </a:prstGeom>
        </p:spPr>
      </p:pic>
    </p:spTree>
    <p:extLst>
      <p:ext uri="{BB962C8B-B14F-4D97-AF65-F5344CB8AC3E}">
        <p14:creationId xmlns:p14="http://schemas.microsoft.com/office/powerpoint/2010/main" val="428413824"/>
      </p:ext>
    </p:extLst>
  </p:cSld>
  <p:clrMap bg1="lt1" tx1="dk1" bg2="lt2" tx2="dk2" accent1="accent1" accent2="accent2" accent3="accent3" accent4="accent4" accent5="accent5" accent6="accent6" hlink="hlink" folHlink="folHlink"/>
  <p:sldLayoutIdLst>
    <p:sldLayoutId id="2147483666" r:id="rId1"/>
    <p:sldLayoutId id="2147483696" r:id="rId2"/>
    <p:sldLayoutId id="2147483695" r:id="rId3"/>
    <p:sldLayoutId id="2147483697" r:id="rId4"/>
  </p:sldLayoutIdLst>
  <p:hf hdr="0"/>
  <p:txStyles>
    <p:titleStyle>
      <a:lvl1pPr algn="l" defTabSz="1528816" rtl="0" eaLnBrk="1" latinLnBrk="0" hangingPunct="1">
        <a:lnSpc>
          <a:spcPct val="90000"/>
        </a:lnSpc>
        <a:spcBef>
          <a:spcPct val="0"/>
        </a:spcBef>
        <a:buNone/>
        <a:defRPr sz="6688" b="0" i="0" kern="1200">
          <a:solidFill>
            <a:schemeClr val="accent2"/>
          </a:solidFill>
          <a:latin typeface="Courier New" panose="02070309020205020404" pitchFamily="49" charset="0"/>
          <a:ea typeface="+mj-ea"/>
          <a:cs typeface="Courier New" panose="02070309020205020404" pitchFamily="49" charset="0"/>
        </a:defRPr>
      </a:lvl1pPr>
    </p:titleStyle>
    <p:bodyStyle>
      <a:lvl1pPr marL="382205" indent="-382205" algn="l" defTabSz="1528816" rtl="0" eaLnBrk="1" latinLnBrk="0" hangingPunct="1">
        <a:lnSpc>
          <a:spcPct val="90000"/>
        </a:lnSpc>
        <a:spcBef>
          <a:spcPts val="1671"/>
        </a:spcBef>
        <a:buFont typeface="Arial" panose="020B0604020202020204" pitchFamily="34" charset="0"/>
        <a:buChar char="•"/>
        <a:defRPr sz="4681" kern="1200">
          <a:solidFill>
            <a:schemeClr val="tx1"/>
          </a:solidFill>
          <a:latin typeface="+mn-lt"/>
          <a:ea typeface="+mn-ea"/>
          <a:cs typeface="+mn-cs"/>
        </a:defRPr>
      </a:lvl1pPr>
      <a:lvl2pPr marL="1146612" indent="-382205" algn="l" defTabSz="1528816" rtl="0" eaLnBrk="1" latinLnBrk="0" hangingPunct="1">
        <a:lnSpc>
          <a:spcPct val="90000"/>
        </a:lnSpc>
        <a:spcBef>
          <a:spcPts val="836"/>
        </a:spcBef>
        <a:buFont typeface="Arial" panose="020B0604020202020204" pitchFamily="34" charset="0"/>
        <a:buChar char="•"/>
        <a:defRPr sz="4013" kern="1200">
          <a:solidFill>
            <a:schemeClr val="tx1"/>
          </a:solidFill>
          <a:latin typeface="+mn-lt"/>
          <a:ea typeface="+mn-ea"/>
          <a:cs typeface="+mn-cs"/>
        </a:defRPr>
      </a:lvl2pPr>
      <a:lvl3pPr marL="1911020" indent="-382205" algn="l" defTabSz="1528816" rtl="0" eaLnBrk="1" latinLnBrk="0" hangingPunct="1">
        <a:lnSpc>
          <a:spcPct val="90000"/>
        </a:lnSpc>
        <a:spcBef>
          <a:spcPts val="836"/>
        </a:spcBef>
        <a:buFont typeface="Arial" panose="020B0604020202020204" pitchFamily="34" charset="0"/>
        <a:buChar char="•"/>
        <a:defRPr sz="3344" kern="1200">
          <a:solidFill>
            <a:schemeClr val="tx1"/>
          </a:solidFill>
          <a:latin typeface="+mn-lt"/>
          <a:ea typeface="+mn-ea"/>
          <a:cs typeface="+mn-cs"/>
        </a:defRPr>
      </a:lvl3pPr>
      <a:lvl4pPr marL="2675430" indent="-382205" algn="l" defTabSz="1528816" rtl="0" eaLnBrk="1" latinLnBrk="0" hangingPunct="1">
        <a:lnSpc>
          <a:spcPct val="90000"/>
        </a:lnSpc>
        <a:spcBef>
          <a:spcPts val="836"/>
        </a:spcBef>
        <a:buFont typeface="Arial" panose="020B0604020202020204" pitchFamily="34" charset="0"/>
        <a:buChar char="•"/>
        <a:defRPr sz="3010" kern="1200">
          <a:solidFill>
            <a:schemeClr val="tx1"/>
          </a:solidFill>
          <a:latin typeface="+mn-lt"/>
          <a:ea typeface="+mn-ea"/>
          <a:cs typeface="+mn-cs"/>
        </a:defRPr>
      </a:lvl4pPr>
      <a:lvl5pPr marL="3439837" indent="-382205" algn="l" defTabSz="1528816" rtl="0" eaLnBrk="1" latinLnBrk="0" hangingPunct="1">
        <a:lnSpc>
          <a:spcPct val="90000"/>
        </a:lnSpc>
        <a:spcBef>
          <a:spcPts val="836"/>
        </a:spcBef>
        <a:buFont typeface="Arial" panose="020B0604020202020204" pitchFamily="34" charset="0"/>
        <a:buChar char="•"/>
        <a:defRPr sz="3010" kern="1200">
          <a:solidFill>
            <a:schemeClr val="tx1"/>
          </a:solidFill>
          <a:latin typeface="+mn-lt"/>
          <a:ea typeface="+mn-ea"/>
          <a:cs typeface="+mn-cs"/>
        </a:defRPr>
      </a:lvl5pPr>
      <a:lvl6pPr marL="4204244" indent="-382205" algn="l" defTabSz="1528816" rtl="0" eaLnBrk="1" latinLnBrk="0" hangingPunct="1">
        <a:lnSpc>
          <a:spcPct val="90000"/>
        </a:lnSpc>
        <a:spcBef>
          <a:spcPts val="836"/>
        </a:spcBef>
        <a:buFont typeface="Arial" panose="020B0604020202020204" pitchFamily="34" charset="0"/>
        <a:buChar char="•"/>
        <a:defRPr sz="3010" kern="1200">
          <a:solidFill>
            <a:schemeClr val="tx1"/>
          </a:solidFill>
          <a:latin typeface="+mn-lt"/>
          <a:ea typeface="+mn-ea"/>
          <a:cs typeface="+mn-cs"/>
        </a:defRPr>
      </a:lvl6pPr>
      <a:lvl7pPr marL="4968653" indent="-382205" algn="l" defTabSz="1528816" rtl="0" eaLnBrk="1" latinLnBrk="0" hangingPunct="1">
        <a:lnSpc>
          <a:spcPct val="90000"/>
        </a:lnSpc>
        <a:spcBef>
          <a:spcPts val="836"/>
        </a:spcBef>
        <a:buFont typeface="Arial" panose="020B0604020202020204" pitchFamily="34" charset="0"/>
        <a:buChar char="•"/>
        <a:defRPr sz="3010" kern="1200">
          <a:solidFill>
            <a:schemeClr val="tx1"/>
          </a:solidFill>
          <a:latin typeface="+mn-lt"/>
          <a:ea typeface="+mn-ea"/>
          <a:cs typeface="+mn-cs"/>
        </a:defRPr>
      </a:lvl7pPr>
      <a:lvl8pPr marL="5733060" indent="-382205" algn="l" defTabSz="1528816" rtl="0" eaLnBrk="1" latinLnBrk="0" hangingPunct="1">
        <a:lnSpc>
          <a:spcPct val="90000"/>
        </a:lnSpc>
        <a:spcBef>
          <a:spcPts val="836"/>
        </a:spcBef>
        <a:buFont typeface="Arial" panose="020B0604020202020204" pitchFamily="34" charset="0"/>
        <a:buChar char="•"/>
        <a:defRPr sz="3010" kern="1200">
          <a:solidFill>
            <a:schemeClr val="tx1"/>
          </a:solidFill>
          <a:latin typeface="+mn-lt"/>
          <a:ea typeface="+mn-ea"/>
          <a:cs typeface="+mn-cs"/>
        </a:defRPr>
      </a:lvl8pPr>
      <a:lvl9pPr marL="6497469" indent="-382205" algn="l" defTabSz="1528816" rtl="0" eaLnBrk="1" latinLnBrk="0" hangingPunct="1">
        <a:lnSpc>
          <a:spcPct val="90000"/>
        </a:lnSpc>
        <a:spcBef>
          <a:spcPts val="836"/>
        </a:spcBef>
        <a:buFont typeface="Arial" panose="020B0604020202020204" pitchFamily="34" charset="0"/>
        <a:buChar char="•"/>
        <a:defRPr sz="3010" kern="1200">
          <a:solidFill>
            <a:schemeClr val="tx1"/>
          </a:solidFill>
          <a:latin typeface="+mn-lt"/>
          <a:ea typeface="+mn-ea"/>
          <a:cs typeface="+mn-cs"/>
        </a:defRPr>
      </a:lvl9pPr>
    </p:bodyStyle>
    <p:otherStyle>
      <a:defPPr>
        <a:defRPr lang="nb-NO"/>
      </a:defPPr>
      <a:lvl1pPr marL="0" algn="l" defTabSz="1528816" rtl="0" eaLnBrk="1" latinLnBrk="0" hangingPunct="1">
        <a:defRPr sz="3010" kern="1200">
          <a:solidFill>
            <a:schemeClr val="tx1"/>
          </a:solidFill>
          <a:latin typeface="+mn-lt"/>
          <a:ea typeface="+mn-ea"/>
          <a:cs typeface="+mn-cs"/>
        </a:defRPr>
      </a:lvl1pPr>
      <a:lvl2pPr marL="764410" algn="l" defTabSz="1528816" rtl="0" eaLnBrk="1" latinLnBrk="0" hangingPunct="1">
        <a:defRPr sz="3010" kern="1200">
          <a:solidFill>
            <a:schemeClr val="tx1"/>
          </a:solidFill>
          <a:latin typeface="+mn-lt"/>
          <a:ea typeface="+mn-ea"/>
          <a:cs typeface="+mn-cs"/>
        </a:defRPr>
      </a:lvl2pPr>
      <a:lvl3pPr marL="1528816" algn="l" defTabSz="1528816" rtl="0" eaLnBrk="1" latinLnBrk="0" hangingPunct="1">
        <a:defRPr sz="3010" kern="1200">
          <a:solidFill>
            <a:schemeClr val="tx1"/>
          </a:solidFill>
          <a:latin typeface="+mn-lt"/>
          <a:ea typeface="+mn-ea"/>
          <a:cs typeface="+mn-cs"/>
        </a:defRPr>
      </a:lvl3pPr>
      <a:lvl4pPr marL="2293225" algn="l" defTabSz="1528816" rtl="0" eaLnBrk="1" latinLnBrk="0" hangingPunct="1">
        <a:defRPr sz="3010" kern="1200">
          <a:solidFill>
            <a:schemeClr val="tx1"/>
          </a:solidFill>
          <a:latin typeface="+mn-lt"/>
          <a:ea typeface="+mn-ea"/>
          <a:cs typeface="+mn-cs"/>
        </a:defRPr>
      </a:lvl4pPr>
      <a:lvl5pPr marL="3057632" algn="l" defTabSz="1528816" rtl="0" eaLnBrk="1" latinLnBrk="0" hangingPunct="1">
        <a:defRPr sz="3010" kern="1200">
          <a:solidFill>
            <a:schemeClr val="tx1"/>
          </a:solidFill>
          <a:latin typeface="+mn-lt"/>
          <a:ea typeface="+mn-ea"/>
          <a:cs typeface="+mn-cs"/>
        </a:defRPr>
      </a:lvl5pPr>
      <a:lvl6pPr marL="3822040" algn="l" defTabSz="1528816" rtl="0" eaLnBrk="1" latinLnBrk="0" hangingPunct="1">
        <a:defRPr sz="3010" kern="1200">
          <a:solidFill>
            <a:schemeClr val="tx1"/>
          </a:solidFill>
          <a:latin typeface="+mn-lt"/>
          <a:ea typeface="+mn-ea"/>
          <a:cs typeface="+mn-cs"/>
        </a:defRPr>
      </a:lvl6pPr>
      <a:lvl7pPr marL="4586449" algn="l" defTabSz="1528816" rtl="0" eaLnBrk="1" latinLnBrk="0" hangingPunct="1">
        <a:defRPr sz="3010" kern="1200">
          <a:solidFill>
            <a:schemeClr val="tx1"/>
          </a:solidFill>
          <a:latin typeface="+mn-lt"/>
          <a:ea typeface="+mn-ea"/>
          <a:cs typeface="+mn-cs"/>
        </a:defRPr>
      </a:lvl7pPr>
      <a:lvl8pPr marL="5350856" algn="l" defTabSz="1528816" rtl="0" eaLnBrk="1" latinLnBrk="0" hangingPunct="1">
        <a:defRPr sz="3010" kern="1200">
          <a:solidFill>
            <a:schemeClr val="tx1"/>
          </a:solidFill>
          <a:latin typeface="+mn-lt"/>
          <a:ea typeface="+mn-ea"/>
          <a:cs typeface="+mn-cs"/>
        </a:defRPr>
      </a:lvl8pPr>
      <a:lvl9pPr marL="6115265" algn="l" defTabSz="1528816" rtl="0" eaLnBrk="1" latinLnBrk="0" hangingPunct="1">
        <a:defRPr sz="30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Utility.Products@apply.no"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hyperlink" Target="mailto:Utility.Products@apply.no"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14845A-C1A5-4BB3-8862-E136EE943599}"/>
              </a:ext>
            </a:extLst>
          </p:cNvPr>
          <p:cNvSpPr/>
          <p:nvPr/>
        </p:nvSpPr>
        <p:spPr>
          <a:xfrm>
            <a:off x="539966" y="192429"/>
            <a:ext cx="4882005" cy="1377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 Box 16">
            <a:extLst>
              <a:ext uri="{FF2B5EF4-FFF2-40B4-BE49-F238E27FC236}">
                <a16:creationId xmlns:a16="http://schemas.microsoft.com/office/drawing/2014/main" id="{667A09DD-657F-4C05-AFBE-562476E8916B}"/>
              </a:ext>
            </a:extLst>
          </p:cNvPr>
          <p:cNvSpPr txBox="1">
            <a:spLocks noChangeArrowheads="1"/>
          </p:cNvSpPr>
          <p:nvPr/>
        </p:nvSpPr>
        <p:spPr bwMode="auto">
          <a:xfrm>
            <a:off x="244962" y="9618300"/>
            <a:ext cx="7464017" cy="20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50000"/>
              </a:lnSpc>
            </a:pPr>
            <a:r>
              <a:rPr lang="nb-NO" sz="1000" b="1" dirty="0">
                <a:latin typeface="Arial" panose="020B0604020202020204" pitchFamily="34" charset="0"/>
                <a:cs typeface="Arial" panose="020B0604020202020204" pitchFamily="34" charset="0"/>
                <a:hlinkClick r:id="rId2"/>
              </a:rPr>
              <a:t>Utility.Products@APPLY.no</a:t>
            </a:r>
            <a:r>
              <a:rPr lang="nb-NO" sz="1000" b="1" dirty="0">
                <a:latin typeface="Arial" panose="020B0604020202020204" pitchFamily="34" charset="0"/>
                <a:cs typeface="Arial" panose="020B0604020202020204" pitchFamily="34" charset="0"/>
              </a:rPr>
              <a:t> Tel: +47 51 63 90 00 </a:t>
            </a:r>
            <a:r>
              <a:rPr lang="en-US" sz="1000" b="1" dirty="0">
                <a:solidFill>
                  <a:schemeClr val="accent1"/>
                </a:solidFill>
                <a:latin typeface="Arial" panose="020B0604020202020204" pitchFamily="34" charset="0"/>
                <a:cs typeface="Arial" panose="020B0604020202020204" pitchFamily="34" charset="0"/>
              </a:rPr>
              <a:t> </a:t>
            </a:r>
            <a:r>
              <a:rPr lang="nb-NO" sz="1000" b="1" dirty="0">
                <a:latin typeface="Arial" panose="020B0604020202020204" pitchFamily="34" charset="0"/>
                <a:cs typeface="Arial" panose="020B0604020202020204" pitchFamily="34" charset="0"/>
              </a:rPr>
              <a:t>APPLY.no</a:t>
            </a:r>
          </a:p>
        </p:txBody>
      </p:sp>
      <p:sp>
        <p:nvSpPr>
          <p:cNvPr id="4" name="TextBox 3">
            <a:extLst>
              <a:ext uri="{FF2B5EF4-FFF2-40B4-BE49-F238E27FC236}">
                <a16:creationId xmlns:a16="http://schemas.microsoft.com/office/drawing/2014/main" id="{28E6E1BD-42F7-40C5-AD9A-1D376662DD7D}"/>
              </a:ext>
            </a:extLst>
          </p:cNvPr>
          <p:cNvSpPr txBox="1"/>
          <p:nvPr/>
        </p:nvSpPr>
        <p:spPr>
          <a:xfrm>
            <a:off x="513254" y="-283153"/>
            <a:ext cx="3970750" cy="1877437"/>
          </a:xfrm>
          <a:prstGeom prst="rect">
            <a:avLst/>
          </a:prstGeom>
          <a:noFill/>
        </p:spPr>
        <p:txBody>
          <a:bodyPr wrap="square">
            <a:spAutoFit/>
          </a:bodyPr>
          <a:lstStyle/>
          <a:p>
            <a:pPr algn="l"/>
            <a:endParaRPr lang="nb-NO" sz="3200" b="0" i="0" u="none" strike="noStrike" baseline="0" dirty="0">
              <a:solidFill>
                <a:srgbClr val="000000"/>
              </a:solidFill>
              <a:latin typeface="Arial" panose="020B0604020202020204" pitchFamily="34" charset="0"/>
            </a:endParaRPr>
          </a:p>
          <a:p>
            <a:r>
              <a:rPr lang="nb-NO" sz="1050" b="1" i="0" u="none" strike="noStrike" baseline="0" dirty="0">
                <a:solidFill>
                  <a:srgbClr val="000000"/>
                </a:solidFill>
                <a:latin typeface="Arial" panose="020B0604020202020204" pitchFamily="34" charset="0"/>
              </a:rPr>
              <a:t>APPLY AS </a:t>
            </a:r>
            <a:endParaRPr lang="nb-NO" sz="1050" b="0" i="0" u="none" strike="noStrike" baseline="0" dirty="0">
              <a:solidFill>
                <a:srgbClr val="000000"/>
              </a:solidFill>
              <a:latin typeface="Arial" panose="020B0604020202020204" pitchFamily="34" charset="0"/>
            </a:endParaRPr>
          </a:p>
          <a:p>
            <a:r>
              <a:rPr lang="nb-NO" sz="1050" b="0" i="0" u="none" strike="noStrike" baseline="0" dirty="0">
                <a:solidFill>
                  <a:srgbClr val="000000"/>
                </a:solidFill>
                <a:latin typeface="Arial" panose="020B0604020202020204" pitchFamily="34" charset="0"/>
              </a:rPr>
              <a:t>Moseidsletta122 </a:t>
            </a:r>
          </a:p>
          <a:p>
            <a:r>
              <a:rPr lang="nb-NO" sz="1050" b="0" i="0" u="none" strike="noStrike" baseline="0" dirty="0">
                <a:solidFill>
                  <a:srgbClr val="000000"/>
                </a:solidFill>
                <a:latin typeface="Arial" panose="020B0604020202020204" pitchFamily="34" charset="0"/>
              </a:rPr>
              <a:t>4068 Stavanger, Norway</a:t>
            </a:r>
          </a:p>
          <a:p>
            <a:endParaRPr lang="nb-NO" sz="1050" b="0" i="0" u="none" strike="noStrike" baseline="0" dirty="0">
              <a:solidFill>
                <a:srgbClr val="000000"/>
              </a:solidFill>
              <a:latin typeface="Arial" panose="020B0604020202020204" pitchFamily="34" charset="0"/>
            </a:endParaRPr>
          </a:p>
          <a:p>
            <a:r>
              <a:rPr lang="de-DE" sz="1050" b="0" i="0" u="none" strike="noStrike" baseline="0" dirty="0">
                <a:solidFill>
                  <a:srgbClr val="000000"/>
                </a:solidFill>
                <a:latin typeface="Arial" panose="020B0604020202020204" pitchFamily="34" charset="0"/>
              </a:rPr>
              <a:t>Tel: +47 51 63 90 00 </a:t>
            </a:r>
          </a:p>
          <a:p>
            <a:r>
              <a:rPr lang="nb-NO" sz="1050" b="0" i="0" u="none" strike="noStrike" baseline="0" dirty="0">
                <a:solidFill>
                  <a:srgbClr val="000000"/>
                </a:solidFill>
                <a:latin typeface="Arial" panose="020B0604020202020204" pitchFamily="34" charset="0"/>
              </a:rPr>
              <a:t>E-mail: </a:t>
            </a:r>
            <a:r>
              <a:rPr lang="nb-NO" sz="1050" b="0" i="0" u="none" strike="noStrike" baseline="0" dirty="0">
                <a:solidFill>
                  <a:srgbClr val="000000"/>
                </a:solidFill>
                <a:latin typeface="Arial" panose="020B0604020202020204" pitchFamily="34" charset="0"/>
                <a:hlinkClick r:id="rId2"/>
              </a:rPr>
              <a:t>Utility.Products@APPLY.no</a:t>
            </a:r>
            <a:endParaRPr lang="nb-NO" sz="1050" b="0" i="0" u="none" strike="noStrike" baseline="0" dirty="0">
              <a:solidFill>
                <a:srgbClr val="000000"/>
              </a:solidFill>
              <a:latin typeface="Arial" panose="020B0604020202020204" pitchFamily="34" charset="0"/>
            </a:endParaRPr>
          </a:p>
          <a:p>
            <a:endParaRPr lang="nb-NO" sz="1050" b="0" i="0" u="none" strike="noStrike" baseline="0" dirty="0">
              <a:solidFill>
                <a:srgbClr val="000000"/>
              </a:solidFill>
              <a:latin typeface="Arial" panose="020B0604020202020204" pitchFamily="34" charset="0"/>
            </a:endParaRPr>
          </a:p>
          <a:p>
            <a:r>
              <a:rPr lang="nb-NO" sz="1050" b="1" i="0" u="none" strike="noStrike" baseline="0" dirty="0">
                <a:solidFill>
                  <a:srgbClr val="000000"/>
                </a:solidFill>
                <a:latin typeface="Arial" panose="020B0604020202020204" pitchFamily="34" charset="0"/>
              </a:rPr>
              <a:t>APPLY.no</a:t>
            </a:r>
            <a:endParaRPr lang="nb-NO" sz="1050" dirty="0"/>
          </a:p>
        </p:txBody>
      </p:sp>
      <p:pic>
        <p:nvPicPr>
          <p:cNvPr id="5" name="Picture 4">
            <a:extLst>
              <a:ext uri="{FF2B5EF4-FFF2-40B4-BE49-F238E27FC236}">
                <a16:creationId xmlns:a16="http://schemas.microsoft.com/office/drawing/2014/main" id="{73C72277-1C3F-4B83-AB58-05C34AF4563F}"/>
              </a:ext>
            </a:extLst>
          </p:cNvPr>
          <p:cNvPicPr>
            <a:picLocks noChangeAspect="1"/>
          </p:cNvPicPr>
          <p:nvPr/>
        </p:nvPicPr>
        <p:blipFill>
          <a:blip r:embed="rId3"/>
          <a:stretch>
            <a:fillRect/>
          </a:stretch>
        </p:blipFill>
        <p:spPr>
          <a:xfrm>
            <a:off x="2865001" y="738239"/>
            <a:ext cx="829777" cy="773712"/>
          </a:xfrm>
          <a:prstGeom prst="rect">
            <a:avLst/>
          </a:prstGeom>
        </p:spPr>
      </p:pic>
      <p:pic>
        <p:nvPicPr>
          <p:cNvPr id="6" name="Picture 5">
            <a:extLst>
              <a:ext uri="{FF2B5EF4-FFF2-40B4-BE49-F238E27FC236}">
                <a16:creationId xmlns:a16="http://schemas.microsoft.com/office/drawing/2014/main" id="{CF477ADD-D35D-4B3E-9101-748E1DFE0B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680" t="7067" r="21514" b="7182"/>
          <a:stretch/>
        </p:blipFill>
        <p:spPr>
          <a:xfrm>
            <a:off x="3849688" y="3127340"/>
            <a:ext cx="3616877" cy="3183212"/>
          </a:xfrm>
          <a:prstGeom prst="rect">
            <a:avLst/>
          </a:prstGeom>
        </p:spPr>
      </p:pic>
      <p:sp>
        <p:nvSpPr>
          <p:cNvPr id="7" name="Rektangel 11">
            <a:extLst>
              <a:ext uri="{FF2B5EF4-FFF2-40B4-BE49-F238E27FC236}">
                <a16:creationId xmlns:a16="http://schemas.microsoft.com/office/drawing/2014/main" id="{CD376886-DD7F-45DA-9654-8DA09E6F65C7}"/>
              </a:ext>
            </a:extLst>
          </p:cNvPr>
          <p:cNvSpPr/>
          <p:nvPr/>
        </p:nvSpPr>
        <p:spPr>
          <a:xfrm>
            <a:off x="476275" y="1511951"/>
            <a:ext cx="4354041" cy="461665"/>
          </a:xfrm>
          <a:prstGeom prst="rect">
            <a:avLst/>
          </a:prstGeom>
          <a:noFill/>
        </p:spPr>
        <p:txBody>
          <a:bodyPr wrap="square" rtlCol="0">
            <a:spAutoFit/>
          </a:bodyPr>
          <a:lstStyle/>
          <a:p>
            <a:pPr>
              <a:defRPr/>
            </a:pPr>
            <a:r>
              <a:rPr lang="en-US" sz="2400" b="1" dirty="0">
                <a:solidFill>
                  <a:schemeClr val="accent1">
                    <a:lumMod val="50000"/>
                  </a:schemeClr>
                </a:solidFill>
              </a:rPr>
              <a:t>Bulk Storage &amp; Transfer System</a:t>
            </a:r>
          </a:p>
        </p:txBody>
      </p:sp>
      <p:sp>
        <p:nvSpPr>
          <p:cNvPr id="8" name="Rektangel 22">
            <a:extLst>
              <a:ext uri="{FF2B5EF4-FFF2-40B4-BE49-F238E27FC236}">
                <a16:creationId xmlns:a16="http://schemas.microsoft.com/office/drawing/2014/main" id="{E5151060-2A7B-4E16-A1BB-CE557AF12FBE}"/>
              </a:ext>
            </a:extLst>
          </p:cNvPr>
          <p:cNvSpPr/>
          <p:nvPr/>
        </p:nvSpPr>
        <p:spPr>
          <a:xfrm>
            <a:off x="446187" y="2776413"/>
            <a:ext cx="2167375" cy="276999"/>
          </a:xfrm>
          <a:prstGeom prst="rect">
            <a:avLst/>
          </a:prstGeom>
        </p:spPr>
        <p:txBody>
          <a:bodyPr wrap="square">
            <a:spAutoFit/>
          </a:bodyPr>
          <a:lstStyle/>
          <a:p>
            <a:pPr eaLnBrk="1" hangingPunct="1"/>
            <a:endParaRPr lang="en-US" altLang="nb-NO" sz="1200" i="1" dirty="0"/>
          </a:p>
        </p:txBody>
      </p:sp>
      <p:sp>
        <p:nvSpPr>
          <p:cNvPr id="10" name="Text Box 16">
            <a:extLst>
              <a:ext uri="{FF2B5EF4-FFF2-40B4-BE49-F238E27FC236}">
                <a16:creationId xmlns:a16="http://schemas.microsoft.com/office/drawing/2014/main" id="{3FB5A017-8BBB-4408-A49C-361A30063D22}"/>
              </a:ext>
            </a:extLst>
          </p:cNvPr>
          <p:cNvSpPr txBox="1">
            <a:spLocks noChangeArrowheads="1"/>
          </p:cNvSpPr>
          <p:nvPr/>
        </p:nvSpPr>
        <p:spPr bwMode="auto">
          <a:xfrm>
            <a:off x="477415" y="1973616"/>
            <a:ext cx="698381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nb-NO" sz="1050" dirty="0">
                <a:cs typeface="Times New Roman" charset="0"/>
              </a:rPr>
              <a:t>APPLY designs and supplies complete Bulk Tank Storage and Transfer systems for drilling rigs, used to hold dry cement and dry mud bulk materials as barite and bentonite. The advantages of APPLY’s Bulk Systems are custom made design of pressure vessels with flanges fitted to the actual piping routing, delivery of laterals including valves such that the yard is only delivering single piping sections, calculation of piping system pressure losses and flow capacity, use of canvas mats for efficient fluidizing of the bulk material, and turn-key supplier of automatic control systems including total instrumentation and valve packages.</a:t>
            </a:r>
          </a:p>
        </p:txBody>
      </p:sp>
      <p:sp>
        <p:nvSpPr>
          <p:cNvPr id="11" name="Text Box 16">
            <a:extLst>
              <a:ext uri="{FF2B5EF4-FFF2-40B4-BE49-F238E27FC236}">
                <a16:creationId xmlns:a16="http://schemas.microsoft.com/office/drawing/2014/main" id="{878CE455-86C0-4561-9867-BBD12F847A74}"/>
              </a:ext>
            </a:extLst>
          </p:cNvPr>
          <p:cNvSpPr txBox="1">
            <a:spLocks noChangeArrowheads="1"/>
          </p:cNvSpPr>
          <p:nvPr/>
        </p:nvSpPr>
        <p:spPr bwMode="auto">
          <a:xfrm>
            <a:off x="4691259" y="6714549"/>
            <a:ext cx="215920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nb-NO" sz="1050" dirty="0">
                <a:cs typeface="Times New Roman" charset="0"/>
              </a:rPr>
              <a:t>Above is shown a couple of small 14m</a:t>
            </a:r>
            <a:r>
              <a:rPr lang="en-US" altLang="nb-NO" sz="1050" baseline="30000" dirty="0">
                <a:cs typeface="Times New Roman" charset="0"/>
              </a:rPr>
              <a:t>3</a:t>
            </a:r>
            <a:r>
              <a:rPr lang="en-US" altLang="nb-NO" sz="1050" dirty="0">
                <a:cs typeface="Times New Roman" charset="0"/>
              </a:rPr>
              <a:t> cement storage tanks custom designed for an intervention vessel.</a:t>
            </a:r>
          </a:p>
          <a:p>
            <a:endParaRPr lang="en-US" altLang="nb-NO" sz="1050" dirty="0">
              <a:cs typeface="Times New Roman" charset="0"/>
            </a:endParaRPr>
          </a:p>
          <a:p>
            <a:r>
              <a:rPr lang="en-US" altLang="nb-NO" sz="1050" dirty="0">
                <a:cs typeface="Times New Roman" charset="0"/>
              </a:rPr>
              <a:t>To the left is shown a screen dump from a Bulk and Mud Control System for a production platform with a drilling facility. Transfer of bulk material may be performed manually by selecting individual valves, or automatically by selecting source and destination tanks.</a:t>
            </a:r>
          </a:p>
        </p:txBody>
      </p:sp>
      <p:sp>
        <p:nvSpPr>
          <p:cNvPr id="13" name="Text Box 16">
            <a:extLst>
              <a:ext uri="{FF2B5EF4-FFF2-40B4-BE49-F238E27FC236}">
                <a16:creationId xmlns:a16="http://schemas.microsoft.com/office/drawing/2014/main" id="{1C1278E2-3DA2-4931-A921-69A6CBB97DCD}"/>
              </a:ext>
            </a:extLst>
          </p:cNvPr>
          <p:cNvSpPr txBox="1">
            <a:spLocks noChangeArrowheads="1"/>
          </p:cNvSpPr>
          <p:nvPr/>
        </p:nvSpPr>
        <p:spPr bwMode="auto">
          <a:xfrm>
            <a:off x="491661" y="3127340"/>
            <a:ext cx="252711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nb-NO" sz="1200" dirty="0">
                <a:solidFill>
                  <a:schemeClr val="accent3"/>
                </a:solidFill>
                <a:cs typeface="Times New Roman" charset="0"/>
              </a:rPr>
              <a:t>A typical delivery of a drilling bulk system consists of:</a:t>
            </a:r>
          </a:p>
          <a:p>
            <a:pPr marL="180975" indent="-180975">
              <a:buFontTx/>
              <a:buChar char="-"/>
            </a:pPr>
            <a:r>
              <a:rPr lang="en-US" altLang="nb-NO" sz="1050" dirty="0">
                <a:cs typeface="Times New Roman" charset="0"/>
              </a:rPr>
              <a:t>Storage tanks for bulk mud and bulk cement, typical a plant of 6-10 tanks each between 20-120m</a:t>
            </a:r>
            <a:r>
              <a:rPr lang="en-US" altLang="nb-NO" sz="1050" baseline="30000" dirty="0">
                <a:cs typeface="Times New Roman" charset="0"/>
              </a:rPr>
              <a:t>3</a:t>
            </a:r>
          </a:p>
          <a:p>
            <a:pPr marL="180975" indent="-180975">
              <a:buFontTx/>
              <a:buChar char="-"/>
            </a:pPr>
            <a:r>
              <a:rPr lang="en-US" altLang="nb-NO" sz="1050" dirty="0">
                <a:cs typeface="Times New Roman" charset="0"/>
              </a:rPr>
              <a:t>Surge tanks each 3-5m</a:t>
            </a:r>
            <a:r>
              <a:rPr lang="en-US" altLang="nb-NO" sz="1050" baseline="30000" dirty="0">
                <a:cs typeface="Times New Roman" charset="0"/>
              </a:rPr>
              <a:t>3</a:t>
            </a:r>
            <a:r>
              <a:rPr lang="en-US" altLang="nb-NO" sz="1050" dirty="0">
                <a:cs typeface="Times New Roman" charset="0"/>
              </a:rPr>
              <a:t> for mixing cement slurry in cement room, and mud mixing in sack room</a:t>
            </a:r>
          </a:p>
          <a:p>
            <a:pPr marL="180975" indent="-180975">
              <a:buFontTx/>
              <a:buChar char="-"/>
            </a:pPr>
            <a:r>
              <a:rPr lang="en-US" altLang="nb-NO" sz="1050" dirty="0">
                <a:cs typeface="Times New Roman" charset="0"/>
              </a:rPr>
              <a:t>Collector tanks with cyclones</a:t>
            </a:r>
          </a:p>
          <a:p>
            <a:pPr marL="180975" indent="-180975">
              <a:buFontTx/>
              <a:buChar char="-"/>
            </a:pPr>
            <a:r>
              <a:rPr lang="en-US" altLang="nb-NO" sz="1050" dirty="0">
                <a:cs typeface="Times New Roman" charset="0"/>
              </a:rPr>
              <a:t>Purge, delta and </a:t>
            </a:r>
            <a:r>
              <a:rPr lang="en-US" altLang="nb-NO" sz="1050" dirty="0" err="1">
                <a:cs typeface="Times New Roman" charset="0"/>
              </a:rPr>
              <a:t>wyy</a:t>
            </a:r>
            <a:r>
              <a:rPr lang="en-US" altLang="nb-NO" sz="1050" dirty="0">
                <a:cs typeface="Times New Roman" charset="0"/>
              </a:rPr>
              <a:t> laterals for branching of piping</a:t>
            </a:r>
          </a:p>
          <a:p>
            <a:pPr marL="180975" indent="-180975">
              <a:buFontTx/>
              <a:buChar char="-"/>
            </a:pPr>
            <a:r>
              <a:rPr lang="en-US" altLang="nb-NO" sz="1050" dirty="0">
                <a:cs typeface="Times New Roman" charset="0"/>
              </a:rPr>
              <a:t>Package of butterfly valves with remote or local control</a:t>
            </a:r>
          </a:p>
          <a:p>
            <a:pPr marL="180975" indent="-180975">
              <a:buFontTx/>
              <a:buChar char="-"/>
            </a:pPr>
            <a:r>
              <a:rPr lang="en-US" altLang="nb-NO" sz="1050" dirty="0">
                <a:cs typeface="Times New Roman" charset="0"/>
              </a:rPr>
              <a:t>Instrumentation package</a:t>
            </a:r>
          </a:p>
          <a:p>
            <a:pPr marL="180975" indent="-180975">
              <a:buFontTx/>
              <a:buChar char="-"/>
            </a:pPr>
            <a:r>
              <a:rPr lang="en-US" altLang="nb-NO" sz="1050" dirty="0">
                <a:cs typeface="Times New Roman" charset="0"/>
              </a:rPr>
              <a:t>Control system</a:t>
            </a:r>
          </a:p>
          <a:p>
            <a:pPr marL="180975" indent="-180975">
              <a:buFontTx/>
              <a:buChar char="-"/>
            </a:pPr>
            <a:r>
              <a:rPr lang="en-US" altLang="nb-NO" sz="1050" dirty="0" err="1">
                <a:cs typeface="Times New Roman" charset="0"/>
              </a:rPr>
              <a:t>Misc</a:t>
            </a:r>
            <a:r>
              <a:rPr lang="en-US" altLang="nb-NO" sz="1050" dirty="0">
                <a:cs typeface="Times New Roman" charset="0"/>
              </a:rPr>
              <a:t> options as loading stations, rock catchers, bulk air dryer, sampling devices, Hi-Rate Barite mixer</a:t>
            </a:r>
          </a:p>
        </p:txBody>
      </p:sp>
      <p:pic>
        <p:nvPicPr>
          <p:cNvPr id="14" name="Picture 13">
            <a:extLst>
              <a:ext uri="{FF2B5EF4-FFF2-40B4-BE49-F238E27FC236}">
                <a16:creationId xmlns:a16="http://schemas.microsoft.com/office/drawing/2014/main" id="{81A9D8CC-B0AF-4C12-9209-35CA17A8E4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467" y="6394331"/>
            <a:ext cx="3729538" cy="3129159"/>
          </a:xfrm>
          <a:prstGeom prst="rect">
            <a:avLst/>
          </a:prstGeom>
        </p:spPr>
      </p:pic>
    </p:spTree>
    <p:extLst>
      <p:ext uri="{BB962C8B-B14F-4D97-AF65-F5344CB8AC3E}">
        <p14:creationId xmlns:p14="http://schemas.microsoft.com/office/powerpoint/2010/main" val="174586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D218D52-B10C-4378-B884-0D5CC7ED179D}"/>
              </a:ext>
            </a:extLst>
          </p:cNvPr>
          <p:cNvSpPr/>
          <p:nvPr/>
        </p:nvSpPr>
        <p:spPr>
          <a:xfrm>
            <a:off x="5572439" y="1057451"/>
            <a:ext cx="2055505" cy="84155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Box 16">
            <a:extLst>
              <a:ext uri="{FF2B5EF4-FFF2-40B4-BE49-F238E27FC236}">
                <a16:creationId xmlns:a16="http://schemas.microsoft.com/office/drawing/2014/main" id="{D186B776-4183-4DDF-80A0-B678476CBF42}"/>
              </a:ext>
            </a:extLst>
          </p:cNvPr>
          <p:cNvSpPr txBox="1">
            <a:spLocks noChangeArrowheads="1"/>
          </p:cNvSpPr>
          <p:nvPr/>
        </p:nvSpPr>
        <p:spPr bwMode="auto">
          <a:xfrm>
            <a:off x="244962" y="9618300"/>
            <a:ext cx="7464017" cy="20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50000"/>
              </a:lnSpc>
            </a:pPr>
            <a:r>
              <a:rPr lang="nb-NO" sz="1000" b="1" dirty="0">
                <a:latin typeface="Arial" panose="020B0604020202020204" pitchFamily="34" charset="0"/>
                <a:cs typeface="Arial" panose="020B0604020202020204" pitchFamily="34" charset="0"/>
                <a:hlinkClick r:id="rId2"/>
              </a:rPr>
              <a:t>Utility.Products@APPLY.no</a:t>
            </a:r>
            <a:r>
              <a:rPr lang="nb-NO" sz="1000" b="1" dirty="0">
                <a:latin typeface="Arial" panose="020B0604020202020204" pitchFamily="34" charset="0"/>
                <a:cs typeface="Arial" panose="020B0604020202020204" pitchFamily="34" charset="0"/>
              </a:rPr>
              <a:t> Tel: +47 51 63 90 00 </a:t>
            </a:r>
            <a:r>
              <a:rPr lang="en-US" sz="1000" b="1" dirty="0">
                <a:solidFill>
                  <a:schemeClr val="accent1"/>
                </a:solidFill>
                <a:latin typeface="Arial" panose="020B0604020202020204" pitchFamily="34" charset="0"/>
                <a:cs typeface="Arial" panose="020B0604020202020204" pitchFamily="34" charset="0"/>
              </a:rPr>
              <a:t> </a:t>
            </a:r>
            <a:r>
              <a:rPr lang="nb-NO" sz="1000" b="1" dirty="0">
                <a:latin typeface="Arial" panose="020B0604020202020204" pitchFamily="34" charset="0"/>
                <a:cs typeface="Arial" panose="020B0604020202020204" pitchFamily="34" charset="0"/>
              </a:rPr>
              <a:t>APPLY.no</a:t>
            </a:r>
          </a:p>
        </p:txBody>
      </p:sp>
      <p:sp>
        <p:nvSpPr>
          <p:cNvPr id="4" name="TextBox 3">
            <a:extLst>
              <a:ext uri="{FF2B5EF4-FFF2-40B4-BE49-F238E27FC236}">
                <a16:creationId xmlns:a16="http://schemas.microsoft.com/office/drawing/2014/main" id="{258D7BA3-8E55-4908-BF7F-2EB3A133D872}"/>
              </a:ext>
            </a:extLst>
          </p:cNvPr>
          <p:cNvSpPr txBox="1"/>
          <p:nvPr/>
        </p:nvSpPr>
        <p:spPr>
          <a:xfrm>
            <a:off x="5627706" y="1162992"/>
            <a:ext cx="2034689" cy="8309967"/>
          </a:xfrm>
          <a:prstGeom prst="rect">
            <a:avLst/>
          </a:prstGeom>
          <a:noFill/>
        </p:spPr>
        <p:txBody>
          <a:bodyPr wrap="square">
            <a:spAutoFit/>
          </a:bodyPr>
          <a:lstStyle/>
          <a:p>
            <a:r>
              <a:rPr lang="nb-NO" sz="1200" b="1" dirty="0">
                <a:solidFill>
                  <a:schemeClr val="accent3"/>
                </a:solidFill>
              </a:rPr>
              <a:t>TECHNICAL SPECIFICATION</a:t>
            </a:r>
          </a:p>
          <a:p>
            <a:endParaRPr lang="en-GB" sz="900" dirty="0">
              <a:cs typeface="Aharoni"/>
            </a:endParaRPr>
          </a:p>
          <a:p>
            <a:pPr marL="85725" indent="-85725">
              <a:buFont typeface="Arial" pitchFamily="34" charset="0"/>
              <a:buChar char="•"/>
            </a:pPr>
            <a:r>
              <a:rPr lang="en-GB" sz="900" dirty="0">
                <a:cs typeface="Aharoni"/>
              </a:rPr>
              <a:t>See individual  product information for size and weight information.</a:t>
            </a:r>
          </a:p>
          <a:p>
            <a:pPr marL="85725" indent="-85725">
              <a:buFont typeface="Arial" pitchFamily="34" charset="0"/>
              <a:buChar char="•"/>
            </a:pPr>
            <a:endParaRPr lang="en-GB" sz="900" dirty="0">
              <a:cs typeface="Aharoni"/>
            </a:endParaRPr>
          </a:p>
          <a:p>
            <a:pPr marL="85725" indent="-85725">
              <a:buFont typeface="Arial" pitchFamily="34" charset="0"/>
              <a:buChar char="•"/>
            </a:pPr>
            <a:r>
              <a:rPr lang="en-GB" sz="900" dirty="0">
                <a:cs typeface="Aharoni"/>
              </a:rPr>
              <a:t>Design code EN 13445 test group 3B, others on request (</a:t>
            </a:r>
            <a:r>
              <a:rPr lang="en-GB" sz="900" dirty="0" err="1">
                <a:cs typeface="Aharoni"/>
              </a:rPr>
              <a:t>DnV</a:t>
            </a:r>
            <a:r>
              <a:rPr lang="en-GB" sz="900" dirty="0">
                <a:cs typeface="Aharoni"/>
              </a:rPr>
              <a:t>, ABS, ASME). Typical acceleration 1.3m/sec</a:t>
            </a:r>
            <a:r>
              <a:rPr lang="en-GB" sz="900" baseline="30000" dirty="0">
                <a:cs typeface="Aharoni"/>
              </a:rPr>
              <a:t>2</a:t>
            </a:r>
            <a:r>
              <a:rPr lang="en-GB" sz="900" dirty="0">
                <a:cs typeface="Aharoni"/>
              </a:rPr>
              <a:t> or according to vessel specifications</a:t>
            </a:r>
          </a:p>
          <a:p>
            <a:pPr marL="85725" indent="-85725">
              <a:buFont typeface="Arial" pitchFamily="34" charset="0"/>
              <a:buChar char="•"/>
            </a:pPr>
            <a:endParaRPr lang="en-GB" sz="900" dirty="0">
              <a:cs typeface="Aharoni"/>
            </a:endParaRPr>
          </a:p>
          <a:p>
            <a:pPr marL="85725" indent="-85725">
              <a:buFont typeface="Arial" pitchFamily="34" charset="0"/>
              <a:buChar char="•"/>
            </a:pPr>
            <a:r>
              <a:rPr lang="en-GB" sz="900" dirty="0">
                <a:cs typeface="Aharoni"/>
              </a:rPr>
              <a:t>Ambient temperature -5 to +50 </a:t>
            </a:r>
            <a:r>
              <a:rPr lang="en-GB" sz="900" dirty="0" err="1">
                <a:cs typeface="Aharoni"/>
              </a:rPr>
              <a:t>degrC</a:t>
            </a:r>
            <a:endParaRPr lang="en-GB" sz="900" dirty="0">
              <a:cs typeface="Aharoni"/>
            </a:endParaRPr>
          </a:p>
          <a:p>
            <a:pPr marL="85725" indent="-85725">
              <a:buFont typeface="Arial" pitchFamily="34" charset="0"/>
              <a:buChar char="•"/>
            </a:pPr>
            <a:endParaRPr lang="en-GB" sz="900" dirty="0">
              <a:cs typeface="Aharoni"/>
            </a:endParaRPr>
          </a:p>
          <a:p>
            <a:pPr marL="85725" indent="-85725">
              <a:buFont typeface="Arial" pitchFamily="34" charset="0"/>
              <a:buChar char="•"/>
            </a:pPr>
            <a:r>
              <a:rPr lang="en-GB" sz="900" dirty="0">
                <a:cs typeface="Aharoni"/>
              </a:rPr>
              <a:t>Operating pressure typical 4.2- 5.6bar (60- 80psi), design pressure 6.3bar (90psi)</a:t>
            </a:r>
          </a:p>
          <a:p>
            <a:pPr marL="85725" indent="-85725">
              <a:buFont typeface="Arial" pitchFamily="34" charset="0"/>
              <a:buChar char="•"/>
            </a:pPr>
            <a:endParaRPr lang="en-GB" sz="900" dirty="0">
              <a:cs typeface="Aharoni"/>
            </a:endParaRPr>
          </a:p>
          <a:p>
            <a:pPr marL="85725" indent="-85725">
              <a:buFont typeface="Arial" pitchFamily="34" charset="0"/>
              <a:buChar char="•"/>
            </a:pPr>
            <a:r>
              <a:rPr lang="en-GB" sz="900" dirty="0">
                <a:cs typeface="Aharoni"/>
              </a:rPr>
              <a:t>Ports DN or ANSI: Filling 5”, ventilation 5”, aeration 2”, surge tank gravity discharge 10 or 20”, optional discharge 5”, pressure gauge G1”, pressure transmitter G1”, high level switch G1.5”, relief valve 1.5”, manual sounding 2”, manway Ø600mm</a:t>
            </a:r>
          </a:p>
          <a:p>
            <a:pPr marL="85725" indent="-85725">
              <a:buFont typeface="Arial" pitchFamily="34" charset="0"/>
              <a:buChar char="•"/>
            </a:pPr>
            <a:endParaRPr lang="en-GB" sz="900" dirty="0">
              <a:cs typeface="Aharoni"/>
            </a:endParaRPr>
          </a:p>
          <a:p>
            <a:pPr marL="85725" indent="-85725">
              <a:buFont typeface="Arial" pitchFamily="34" charset="0"/>
              <a:buChar char="•"/>
            </a:pPr>
            <a:r>
              <a:rPr lang="en-GB" sz="900" dirty="0">
                <a:cs typeface="Aharoni"/>
              </a:rPr>
              <a:t>Instrumentation package with pressure gauges, pressure transducers, level switches, pressure relief valves, load cells and/or microwave level wires, valves with end limit switches, pneumatic valves.</a:t>
            </a:r>
          </a:p>
          <a:p>
            <a:pPr marL="85725" indent="-85725">
              <a:buFont typeface="Arial" pitchFamily="34" charset="0"/>
              <a:buChar char="•"/>
            </a:pPr>
            <a:endParaRPr lang="en-GB" sz="900" dirty="0">
              <a:cs typeface="Aharoni"/>
            </a:endParaRPr>
          </a:p>
          <a:p>
            <a:pPr marL="85725" indent="-85725">
              <a:buFont typeface="Arial" pitchFamily="34" charset="0"/>
              <a:buChar char="•"/>
            </a:pPr>
            <a:r>
              <a:rPr lang="en-GB" sz="900" dirty="0" err="1">
                <a:cs typeface="Aharoni"/>
              </a:rPr>
              <a:t>Atex</a:t>
            </a:r>
            <a:r>
              <a:rPr lang="en-GB" sz="900" dirty="0">
                <a:cs typeface="Aharoni"/>
              </a:rPr>
              <a:t> certified for use in hazardous zone 2, Ex 3 G IIB T3</a:t>
            </a:r>
          </a:p>
          <a:p>
            <a:pPr marL="85725" indent="-85725">
              <a:buFont typeface="Arial" pitchFamily="34" charset="0"/>
              <a:buChar char="•"/>
            </a:pPr>
            <a:endParaRPr lang="en-GB" sz="900" dirty="0">
              <a:cs typeface="Aharoni"/>
            </a:endParaRPr>
          </a:p>
          <a:p>
            <a:pPr marL="85725" indent="-85725">
              <a:buFont typeface="Arial" pitchFamily="34" charset="0"/>
              <a:buChar char="•"/>
            </a:pPr>
            <a:r>
              <a:rPr lang="en-GB" sz="900" dirty="0">
                <a:cs typeface="Aharoni"/>
              </a:rPr>
              <a:t>Electric supply 230V for control system, 3-phase  400- 690V/ 50-60Hz, for cell feeder motor 2.2kW</a:t>
            </a:r>
          </a:p>
          <a:p>
            <a:pPr marL="85725" indent="-85725">
              <a:buFont typeface="Arial" pitchFamily="34" charset="0"/>
              <a:buChar char="•"/>
            </a:pPr>
            <a:endParaRPr lang="en-GB" sz="900" dirty="0">
              <a:cs typeface="Aharoni"/>
            </a:endParaRPr>
          </a:p>
          <a:p>
            <a:pPr marL="85725" indent="-85725">
              <a:buFont typeface="Arial" pitchFamily="34" charset="0"/>
              <a:buChar char="•"/>
            </a:pPr>
            <a:r>
              <a:rPr lang="en-GB" sz="900" dirty="0">
                <a:cs typeface="Aharoni"/>
              </a:rPr>
              <a:t>Bulk air supply requirement 3“ line #150 (PN10) </a:t>
            </a:r>
            <a:r>
              <a:rPr lang="en-GB" sz="900" dirty="0" err="1">
                <a:cs typeface="Aharoni"/>
              </a:rPr>
              <a:t>sch</a:t>
            </a:r>
            <a:r>
              <a:rPr lang="en-GB" sz="900" dirty="0">
                <a:cs typeface="Aharoni"/>
              </a:rPr>
              <a:t> 40, typical 9-12Nm</a:t>
            </a:r>
            <a:r>
              <a:rPr lang="en-GB" sz="900" baseline="30000" dirty="0">
                <a:cs typeface="Aharoni"/>
              </a:rPr>
              <a:t>3</a:t>
            </a:r>
            <a:r>
              <a:rPr lang="en-GB" sz="900" dirty="0">
                <a:cs typeface="Aharoni"/>
              </a:rPr>
              <a:t>/min, dew point min. -30degrC, 4.2-5.6bar, pressure depending on vertical elevations, sequence of laterals and piping lengths</a:t>
            </a:r>
          </a:p>
          <a:p>
            <a:pPr marL="85725" indent="-85725">
              <a:buFont typeface="Arial" pitchFamily="34" charset="0"/>
              <a:buChar char="•"/>
            </a:pPr>
            <a:endParaRPr lang="en-GB" sz="900" dirty="0">
              <a:cs typeface="Aharoni"/>
            </a:endParaRPr>
          </a:p>
          <a:p>
            <a:pPr marL="85725" indent="-85725">
              <a:buFont typeface="Arial" pitchFamily="34" charset="0"/>
              <a:buChar char="•"/>
            </a:pPr>
            <a:r>
              <a:rPr lang="en-GB" sz="900" dirty="0">
                <a:cs typeface="Aharoni"/>
              </a:rPr>
              <a:t>Request delivery with Siemens PLC based controlled system, and Windows PC based touch screens and Human Machinery Interface (HMI) for total Bulk Storage and Transfer System control</a:t>
            </a:r>
          </a:p>
          <a:p>
            <a:pPr marL="85725" indent="-85725">
              <a:buFont typeface="Arial" pitchFamily="34" charset="0"/>
              <a:buChar char="•"/>
            </a:pPr>
            <a:endParaRPr lang="en-GB" sz="900" dirty="0">
              <a:cs typeface="Aharoni"/>
            </a:endParaRPr>
          </a:p>
          <a:p>
            <a:pPr marL="85725" indent="-85725">
              <a:buFont typeface="Arial" pitchFamily="34" charset="0"/>
              <a:buChar char="•"/>
            </a:pPr>
            <a:r>
              <a:rPr lang="en-GB" sz="900" dirty="0">
                <a:cs typeface="Aharoni"/>
              </a:rPr>
              <a:t>Networked system with communication protocols to the rig’s Drilling Control and Data Acquisition (DCDA) system with shore based monitoring and cloud interfacing.</a:t>
            </a:r>
          </a:p>
        </p:txBody>
      </p:sp>
      <p:sp>
        <p:nvSpPr>
          <p:cNvPr id="6" name="Text Box 16">
            <a:extLst>
              <a:ext uri="{FF2B5EF4-FFF2-40B4-BE49-F238E27FC236}">
                <a16:creationId xmlns:a16="http://schemas.microsoft.com/office/drawing/2014/main" id="{02B3F067-530B-45D5-ABBC-20407282A10D}"/>
              </a:ext>
            </a:extLst>
          </p:cNvPr>
          <p:cNvSpPr txBox="1">
            <a:spLocks noChangeArrowheads="1"/>
          </p:cNvSpPr>
          <p:nvPr/>
        </p:nvSpPr>
        <p:spPr bwMode="auto">
          <a:xfrm>
            <a:off x="2995009" y="4433907"/>
            <a:ext cx="244300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nb-NO" sz="1000" dirty="0">
                <a:cs typeface="Times New Roman" charset="0"/>
              </a:rPr>
              <a:t>Above is shown a collection of bulk laterals These laterals are cost efficient “open style” with valves at its ends. Some customers prefer “closed style”, to be agreed.</a:t>
            </a:r>
          </a:p>
        </p:txBody>
      </p:sp>
      <p:sp>
        <p:nvSpPr>
          <p:cNvPr id="7" name="Text Box 16">
            <a:extLst>
              <a:ext uri="{FF2B5EF4-FFF2-40B4-BE49-F238E27FC236}">
                <a16:creationId xmlns:a16="http://schemas.microsoft.com/office/drawing/2014/main" id="{10F416A5-40BC-4116-89ED-FCEE4023BA0F}"/>
              </a:ext>
            </a:extLst>
          </p:cNvPr>
          <p:cNvSpPr txBox="1">
            <a:spLocks noChangeArrowheads="1"/>
          </p:cNvSpPr>
          <p:nvPr/>
        </p:nvSpPr>
        <p:spPr bwMode="auto">
          <a:xfrm>
            <a:off x="2971584" y="336532"/>
            <a:ext cx="226235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nb-NO" sz="1000" dirty="0">
                <a:cs typeface="Times New Roman" charset="0"/>
              </a:rPr>
              <a:t>To the left is shown white boxes with canvas mats for fluidizing the bulk powder inside a bulk tank, and the discharge pipe inlet near the bottom of the storage tank. The woven </a:t>
            </a:r>
            <a:r>
              <a:rPr lang="en-US" altLang="nb-NO" sz="1000" dirty="0" err="1">
                <a:cs typeface="Times New Roman" charset="0"/>
              </a:rPr>
              <a:t>fibre</a:t>
            </a:r>
            <a:r>
              <a:rPr lang="en-US" altLang="nb-NO" sz="1000" dirty="0">
                <a:cs typeface="Times New Roman" charset="0"/>
              </a:rPr>
              <a:t> mats provide an even distribution of air, avoid tunneling effects, create less pressure loss compared to traditional nozzle heads, and ensure near total emptying of bulk powder from the tank.</a:t>
            </a:r>
          </a:p>
        </p:txBody>
      </p:sp>
      <p:pic>
        <p:nvPicPr>
          <p:cNvPr id="8" name="Picture 7">
            <a:extLst>
              <a:ext uri="{FF2B5EF4-FFF2-40B4-BE49-F238E27FC236}">
                <a16:creationId xmlns:a16="http://schemas.microsoft.com/office/drawing/2014/main" id="{1A9B4509-213B-4976-A4EA-D30445BE4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616" y="358236"/>
            <a:ext cx="2146016" cy="1609512"/>
          </a:xfrm>
          <a:prstGeom prst="rect">
            <a:avLst/>
          </a:prstGeom>
        </p:spPr>
      </p:pic>
      <p:pic>
        <p:nvPicPr>
          <p:cNvPr id="9" name="Picture 8">
            <a:extLst>
              <a:ext uri="{FF2B5EF4-FFF2-40B4-BE49-F238E27FC236}">
                <a16:creationId xmlns:a16="http://schemas.microsoft.com/office/drawing/2014/main" id="{014037A9-1856-4355-BF09-5A8CB19B63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30" t="24992" r="26580"/>
          <a:stretch/>
        </p:blipFill>
        <p:spPr>
          <a:xfrm>
            <a:off x="3089540" y="2231830"/>
            <a:ext cx="2293206" cy="2132658"/>
          </a:xfrm>
          <a:prstGeom prst="rect">
            <a:avLst/>
          </a:prstGeom>
        </p:spPr>
      </p:pic>
      <p:pic>
        <p:nvPicPr>
          <p:cNvPr id="10" name="Picture 11">
            <a:extLst>
              <a:ext uri="{FF2B5EF4-FFF2-40B4-BE49-F238E27FC236}">
                <a16:creationId xmlns:a16="http://schemas.microsoft.com/office/drawing/2014/main" id="{F328CF97-5835-403C-9BDD-4CD8C2161B2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021" y="2080233"/>
            <a:ext cx="1293140" cy="3356255"/>
          </a:xfrm>
          <a:prstGeom prst="rect">
            <a:avLst/>
          </a:prstGeom>
          <a:noFill/>
        </p:spPr>
      </p:pic>
      <p:pic>
        <p:nvPicPr>
          <p:cNvPr id="11" name="Picture 10" descr="Image">
            <a:extLst>
              <a:ext uri="{FF2B5EF4-FFF2-40B4-BE49-F238E27FC236}">
                <a16:creationId xmlns:a16="http://schemas.microsoft.com/office/drawing/2014/main" id="{FC4DE67D-858C-4A91-B7EE-D239B03E379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80352" y="5394384"/>
            <a:ext cx="2443004" cy="1653554"/>
          </a:xfrm>
          <a:prstGeom prst="rect">
            <a:avLst/>
          </a:prstGeom>
          <a:noFill/>
        </p:spPr>
      </p:pic>
      <p:pic>
        <p:nvPicPr>
          <p:cNvPr id="12" name="Bilde 2">
            <a:extLst>
              <a:ext uri="{FF2B5EF4-FFF2-40B4-BE49-F238E27FC236}">
                <a16:creationId xmlns:a16="http://schemas.microsoft.com/office/drawing/2014/main" id="{74A96381-E0FC-4EAA-9712-02895745DD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455" y="6696028"/>
            <a:ext cx="2513327" cy="1884995"/>
          </a:xfrm>
          <a:prstGeom prst="rect">
            <a:avLst/>
          </a:prstGeom>
        </p:spPr>
      </p:pic>
      <p:sp>
        <p:nvSpPr>
          <p:cNvPr id="13" name="Text Box 16">
            <a:extLst>
              <a:ext uri="{FF2B5EF4-FFF2-40B4-BE49-F238E27FC236}">
                <a16:creationId xmlns:a16="http://schemas.microsoft.com/office/drawing/2014/main" id="{CA39B898-F805-4FE0-975B-B7A92491BA64}"/>
              </a:ext>
            </a:extLst>
          </p:cNvPr>
          <p:cNvSpPr txBox="1">
            <a:spLocks noChangeArrowheads="1"/>
          </p:cNvSpPr>
          <p:nvPr/>
        </p:nvSpPr>
        <p:spPr bwMode="auto">
          <a:xfrm>
            <a:off x="370922" y="5471892"/>
            <a:ext cx="166876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nb-NO" sz="1000" dirty="0">
                <a:cs typeface="Times New Roman" charset="0"/>
              </a:rPr>
              <a:t>Above is shown a 2 m</a:t>
            </a:r>
            <a:r>
              <a:rPr lang="en-US" altLang="nb-NO" sz="1000" baseline="30000" dirty="0">
                <a:cs typeface="Times New Roman" charset="0"/>
              </a:rPr>
              <a:t>3</a:t>
            </a:r>
            <a:r>
              <a:rPr lang="en-US" altLang="nb-NO" sz="1000" dirty="0">
                <a:cs typeface="Times New Roman" charset="0"/>
              </a:rPr>
              <a:t> collector tank, with cyclone above, with inlet for ventilation air from bulk tanks. Secondary filter sections can be delivered upon request.</a:t>
            </a:r>
          </a:p>
        </p:txBody>
      </p:sp>
      <p:sp>
        <p:nvSpPr>
          <p:cNvPr id="15" name="Text Box 16">
            <a:extLst>
              <a:ext uri="{FF2B5EF4-FFF2-40B4-BE49-F238E27FC236}">
                <a16:creationId xmlns:a16="http://schemas.microsoft.com/office/drawing/2014/main" id="{D682A0A8-DBBF-4841-80E0-0FA3BFFDCFF9}"/>
              </a:ext>
            </a:extLst>
          </p:cNvPr>
          <p:cNvSpPr txBox="1">
            <a:spLocks noChangeArrowheads="1"/>
          </p:cNvSpPr>
          <p:nvPr/>
        </p:nvSpPr>
        <p:spPr bwMode="auto">
          <a:xfrm>
            <a:off x="370922" y="8668774"/>
            <a:ext cx="282545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nb-NO" sz="1000" dirty="0">
                <a:cs typeface="Times New Roman" charset="0"/>
              </a:rPr>
              <a:t>Above is shown a remote I/O junction box, with control system interface to instruments and automated valves. These units are typically installed near a cluster of bulk tanks or valve manifolds, in order to reduce cabling cost</a:t>
            </a:r>
          </a:p>
        </p:txBody>
      </p:sp>
      <p:sp>
        <p:nvSpPr>
          <p:cNvPr id="17" name="TextBox 16">
            <a:extLst>
              <a:ext uri="{FF2B5EF4-FFF2-40B4-BE49-F238E27FC236}">
                <a16:creationId xmlns:a16="http://schemas.microsoft.com/office/drawing/2014/main" id="{D6193232-4872-4F93-8753-1A30CEE9E65F}"/>
              </a:ext>
            </a:extLst>
          </p:cNvPr>
          <p:cNvSpPr txBox="1"/>
          <p:nvPr/>
        </p:nvSpPr>
        <p:spPr>
          <a:xfrm>
            <a:off x="3037930" y="7117357"/>
            <a:ext cx="2443003" cy="1169551"/>
          </a:xfrm>
          <a:prstGeom prst="rect">
            <a:avLst/>
          </a:prstGeom>
          <a:noFill/>
        </p:spPr>
        <p:txBody>
          <a:bodyPr wrap="square">
            <a:spAutoFit/>
          </a:bodyPr>
          <a:lstStyle/>
          <a:p>
            <a:r>
              <a:rPr lang="en-US" altLang="nb-NO" sz="1000" dirty="0">
                <a:cs typeface="Times New Roman" charset="0"/>
              </a:rPr>
              <a:t>Above is shown a rock catcher, installed directly after the hose loading stations. The function is to catch lumps of wet bulk powder, if the loading hose has been exposed to water at its coupling end. Sampling stations may be delivered integrated with rock catchers.</a:t>
            </a:r>
          </a:p>
        </p:txBody>
      </p:sp>
      <p:sp>
        <p:nvSpPr>
          <p:cNvPr id="3" name="TextBox 2">
            <a:extLst>
              <a:ext uri="{FF2B5EF4-FFF2-40B4-BE49-F238E27FC236}">
                <a16:creationId xmlns:a16="http://schemas.microsoft.com/office/drawing/2014/main" id="{03D360E9-F395-4199-872F-027501D15347}"/>
              </a:ext>
            </a:extLst>
          </p:cNvPr>
          <p:cNvSpPr txBox="1"/>
          <p:nvPr/>
        </p:nvSpPr>
        <p:spPr>
          <a:xfrm>
            <a:off x="7320808" y="9618300"/>
            <a:ext cx="614271" cy="230832"/>
          </a:xfrm>
          <a:prstGeom prst="rect">
            <a:avLst/>
          </a:prstGeom>
          <a:noFill/>
        </p:spPr>
        <p:txBody>
          <a:bodyPr wrap="none" rtlCol="0">
            <a:spAutoFit/>
          </a:bodyPr>
          <a:lstStyle/>
          <a:p>
            <a:r>
              <a:rPr lang="nb-NO" sz="900" dirty="0"/>
              <a:t>Rev 2021</a:t>
            </a:r>
          </a:p>
        </p:txBody>
      </p:sp>
    </p:spTree>
    <p:extLst>
      <p:ext uri="{BB962C8B-B14F-4D97-AF65-F5344CB8AC3E}">
        <p14:creationId xmlns:p14="http://schemas.microsoft.com/office/powerpoint/2010/main" val="4250872755"/>
      </p:ext>
    </p:extLst>
  </p:cSld>
  <p:clrMapOvr>
    <a:masterClrMapping/>
  </p:clrMapOvr>
</p:sld>
</file>

<file path=ppt/theme/theme1.xml><?xml version="1.0" encoding="utf-8"?>
<a:theme xmlns:a="http://schemas.openxmlformats.org/drawingml/2006/main" name="Office Theme">
  <a:themeElements>
    <a:clrScheme name="Egendefinert 1">
      <a:dk1>
        <a:srgbClr val="0A115A"/>
      </a:dk1>
      <a:lt1>
        <a:srgbClr val="FFFFFF"/>
      </a:lt1>
      <a:dk2>
        <a:srgbClr val="1E2F72"/>
      </a:dk2>
      <a:lt2>
        <a:srgbClr val="E6E6E6"/>
      </a:lt2>
      <a:accent1>
        <a:srgbClr val="0A114C"/>
      </a:accent1>
      <a:accent2>
        <a:srgbClr val="0B9371"/>
      </a:accent2>
      <a:accent3>
        <a:srgbClr val="CA1351"/>
      </a:accent3>
      <a:accent4>
        <a:srgbClr val="FFF78F"/>
      </a:accent4>
      <a:accent5>
        <a:srgbClr val="000000"/>
      </a:accent5>
      <a:accent6>
        <a:srgbClr val="FEFFFF"/>
      </a:accent6>
      <a:hlink>
        <a:srgbClr val="CA1351"/>
      </a:hlink>
      <a:folHlink>
        <a:srgbClr val="331F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LY_ppt_mal med standardslides" id="{6B451D26-10F8-564B-9282-BD690026198D}" vid="{D20CCA43-16DA-184F-84F8-2E4AC017C2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29680</TotalTime>
  <Words>832</Words>
  <Application>Microsoft Office PowerPoint</Application>
  <PresentationFormat>Custom</PresentationFormat>
  <Paragraphs>54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Courier New</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Salamon, Alexandra Nadine</cp:lastModifiedBy>
  <cp:revision>299</cp:revision>
  <cp:lastPrinted>2021-03-03T08:07:38Z</cp:lastPrinted>
  <dcterms:created xsi:type="dcterms:W3CDTF">2019-01-17T16:13:52Z</dcterms:created>
  <dcterms:modified xsi:type="dcterms:W3CDTF">2021-08-05T12:42:28Z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ddo_DocID">
    <vt:lpwstr>b3f7c6ac-e748-4d02-be59-535259ef0dd9</vt:lpwstr>
  </property>
</Properties>
</file>