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Lst>
  <p:sldSz cx="51206400" cy="4114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899025" rtl="0" fontAlgn="auto" latinLnBrk="0" hangingPunct="0">
      <a:lnSpc>
        <a:spcPct val="100000"/>
      </a:lnSpc>
      <a:spcBef>
        <a:spcPts val="0"/>
      </a:spcBef>
      <a:spcAft>
        <a:spcPts val="0"/>
      </a:spcAft>
      <a:buClrTx/>
      <a:buSzTx/>
      <a:buFontTx/>
      <a:buNone/>
      <a:tabLst/>
      <a:defRPr b="0" baseline="0" cap="none" i="0" spc="0" strike="noStrike" sz="9600" u="none" kumimoji="0" normalizeH="0">
        <a:ln>
          <a:noFill/>
        </a:ln>
        <a:solidFill>
          <a:srgbClr val="000000"/>
        </a:solidFill>
        <a:effectLst/>
        <a:uFillTx/>
        <a:latin typeface="+mj-lt"/>
        <a:ea typeface="+mj-ea"/>
        <a:cs typeface="+mj-cs"/>
        <a:sym typeface="Calibri"/>
      </a:defRPr>
    </a:lvl1pPr>
    <a:lvl2pPr marL="0" marR="0" indent="528637" algn="l" defTabSz="4899025" rtl="0" fontAlgn="auto" latinLnBrk="0" hangingPunct="0">
      <a:lnSpc>
        <a:spcPct val="100000"/>
      </a:lnSpc>
      <a:spcBef>
        <a:spcPts val="0"/>
      </a:spcBef>
      <a:spcAft>
        <a:spcPts val="0"/>
      </a:spcAft>
      <a:buClrTx/>
      <a:buSzTx/>
      <a:buFontTx/>
      <a:buNone/>
      <a:tabLst/>
      <a:defRPr b="0" baseline="0" cap="none" i="0" spc="0" strike="noStrike" sz="9600" u="none" kumimoji="0" normalizeH="0">
        <a:ln>
          <a:noFill/>
        </a:ln>
        <a:solidFill>
          <a:srgbClr val="000000"/>
        </a:solidFill>
        <a:effectLst/>
        <a:uFillTx/>
        <a:latin typeface="+mj-lt"/>
        <a:ea typeface="+mj-ea"/>
        <a:cs typeface="+mj-cs"/>
        <a:sym typeface="Calibri"/>
      </a:defRPr>
    </a:lvl2pPr>
    <a:lvl3pPr marL="0" marR="0" indent="1058862" algn="l" defTabSz="4899025" rtl="0" fontAlgn="auto" latinLnBrk="0" hangingPunct="0">
      <a:lnSpc>
        <a:spcPct val="100000"/>
      </a:lnSpc>
      <a:spcBef>
        <a:spcPts val="0"/>
      </a:spcBef>
      <a:spcAft>
        <a:spcPts val="0"/>
      </a:spcAft>
      <a:buClrTx/>
      <a:buSzTx/>
      <a:buFontTx/>
      <a:buNone/>
      <a:tabLst/>
      <a:defRPr b="0" baseline="0" cap="none" i="0" spc="0" strike="noStrike" sz="9600" u="none" kumimoji="0" normalizeH="0">
        <a:ln>
          <a:noFill/>
        </a:ln>
        <a:solidFill>
          <a:srgbClr val="000000"/>
        </a:solidFill>
        <a:effectLst/>
        <a:uFillTx/>
        <a:latin typeface="+mj-lt"/>
        <a:ea typeface="+mj-ea"/>
        <a:cs typeface="+mj-cs"/>
        <a:sym typeface="Calibri"/>
      </a:defRPr>
    </a:lvl3pPr>
    <a:lvl4pPr marL="0" marR="0" indent="1587500" algn="l" defTabSz="4899025" rtl="0" fontAlgn="auto" latinLnBrk="0" hangingPunct="0">
      <a:lnSpc>
        <a:spcPct val="100000"/>
      </a:lnSpc>
      <a:spcBef>
        <a:spcPts val="0"/>
      </a:spcBef>
      <a:spcAft>
        <a:spcPts val="0"/>
      </a:spcAft>
      <a:buClrTx/>
      <a:buSzTx/>
      <a:buFontTx/>
      <a:buNone/>
      <a:tabLst/>
      <a:defRPr b="0" baseline="0" cap="none" i="0" spc="0" strike="noStrike" sz="9600" u="none" kumimoji="0" normalizeH="0">
        <a:ln>
          <a:noFill/>
        </a:ln>
        <a:solidFill>
          <a:srgbClr val="000000"/>
        </a:solidFill>
        <a:effectLst/>
        <a:uFillTx/>
        <a:latin typeface="+mj-lt"/>
        <a:ea typeface="+mj-ea"/>
        <a:cs typeface="+mj-cs"/>
        <a:sym typeface="Calibri"/>
      </a:defRPr>
    </a:lvl4pPr>
    <a:lvl5pPr marL="0" marR="0" indent="2117725" algn="l" defTabSz="4899025" rtl="0" fontAlgn="auto" latinLnBrk="0" hangingPunct="0">
      <a:lnSpc>
        <a:spcPct val="100000"/>
      </a:lnSpc>
      <a:spcBef>
        <a:spcPts val="0"/>
      </a:spcBef>
      <a:spcAft>
        <a:spcPts val="0"/>
      </a:spcAft>
      <a:buClrTx/>
      <a:buSzTx/>
      <a:buFontTx/>
      <a:buNone/>
      <a:tabLst/>
      <a:defRPr b="0" baseline="0" cap="none" i="0" spc="0" strike="noStrike" sz="9600" u="none" kumimoji="0" normalizeH="0">
        <a:ln>
          <a:noFill/>
        </a:ln>
        <a:solidFill>
          <a:srgbClr val="000000"/>
        </a:solidFill>
        <a:effectLst/>
        <a:uFillTx/>
        <a:latin typeface="+mj-lt"/>
        <a:ea typeface="+mj-ea"/>
        <a:cs typeface="+mj-cs"/>
        <a:sym typeface="Calibri"/>
      </a:defRPr>
    </a:lvl5pPr>
    <a:lvl6pPr marL="0" marR="0" indent="0" algn="l" defTabSz="4899025" rtl="0" fontAlgn="auto" latinLnBrk="0" hangingPunct="0">
      <a:lnSpc>
        <a:spcPct val="100000"/>
      </a:lnSpc>
      <a:spcBef>
        <a:spcPts val="0"/>
      </a:spcBef>
      <a:spcAft>
        <a:spcPts val="0"/>
      </a:spcAft>
      <a:buClrTx/>
      <a:buSzTx/>
      <a:buFontTx/>
      <a:buNone/>
      <a:tabLst/>
      <a:defRPr b="0" baseline="0" cap="none" i="0" spc="0" strike="noStrike" sz="9600" u="none" kumimoji="0" normalizeH="0">
        <a:ln>
          <a:noFill/>
        </a:ln>
        <a:solidFill>
          <a:srgbClr val="000000"/>
        </a:solidFill>
        <a:effectLst/>
        <a:uFillTx/>
        <a:latin typeface="+mj-lt"/>
        <a:ea typeface="+mj-ea"/>
        <a:cs typeface="+mj-cs"/>
        <a:sym typeface="Calibri"/>
      </a:defRPr>
    </a:lvl6pPr>
    <a:lvl7pPr marL="0" marR="0" indent="0" algn="l" defTabSz="4899025" rtl="0" fontAlgn="auto" latinLnBrk="0" hangingPunct="0">
      <a:lnSpc>
        <a:spcPct val="100000"/>
      </a:lnSpc>
      <a:spcBef>
        <a:spcPts val="0"/>
      </a:spcBef>
      <a:spcAft>
        <a:spcPts val="0"/>
      </a:spcAft>
      <a:buClrTx/>
      <a:buSzTx/>
      <a:buFontTx/>
      <a:buNone/>
      <a:tabLst/>
      <a:defRPr b="0" baseline="0" cap="none" i="0" spc="0" strike="noStrike" sz="9600" u="none" kumimoji="0" normalizeH="0">
        <a:ln>
          <a:noFill/>
        </a:ln>
        <a:solidFill>
          <a:srgbClr val="000000"/>
        </a:solidFill>
        <a:effectLst/>
        <a:uFillTx/>
        <a:latin typeface="+mj-lt"/>
        <a:ea typeface="+mj-ea"/>
        <a:cs typeface="+mj-cs"/>
        <a:sym typeface="Calibri"/>
      </a:defRPr>
    </a:lvl7pPr>
    <a:lvl8pPr marL="0" marR="0" indent="0" algn="l" defTabSz="4899025" rtl="0" fontAlgn="auto" latinLnBrk="0" hangingPunct="0">
      <a:lnSpc>
        <a:spcPct val="100000"/>
      </a:lnSpc>
      <a:spcBef>
        <a:spcPts val="0"/>
      </a:spcBef>
      <a:spcAft>
        <a:spcPts val="0"/>
      </a:spcAft>
      <a:buClrTx/>
      <a:buSzTx/>
      <a:buFontTx/>
      <a:buNone/>
      <a:tabLst/>
      <a:defRPr b="0" baseline="0" cap="none" i="0" spc="0" strike="noStrike" sz="9600" u="none" kumimoji="0" normalizeH="0">
        <a:ln>
          <a:noFill/>
        </a:ln>
        <a:solidFill>
          <a:srgbClr val="000000"/>
        </a:solidFill>
        <a:effectLst/>
        <a:uFillTx/>
        <a:latin typeface="+mj-lt"/>
        <a:ea typeface="+mj-ea"/>
        <a:cs typeface="+mj-cs"/>
        <a:sym typeface="Calibri"/>
      </a:defRPr>
    </a:lvl8pPr>
    <a:lvl9pPr marL="0" marR="0" indent="0" algn="l" defTabSz="4899025" rtl="0" fontAlgn="auto" latinLnBrk="0" hangingPunct="0">
      <a:lnSpc>
        <a:spcPct val="100000"/>
      </a:lnSpc>
      <a:spcBef>
        <a:spcPts val="0"/>
      </a:spcBef>
      <a:spcAft>
        <a:spcPts val="0"/>
      </a:spcAft>
      <a:buClrTx/>
      <a:buSzTx/>
      <a:buFontTx/>
      <a:buNone/>
      <a:tabLst/>
      <a:defRPr b="0" baseline="0" cap="none" i="0" spc="0" strike="noStrike" sz="96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Calibri"/>
      </a:defRPr>
    </a:lvl1pPr>
    <a:lvl2pPr indent="228600" latinLnBrk="0">
      <a:spcBef>
        <a:spcPts val="400"/>
      </a:spcBef>
      <a:defRPr sz="1200">
        <a:latin typeface="+mj-lt"/>
        <a:ea typeface="+mj-ea"/>
        <a:cs typeface="+mj-cs"/>
        <a:sym typeface="Calibri"/>
      </a:defRPr>
    </a:lvl2pPr>
    <a:lvl3pPr indent="457200" latinLnBrk="0">
      <a:spcBef>
        <a:spcPts val="400"/>
      </a:spcBef>
      <a:defRPr sz="1200">
        <a:latin typeface="+mj-lt"/>
        <a:ea typeface="+mj-ea"/>
        <a:cs typeface="+mj-cs"/>
        <a:sym typeface="Calibri"/>
      </a:defRPr>
    </a:lvl3pPr>
    <a:lvl4pPr indent="685800" latinLnBrk="0">
      <a:spcBef>
        <a:spcPts val="400"/>
      </a:spcBef>
      <a:defRPr sz="1200">
        <a:latin typeface="+mj-lt"/>
        <a:ea typeface="+mj-ea"/>
        <a:cs typeface="+mj-cs"/>
        <a:sym typeface="Calibri"/>
      </a:defRPr>
    </a:lvl4pPr>
    <a:lvl5pPr indent="914400" latinLnBrk="0">
      <a:spcBef>
        <a:spcPts val="400"/>
      </a:spcBef>
      <a:defRPr sz="1200">
        <a:latin typeface="+mj-lt"/>
        <a:ea typeface="+mj-ea"/>
        <a:cs typeface="+mj-cs"/>
        <a:sym typeface="Calibri"/>
      </a:defRPr>
    </a:lvl5pPr>
    <a:lvl6pPr indent="1143000" latinLnBrk="0">
      <a:spcBef>
        <a:spcPts val="400"/>
      </a:spcBef>
      <a:defRPr sz="1200">
        <a:latin typeface="+mj-lt"/>
        <a:ea typeface="+mj-ea"/>
        <a:cs typeface="+mj-cs"/>
        <a:sym typeface="Calibri"/>
      </a:defRPr>
    </a:lvl6pPr>
    <a:lvl7pPr indent="1371600" latinLnBrk="0">
      <a:spcBef>
        <a:spcPts val="400"/>
      </a:spcBef>
      <a:defRPr sz="1200">
        <a:latin typeface="+mj-lt"/>
        <a:ea typeface="+mj-ea"/>
        <a:cs typeface="+mj-cs"/>
        <a:sym typeface="Calibri"/>
      </a:defRPr>
    </a:lvl7pPr>
    <a:lvl8pPr indent="1600200" latinLnBrk="0">
      <a:spcBef>
        <a:spcPts val="400"/>
      </a:spcBef>
      <a:defRPr sz="1200">
        <a:latin typeface="+mj-lt"/>
        <a:ea typeface="+mj-ea"/>
        <a:cs typeface="+mj-cs"/>
        <a:sym typeface="Calibri"/>
      </a:defRPr>
    </a:lvl8pPr>
    <a:lvl9pPr indent="1828800" latinLnBrk="0">
      <a:spcBef>
        <a:spcPts val="400"/>
      </a:spcBef>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2560320" y="552450"/>
            <a:ext cx="46085760" cy="9048750"/>
          </a:xfrm>
          <a:prstGeom prst="rect">
            <a:avLst/>
          </a:prstGeom>
          <a:ln w="12700">
            <a:miter lim="400000"/>
          </a:ln>
          <a:extLst>
            <a:ext uri="{C572A759-6A51-4108-AA02-DFA0A04FC94B}">
              <ma14:wrappingTextBoxFlag xmlns:ma14="http://schemas.microsoft.com/office/mac/drawingml/2011/main" val="1"/>
            </a:ext>
          </a:extLst>
        </p:spPr>
        <p:txBody>
          <a:bodyPr lIns="245108" tIns="245108" rIns="245108" bIns="245108" anchor="ctr"/>
          <a:lstStyle/>
          <a:p>
            <a:pPr/>
            <a:r>
              <a:t>Title Text</a:t>
            </a:r>
          </a:p>
        </p:txBody>
      </p:sp>
      <p:sp>
        <p:nvSpPr>
          <p:cNvPr id="3" name="Body Level One…"/>
          <p:cNvSpPr txBox="1"/>
          <p:nvPr>
            <p:ph type="body" idx="1"/>
          </p:nvPr>
        </p:nvSpPr>
        <p:spPr>
          <a:xfrm>
            <a:off x="2560320" y="9601200"/>
            <a:ext cx="46085760" cy="31546800"/>
          </a:xfrm>
          <a:prstGeom prst="rect">
            <a:avLst/>
          </a:prstGeom>
          <a:ln w="12700">
            <a:miter lim="400000"/>
          </a:ln>
          <a:extLst>
            <a:ext uri="{C572A759-6A51-4108-AA02-DFA0A04FC94B}">
              <ma14:wrappingTextBoxFlag xmlns:ma14="http://schemas.microsoft.com/office/mac/drawingml/2011/main" val="1"/>
            </a:ext>
          </a:extLst>
        </p:spPr>
        <p:txBody>
          <a:bodyPr lIns="245108" tIns="245108" rIns="245108" bIns="245108"/>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47306060" y="38579399"/>
            <a:ext cx="1339703" cy="1311327"/>
          </a:xfrm>
          <a:prstGeom prst="rect">
            <a:avLst/>
          </a:prstGeom>
          <a:ln w="12700">
            <a:miter lim="400000"/>
          </a:ln>
        </p:spPr>
        <p:txBody>
          <a:bodyPr wrap="none" lIns="245108" tIns="245108" rIns="245108" bIns="245108" anchor="ctr">
            <a:spAutoFit/>
          </a:bodyPr>
          <a:lstStyle>
            <a:lvl1pPr algn="r" defTabSz="4900612">
              <a:defRPr sz="6500">
                <a:solidFill>
                  <a:srgbClr val="898989"/>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4899025" rtl="0" latinLnBrk="0">
        <a:lnSpc>
          <a:spcPct val="100000"/>
        </a:lnSpc>
        <a:spcBef>
          <a:spcPts val="0"/>
        </a:spcBef>
        <a:spcAft>
          <a:spcPts val="0"/>
        </a:spcAft>
        <a:buClrTx/>
        <a:buSzTx/>
        <a:buFontTx/>
        <a:buNone/>
        <a:tabLst/>
        <a:defRPr b="0" baseline="0" cap="none" i="0" spc="0" strike="noStrike" sz="23600" u="none">
          <a:solidFill>
            <a:srgbClr val="000000"/>
          </a:solidFill>
          <a:uFillTx/>
          <a:latin typeface="+mj-lt"/>
          <a:ea typeface="+mj-ea"/>
          <a:cs typeface="+mj-cs"/>
          <a:sym typeface="Calibri"/>
        </a:defRPr>
      </a:lvl1pPr>
      <a:lvl2pPr marL="0" marR="0" indent="0" algn="ctr" defTabSz="4899025" rtl="0" latinLnBrk="0">
        <a:lnSpc>
          <a:spcPct val="100000"/>
        </a:lnSpc>
        <a:spcBef>
          <a:spcPts val="0"/>
        </a:spcBef>
        <a:spcAft>
          <a:spcPts val="0"/>
        </a:spcAft>
        <a:buClrTx/>
        <a:buSzTx/>
        <a:buFontTx/>
        <a:buNone/>
        <a:tabLst/>
        <a:defRPr b="0" baseline="0" cap="none" i="0" spc="0" strike="noStrike" sz="23600" u="none">
          <a:solidFill>
            <a:srgbClr val="000000"/>
          </a:solidFill>
          <a:uFillTx/>
          <a:latin typeface="+mj-lt"/>
          <a:ea typeface="+mj-ea"/>
          <a:cs typeface="+mj-cs"/>
          <a:sym typeface="Calibri"/>
        </a:defRPr>
      </a:lvl2pPr>
      <a:lvl3pPr marL="0" marR="0" indent="0" algn="ctr" defTabSz="4899025" rtl="0" latinLnBrk="0">
        <a:lnSpc>
          <a:spcPct val="100000"/>
        </a:lnSpc>
        <a:spcBef>
          <a:spcPts val="0"/>
        </a:spcBef>
        <a:spcAft>
          <a:spcPts val="0"/>
        </a:spcAft>
        <a:buClrTx/>
        <a:buSzTx/>
        <a:buFontTx/>
        <a:buNone/>
        <a:tabLst/>
        <a:defRPr b="0" baseline="0" cap="none" i="0" spc="0" strike="noStrike" sz="23600" u="none">
          <a:solidFill>
            <a:srgbClr val="000000"/>
          </a:solidFill>
          <a:uFillTx/>
          <a:latin typeface="+mj-lt"/>
          <a:ea typeface="+mj-ea"/>
          <a:cs typeface="+mj-cs"/>
          <a:sym typeface="Calibri"/>
        </a:defRPr>
      </a:lvl3pPr>
      <a:lvl4pPr marL="0" marR="0" indent="0" algn="ctr" defTabSz="4899025" rtl="0" latinLnBrk="0">
        <a:lnSpc>
          <a:spcPct val="100000"/>
        </a:lnSpc>
        <a:spcBef>
          <a:spcPts val="0"/>
        </a:spcBef>
        <a:spcAft>
          <a:spcPts val="0"/>
        </a:spcAft>
        <a:buClrTx/>
        <a:buSzTx/>
        <a:buFontTx/>
        <a:buNone/>
        <a:tabLst/>
        <a:defRPr b="0" baseline="0" cap="none" i="0" spc="0" strike="noStrike" sz="23600" u="none">
          <a:solidFill>
            <a:srgbClr val="000000"/>
          </a:solidFill>
          <a:uFillTx/>
          <a:latin typeface="+mj-lt"/>
          <a:ea typeface="+mj-ea"/>
          <a:cs typeface="+mj-cs"/>
          <a:sym typeface="Calibri"/>
        </a:defRPr>
      </a:lvl4pPr>
      <a:lvl5pPr marL="0" marR="0" indent="0" algn="ctr" defTabSz="4899025" rtl="0" latinLnBrk="0">
        <a:lnSpc>
          <a:spcPct val="100000"/>
        </a:lnSpc>
        <a:spcBef>
          <a:spcPts val="0"/>
        </a:spcBef>
        <a:spcAft>
          <a:spcPts val="0"/>
        </a:spcAft>
        <a:buClrTx/>
        <a:buSzTx/>
        <a:buFontTx/>
        <a:buNone/>
        <a:tabLst/>
        <a:defRPr b="0" baseline="0" cap="none" i="0" spc="0" strike="noStrike" sz="23600" u="none">
          <a:solidFill>
            <a:srgbClr val="000000"/>
          </a:solidFill>
          <a:uFillTx/>
          <a:latin typeface="+mj-lt"/>
          <a:ea typeface="+mj-ea"/>
          <a:cs typeface="+mj-cs"/>
          <a:sym typeface="Calibri"/>
        </a:defRPr>
      </a:lvl5pPr>
      <a:lvl6pPr marL="0" marR="0" indent="457200" algn="ctr" defTabSz="4899025" rtl="0" latinLnBrk="0">
        <a:lnSpc>
          <a:spcPct val="100000"/>
        </a:lnSpc>
        <a:spcBef>
          <a:spcPts val="0"/>
        </a:spcBef>
        <a:spcAft>
          <a:spcPts val="0"/>
        </a:spcAft>
        <a:buClrTx/>
        <a:buSzTx/>
        <a:buFontTx/>
        <a:buNone/>
        <a:tabLst/>
        <a:defRPr b="0" baseline="0" cap="none" i="0" spc="0" strike="noStrike" sz="23600" u="none">
          <a:solidFill>
            <a:srgbClr val="000000"/>
          </a:solidFill>
          <a:uFillTx/>
          <a:latin typeface="+mj-lt"/>
          <a:ea typeface="+mj-ea"/>
          <a:cs typeface="+mj-cs"/>
          <a:sym typeface="Calibri"/>
        </a:defRPr>
      </a:lvl6pPr>
      <a:lvl7pPr marL="0" marR="0" indent="914400" algn="ctr" defTabSz="4899025" rtl="0" latinLnBrk="0">
        <a:lnSpc>
          <a:spcPct val="100000"/>
        </a:lnSpc>
        <a:spcBef>
          <a:spcPts val="0"/>
        </a:spcBef>
        <a:spcAft>
          <a:spcPts val="0"/>
        </a:spcAft>
        <a:buClrTx/>
        <a:buSzTx/>
        <a:buFontTx/>
        <a:buNone/>
        <a:tabLst/>
        <a:defRPr b="0" baseline="0" cap="none" i="0" spc="0" strike="noStrike" sz="23600" u="none">
          <a:solidFill>
            <a:srgbClr val="000000"/>
          </a:solidFill>
          <a:uFillTx/>
          <a:latin typeface="+mj-lt"/>
          <a:ea typeface="+mj-ea"/>
          <a:cs typeface="+mj-cs"/>
          <a:sym typeface="Calibri"/>
        </a:defRPr>
      </a:lvl7pPr>
      <a:lvl8pPr marL="0" marR="0" indent="1371600" algn="ctr" defTabSz="4899025" rtl="0" latinLnBrk="0">
        <a:lnSpc>
          <a:spcPct val="100000"/>
        </a:lnSpc>
        <a:spcBef>
          <a:spcPts val="0"/>
        </a:spcBef>
        <a:spcAft>
          <a:spcPts val="0"/>
        </a:spcAft>
        <a:buClrTx/>
        <a:buSzTx/>
        <a:buFontTx/>
        <a:buNone/>
        <a:tabLst/>
        <a:defRPr b="0" baseline="0" cap="none" i="0" spc="0" strike="noStrike" sz="23600" u="none">
          <a:solidFill>
            <a:srgbClr val="000000"/>
          </a:solidFill>
          <a:uFillTx/>
          <a:latin typeface="+mj-lt"/>
          <a:ea typeface="+mj-ea"/>
          <a:cs typeface="+mj-cs"/>
          <a:sym typeface="Calibri"/>
        </a:defRPr>
      </a:lvl8pPr>
      <a:lvl9pPr marL="0" marR="0" indent="1828800" algn="ctr" defTabSz="4899025" rtl="0" latinLnBrk="0">
        <a:lnSpc>
          <a:spcPct val="100000"/>
        </a:lnSpc>
        <a:spcBef>
          <a:spcPts val="0"/>
        </a:spcBef>
        <a:spcAft>
          <a:spcPts val="0"/>
        </a:spcAft>
        <a:buClrTx/>
        <a:buSzTx/>
        <a:buFontTx/>
        <a:buNone/>
        <a:tabLst/>
        <a:defRPr b="0" baseline="0" cap="none" i="0" spc="0" strike="noStrike" sz="23600" u="none">
          <a:solidFill>
            <a:srgbClr val="000000"/>
          </a:solidFill>
          <a:uFillTx/>
          <a:latin typeface="+mj-lt"/>
          <a:ea typeface="+mj-ea"/>
          <a:cs typeface="+mj-cs"/>
          <a:sym typeface="Calibri"/>
        </a:defRPr>
      </a:lvl9pPr>
    </p:titleStyle>
    <p:bodyStyle>
      <a:lvl1pPr marL="1836737" marR="0" indent="-1836737" algn="l" defTabSz="4899025" rtl="0" latinLnBrk="0">
        <a:lnSpc>
          <a:spcPct val="100000"/>
        </a:lnSpc>
        <a:spcBef>
          <a:spcPts val="4100"/>
        </a:spcBef>
        <a:spcAft>
          <a:spcPts val="0"/>
        </a:spcAft>
        <a:buClrTx/>
        <a:buSzPct val="100000"/>
        <a:buFont typeface="Arial"/>
        <a:buChar char="»"/>
        <a:tabLst/>
        <a:defRPr b="0" baseline="0" cap="none" i="0" spc="0" strike="noStrike" sz="17100" u="none">
          <a:solidFill>
            <a:srgbClr val="000000"/>
          </a:solidFill>
          <a:uFillTx/>
          <a:latin typeface="+mj-lt"/>
          <a:ea typeface="+mj-ea"/>
          <a:cs typeface="+mj-cs"/>
          <a:sym typeface="Calibri"/>
        </a:defRPr>
      </a:lvl1pPr>
      <a:lvl2pPr marL="4184145" marR="0" indent="-1733045" algn="l" defTabSz="4899025" rtl="0" latinLnBrk="0">
        <a:lnSpc>
          <a:spcPct val="100000"/>
        </a:lnSpc>
        <a:spcBef>
          <a:spcPts val="4100"/>
        </a:spcBef>
        <a:spcAft>
          <a:spcPts val="0"/>
        </a:spcAft>
        <a:buClrTx/>
        <a:buSzPct val="100000"/>
        <a:buFont typeface="Arial"/>
        <a:buChar char="–"/>
        <a:tabLst/>
        <a:defRPr b="0" baseline="0" cap="none" i="0" spc="0" strike="noStrike" sz="17100" u="none">
          <a:solidFill>
            <a:srgbClr val="000000"/>
          </a:solidFill>
          <a:uFillTx/>
          <a:latin typeface="+mj-lt"/>
          <a:ea typeface="+mj-ea"/>
          <a:cs typeface="+mj-cs"/>
          <a:sym typeface="Calibri"/>
        </a:defRPr>
      </a:lvl2pPr>
      <a:lvl3pPr marL="6524662" marR="0" indent="-1622462" algn="l" defTabSz="4899025" rtl="0" latinLnBrk="0">
        <a:lnSpc>
          <a:spcPct val="100000"/>
        </a:lnSpc>
        <a:spcBef>
          <a:spcPts val="4100"/>
        </a:spcBef>
        <a:spcAft>
          <a:spcPts val="0"/>
        </a:spcAft>
        <a:buClrTx/>
        <a:buSzPct val="100000"/>
        <a:buFont typeface="Arial"/>
        <a:buChar char="•"/>
        <a:tabLst/>
        <a:defRPr b="0" baseline="0" cap="none" i="0" spc="0" strike="noStrike" sz="17100" u="none">
          <a:solidFill>
            <a:srgbClr val="000000"/>
          </a:solidFill>
          <a:uFillTx/>
          <a:latin typeface="+mj-lt"/>
          <a:ea typeface="+mj-ea"/>
          <a:cs typeface="+mj-cs"/>
          <a:sym typeface="Calibri"/>
        </a:defRPr>
      </a:lvl3pPr>
      <a:lvl4pPr marL="9291240" marR="0" indent="-1937940" algn="l" defTabSz="4899025" rtl="0" latinLnBrk="0">
        <a:lnSpc>
          <a:spcPct val="100000"/>
        </a:lnSpc>
        <a:spcBef>
          <a:spcPts val="4100"/>
        </a:spcBef>
        <a:spcAft>
          <a:spcPts val="0"/>
        </a:spcAft>
        <a:buClrTx/>
        <a:buSzPct val="100000"/>
        <a:buFont typeface="Arial"/>
        <a:buChar char="–"/>
        <a:tabLst/>
        <a:defRPr b="0" baseline="0" cap="none" i="0" spc="0" strike="noStrike" sz="17100" u="none">
          <a:solidFill>
            <a:srgbClr val="000000"/>
          </a:solidFill>
          <a:uFillTx/>
          <a:latin typeface="+mj-lt"/>
          <a:ea typeface="+mj-ea"/>
          <a:cs typeface="+mj-cs"/>
          <a:sym typeface="Calibri"/>
        </a:defRPr>
      </a:lvl4pPr>
      <a:lvl5pPr marL="21432043" marR="0" indent="-11627643" algn="l" defTabSz="4899025" rtl="0" latinLnBrk="0">
        <a:lnSpc>
          <a:spcPct val="100000"/>
        </a:lnSpc>
        <a:spcBef>
          <a:spcPts val="4100"/>
        </a:spcBef>
        <a:spcAft>
          <a:spcPts val="0"/>
        </a:spcAft>
        <a:buClrTx/>
        <a:buSzPct val="100000"/>
        <a:buFont typeface="Arial"/>
        <a:buChar char="»"/>
        <a:tabLst/>
        <a:defRPr b="0" baseline="0" cap="none" i="0" spc="0" strike="noStrike" sz="17100" u="none">
          <a:solidFill>
            <a:srgbClr val="000000"/>
          </a:solidFill>
          <a:uFillTx/>
          <a:latin typeface="+mj-lt"/>
          <a:ea typeface="+mj-ea"/>
          <a:cs typeface="+mj-cs"/>
          <a:sym typeface="Calibri"/>
        </a:defRPr>
      </a:lvl5pPr>
      <a:lvl6pPr marL="21889243" marR="0" indent="-11627643" algn="l" defTabSz="4899025" rtl="0" latinLnBrk="0">
        <a:lnSpc>
          <a:spcPct val="100000"/>
        </a:lnSpc>
        <a:spcBef>
          <a:spcPts val="4100"/>
        </a:spcBef>
        <a:spcAft>
          <a:spcPts val="0"/>
        </a:spcAft>
        <a:buClrTx/>
        <a:buSzPct val="100000"/>
        <a:buFont typeface="Arial"/>
        <a:buChar char=""/>
        <a:tabLst/>
        <a:defRPr b="0" baseline="0" cap="none" i="0" spc="0" strike="noStrike" sz="17100" u="none">
          <a:solidFill>
            <a:srgbClr val="000000"/>
          </a:solidFill>
          <a:uFillTx/>
          <a:latin typeface="+mj-lt"/>
          <a:ea typeface="+mj-ea"/>
          <a:cs typeface="+mj-cs"/>
          <a:sym typeface="Calibri"/>
        </a:defRPr>
      </a:lvl6pPr>
      <a:lvl7pPr marL="22346443" marR="0" indent="-11627643" algn="l" defTabSz="4899025" rtl="0" latinLnBrk="0">
        <a:lnSpc>
          <a:spcPct val="100000"/>
        </a:lnSpc>
        <a:spcBef>
          <a:spcPts val="4100"/>
        </a:spcBef>
        <a:spcAft>
          <a:spcPts val="0"/>
        </a:spcAft>
        <a:buClrTx/>
        <a:buSzPct val="100000"/>
        <a:buFont typeface="Arial"/>
        <a:buChar char=""/>
        <a:tabLst/>
        <a:defRPr b="0" baseline="0" cap="none" i="0" spc="0" strike="noStrike" sz="17100" u="none">
          <a:solidFill>
            <a:srgbClr val="000000"/>
          </a:solidFill>
          <a:uFillTx/>
          <a:latin typeface="+mj-lt"/>
          <a:ea typeface="+mj-ea"/>
          <a:cs typeface="+mj-cs"/>
          <a:sym typeface="Calibri"/>
        </a:defRPr>
      </a:lvl7pPr>
      <a:lvl8pPr marL="22803643" marR="0" indent="-11627643" algn="l" defTabSz="4899025" rtl="0" latinLnBrk="0">
        <a:lnSpc>
          <a:spcPct val="100000"/>
        </a:lnSpc>
        <a:spcBef>
          <a:spcPts val="4100"/>
        </a:spcBef>
        <a:spcAft>
          <a:spcPts val="0"/>
        </a:spcAft>
        <a:buClrTx/>
        <a:buSzPct val="100000"/>
        <a:buFont typeface="Arial"/>
        <a:buChar char=""/>
        <a:tabLst/>
        <a:defRPr b="0" baseline="0" cap="none" i="0" spc="0" strike="noStrike" sz="17100" u="none">
          <a:solidFill>
            <a:srgbClr val="000000"/>
          </a:solidFill>
          <a:uFillTx/>
          <a:latin typeface="+mj-lt"/>
          <a:ea typeface="+mj-ea"/>
          <a:cs typeface="+mj-cs"/>
          <a:sym typeface="Calibri"/>
        </a:defRPr>
      </a:lvl8pPr>
      <a:lvl9pPr marL="23260843" marR="0" indent="-11627643" algn="l" defTabSz="4899025" rtl="0" latinLnBrk="0">
        <a:lnSpc>
          <a:spcPct val="100000"/>
        </a:lnSpc>
        <a:spcBef>
          <a:spcPts val="4100"/>
        </a:spcBef>
        <a:spcAft>
          <a:spcPts val="0"/>
        </a:spcAft>
        <a:buClrTx/>
        <a:buSzPct val="100000"/>
        <a:buFont typeface="Arial"/>
        <a:buChar char=""/>
        <a:tabLst/>
        <a:defRPr b="0" baseline="0" cap="none" i="0" spc="0" strike="noStrike" sz="17100" u="none">
          <a:solidFill>
            <a:srgbClr val="000000"/>
          </a:solidFill>
          <a:uFillTx/>
          <a:latin typeface="+mj-lt"/>
          <a:ea typeface="+mj-ea"/>
          <a:cs typeface="+mj-cs"/>
          <a:sym typeface="Calibri"/>
        </a:defRPr>
      </a:lvl9pPr>
    </p:bodyStyle>
    <p:otherStyle>
      <a:lvl1pPr marL="0" marR="0" indent="0" algn="r" defTabSz="4900612" rtl="0" latinLnBrk="0">
        <a:lnSpc>
          <a:spcPct val="100000"/>
        </a:lnSpc>
        <a:spcBef>
          <a:spcPts val="0"/>
        </a:spcBef>
        <a:spcAft>
          <a:spcPts val="0"/>
        </a:spcAft>
        <a:buClrTx/>
        <a:buSzTx/>
        <a:buFontTx/>
        <a:buNone/>
        <a:tabLst/>
        <a:defRPr b="0" baseline="0" cap="none" i="0" spc="0" strike="noStrike" sz="6500" u="none">
          <a:solidFill>
            <a:schemeClr val="tx1"/>
          </a:solidFill>
          <a:uFillTx/>
          <a:latin typeface="+mn-lt"/>
          <a:ea typeface="+mn-ea"/>
          <a:cs typeface="+mn-cs"/>
          <a:sym typeface="Calibri"/>
        </a:defRPr>
      </a:lvl1pPr>
      <a:lvl2pPr marL="0" marR="0" indent="528637" algn="r" defTabSz="4900612" rtl="0" latinLnBrk="0">
        <a:lnSpc>
          <a:spcPct val="100000"/>
        </a:lnSpc>
        <a:spcBef>
          <a:spcPts val="0"/>
        </a:spcBef>
        <a:spcAft>
          <a:spcPts val="0"/>
        </a:spcAft>
        <a:buClrTx/>
        <a:buSzTx/>
        <a:buFontTx/>
        <a:buNone/>
        <a:tabLst/>
        <a:defRPr b="0" baseline="0" cap="none" i="0" spc="0" strike="noStrike" sz="6500" u="none">
          <a:solidFill>
            <a:schemeClr val="tx1"/>
          </a:solidFill>
          <a:uFillTx/>
          <a:latin typeface="+mn-lt"/>
          <a:ea typeface="+mn-ea"/>
          <a:cs typeface="+mn-cs"/>
          <a:sym typeface="Calibri"/>
        </a:defRPr>
      </a:lvl2pPr>
      <a:lvl3pPr marL="0" marR="0" indent="1058862" algn="r" defTabSz="4900612" rtl="0" latinLnBrk="0">
        <a:lnSpc>
          <a:spcPct val="100000"/>
        </a:lnSpc>
        <a:spcBef>
          <a:spcPts val="0"/>
        </a:spcBef>
        <a:spcAft>
          <a:spcPts val="0"/>
        </a:spcAft>
        <a:buClrTx/>
        <a:buSzTx/>
        <a:buFontTx/>
        <a:buNone/>
        <a:tabLst/>
        <a:defRPr b="0" baseline="0" cap="none" i="0" spc="0" strike="noStrike" sz="6500" u="none">
          <a:solidFill>
            <a:schemeClr val="tx1"/>
          </a:solidFill>
          <a:uFillTx/>
          <a:latin typeface="+mn-lt"/>
          <a:ea typeface="+mn-ea"/>
          <a:cs typeface="+mn-cs"/>
          <a:sym typeface="Calibri"/>
        </a:defRPr>
      </a:lvl3pPr>
      <a:lvl4pPr marL="0" marR="0" indent="1587500" algn="r" defTabSz="4900612" rtl="0" latinLnBrk="0">
        <a:lnSpc>
          <a:spcPct val="100000"/>
        </a:lnSpc>
        <a:spcBef>
          <a:spcPts val="0"/>
        </a:spcBef>
        <a:spcAft>
          <a:spcPts val="0"/>
        </a:spcAft>
        <a:buClrTx/>
        <a:buSzTx/>
        <a:buFontTx/>
        <a:buNone/>
        <a:tabLst/>
        <a:defRPr b="0" baseline="0" cap="none" i="0" spc="0" strike="noStrike" sz="6500" u="none">
          <a:solidFill>
            <a:schemeClr val="tx1"/>
          </a:solidFill>
          <a:uFillTx/>
          <a:latin typeface="+mn-lt"/>
          <a:ea typeface="+mn-ea"/>
          <a:cs typeface="+mn-cs"/>
          <a:sym typeface="Calibri"/>
        </a:defRPr>
      </a:lvl4pPr>
      <a:lvl5pPr marL="0" marR="0" indent="2117725" algn="r" defTabSz="4900612" rtl="0" latinLnBrk="0">
        <a:lnSpc>
          <a:spcPct val="100000"/>
        </a:lnSpc>
        <a:spcBef>
          <a:spcPts val="0"/>
        </a:spcBef>
        <a:spcAft>
          <a:spcPts val="0"/>
        </a:spcAft>
        <a:buClrTx/>
        <a:buSzTx/>
        <a:buFontTx/>
        <a:buNone/>
        <a:tabLst/>
        <a:defRPr b="0" baseline="0" cap="none" i="0" spc="0" strike="noStrike" sz="6500" u="none">
          <a:solidFill>
            <a:schemeClr val="tx1"/>
          </a:solidFill>
          <a:uFillTx/>
          <a:latin typeface="+mn-lt"/>
          <a:ea typeface="+mn-ea"/>
          <a:cs typeface="+mn-cs"/>
          <a:sym typeface="Calibri"/>
        </a:defRPr>
      </a:lvl5pPr>
      <a:lvl6pPr marL="0" marR="0" indent="0" algn="r" defTabSz="4900612" rtl="0" latinLnBrk="0">
        <a:lnSpc>
          <a:spcPct val="100000"/>
        </a:lnSpc>
        <a:spcBef>
          <a:spcPts val="0"/>
        </a:spcBef>
        <a:spcAft>
          <a:spcPts val="0"/>
        </a:spcAft>
        <a:buClrTx/>
        <a:buSzTx/>
        <a:buFontTx/>
        <a:buNone/>
        <a:tabLst/>
        <a:defRPr b="0" baseline="0" cap="none" i="0" spc="0" strike="noStrike" sz="6500" u="none">
          <a:solidFill>
            <a:schemeClr val="tx1"/>
          </a:solidFill>
          <a:uFillTx/>
          <a:latin typeface="+mn-lt"/>
          <a:ea typeface="+mn-ea"/>
          <a:cs typeface="+mn-cs"/>
          <a:sym typeface="Calibri"/>
        </a:defRPr>
      </a:lvl6pPr>
      <a:lvl7pPr marL="0" marR="0" indent="0" algn="r" defTabSz="4900612" rtl="0" latinLnBrk="0">
        <a:lnSpc>
          <a:spcPct val="100000"/>
        </a:lnSpc>
        <a:spcBef>
          <a:spcPts val="0"/>
        </a:spcBef>
        <a:spcAft>
          <a:spcPts val="0"/>
        </a:spcAft>
        <a:buClrTx/>
        <a:buSzTx/>
        <a:buFontTx/>
        <a:buNone/>
        <a:tabLst/>
        <a:defRPr b="0" baseline="0" cap="none" i="0" spc="0" strike="noStrike" sz="6500" u="none">
          <a:solidFill>
            <a:schemeClr val="tx1"/>
          </a:solidFill>
          <a:uFillTx/>
          <a:latin typeface="+mn-lt"/>
          <a:ea typeface="+mn-ea"/>
          <a:cs typeface="+mn-cs"/>
          <a:sym typeface="Calibri"/>
        </a:defRPr>
      </a:lvl7pPr>
      <a:lvl8pPr marL="0" marR="0" indent="0" algn="r" defTabSz="4900612" rtl="0" latinLnBrk="0">
        <a:lnSpc>
          <a:spcPct val="100000"/>
        </a:lnSpc>
        <a:spcBef>
          <a:spcPts val="0"/>
        </a:spcBef>
        <a:spcAft>
          <a:spcPts val="0"/>
        </a:spcAft>
        <a:buClrTx/>
        <a:buSzTx/>
        <a:buFontTx/>
        <a:buNone/>
        <a:tabLst/>
        <a:defRPr b="0" baseline="0" cap="none" i="0" spc="0" strike="noStrike" sz="6500" u="none">
          <a:solidFill>
            <a:schemeClr val="tx1"/>
          </a:solidFill>
          <a:uFillTx/>
          <a:latin typeface="+mn-lt"/>
          <a:ea typeface="+mn-ea"/>
          <a:cs typeface="+mn-cs"/>
          <a:sym typeface="Calibri"/>
        </a:defRPr>
      </a:lvl8pPr>
      <a:lvl9pPr marL="0" marR="0" indent="0" algn="r" defTabSz="4900612" rtl="0" latinLnBrk="0">
        <a:lnSpc>
          <a:spcPct val="100000"/>
        </a:lnSpc>
        <a:spcBef>
          <a:spcPts val="0"/>
        </a:spcBef>
        <a:spcAft>
          <a:spcPts val="0"/>
        </a:spcAft>
        <a:buClrTx/>
        <a:buSzTx/>
        <a:buFontTx/>
        <a:buNone/>
        <a:tabLst/>
        <a:defRPr b="0" baseline="0" cap="none" i="0" spc="0" strike="noStrike" sz="65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example@yahoo.com" TargetMode="External"/><Relationship Id="rId3" Type="http://schemas.openxmlformats.org/officeDocument/2006/relationships/image" Target="../media/image1.png"/><Relationship Id="rId4" Type="http://schemas.openxmlformats.org/officeDocument/2006/relationships/image" Target="../media/image1.jpeg"/><Relationship Id="rId5" Type="http://schemas.openxmlformats.org/officeDocument/2006/relationships/image" Target="../media/image2.jpeg"/><Relationship Id="rId6" Type="http://schemas.openxmlformats.org/officeDocument/2006/relationships/image" Target="../media/image3.jpeg"/><Relationship Id="rId7" Type="http://schemas.openxmlformats.org/officeDocument/2006/relationships/image" Target="../media/image2.png"/><Relationship Id="rId8" Type="http://schemas.openxmlformats.org/officeDocument/2006/relationships/image" Target="../media/image3.png"/><Relationship Id="rId9" Type="http://schemas.openxmlformats.org/officeDocument/2006/relationships/image" Target="../media/image4.png"/><Relationship Id="rId10" Type="http://schemas.openxmlformats.org/officeDocument/2006/relationships/image" Target="../media/image5.png"/><Relationship Id="rId11" Type="http://schemas.openxmlformats.org/officeDocument/2006/relationships/image" Target="../media/image6.png"/><Relationship Id="rId12" Type="http://schemas.openxmlformats.org/officeDocument/2006/relationships/image" Target="../media/image7.png"/><Relationship Id="rId13" Type="http://schemas.openxmlformats.org/officeDocument/2006/relationships/image" Target="../media/image8.png"/><Relationship Id="rId14" Type="http://schemas.openxmlformats.org/officeDocument/2006/relationships/image" Target="../media/image4.jpeg"/><Relationship Id="rId15" Type="http://schemas.openxmlformats.org/officeDocument/2006/relationships/image" Target="../media/image5.jpeg"/><Relationship Id="rId16" Type="http://schemas.openxmlformats.org/officeDocument/2006/relationships/image" Target="../media/image9.png"/><Relationship Id="rId17" Type="http://schemas.openxmlformats.org/officeDocument/2006/relationships/image" Target="../media/image6.jpeg"/><Relationship Id="rId18" Type="http://schemas.openxmlformats.org/officeDocument/2006/relationships/image" Target="../media/image7.jpeg"/><Relationship Id="rId19" Type="http://schemas.openxmlformats.org/officeDocument/2006/relationships/image" Target="../media/image8.jpeg"/><Relationship Id="rId20" Type="http://schemas.openxmlformats.org/officeDocument/2006/relationships/image" Target="../media/image9.jpeg"/><Relationship Id="rId21" Type="http://schemas.openxmlformats.org/officeDocument/2006/relationships/image" Target="../media/image10.jpeg"/><Relationship Id="rId22" Type="http://schemas.openxmlformats.org/officeDocument/2006/relationships/image" Target="../media/image10.png"/><Relationship Id="rId23" Type="http://schemas.openxmlformats.org/officeDocument/2006/relationships/image" Target="../media/image11.png"/><Relationship Id="rId24" Type="http://schemas.openxmlformats.org/officeDocument/2006/relationships/image" Target="../media/image11.jpeg"/><Relationship Id="rId25" Type="http://schemas.openxmlformats.org/officeDocument/2006/relationships/image" Target="../media/image12.jpeg"/><Relationship Id="rId26" Type="http://schemas.openxmlformats.org/officeDocument/2006/relationships/image" Target="../media/image13.jpeg"/><Relationship Id="rId27" Type="http://schemas.openxmlformats.org/officeDocument/2006/relationships/image" Target="../media/image12.png"/><Relationship Id="rId28"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 name="Ground Water Potential Evaluation Based On Integrated GIS and Remote Sensing Techniques, In Bilate River Catchment: South Rift Valley of Ethiopia Tesfaye Tessema Gintamo Ethiopian Kale Heywet Church Development Commission Integrated Water and Sanitation "/>
          <p:cNvSpPr txBox="1"/>
          <p:nvPr>
            <p:ph type="title" idx="4294967295"/>
          </p:nvPr>
        </p:nvSpPr>
        <p:spPr>
          <a:xfrm>
            <a:off x="1025525" y="1785937"/>
            <a:ext cx="49723675" cy="1714501"/>
          </a:xfrm>
          <a:prstGeom prst="rect">
            <a:avLst/>
          </a:prstGeom>
        </p:spPr>
        <p:txBody>
          <a:bodyPr>
            <a:normAutofit fontScale="100000" lnSpcReduction="0"/>
          </a:bodyPr>
          <a:lstStyle/>
          <a:p>
            <a:pPr defTabSz="1959610">
              <a:defRPr b="1" sz="2160">
                <a:latin typeface="Times New Roman"/>
                <a:ea typeface="Times New Roman"/>
                <a:cs typeface="Times New Roman"/>
                <a:sym typeface="Times New Roman"/>
              </a:defRPr>
            </a:pPr>
            <a:r>
              <a:t>Ground Water Potential Evaluation Based On Integrated GIS and Remote Sensing Techniques, In Bilate River Catchment: South Rift Valley of Ethiopia</a:t>
            </a:r>
            <a:br/>
            <a:r>
              <a:rPr sz="1920"/>
              <a:t>Tesfaye Tessema Gintamo</a:t>
            </a:r>
            <a:br>
              <a:rPr sz="1920"/>
            </a:br>
            <a:r>
              <a:rPr sz="1760"/>
              <a:t>Ethiopian Kale Heywet Church Development Commission Integrated Water and Sanitation Program</a:t>
            </a:r>
            <a:r>
              <a:rPr i="1" sz="1760"/>
              <a:t>, Email: tesg2005</a:t>
            </a:r>
            <a:r>
              <a:rPr i="1" sz="1760" u="sng">
                <a:solidFill>
                  <a:srgbClr val="0000FF"/>
                </a:solidFill>
                <a:uFill>
                  <a:solidFill>
                    <a:srgbClr val="0000FF"/>
                  </a:solidFill>
                </a:uFill>
                <a:hlinkClick r:id="rId2" invalidUrl="" action="" tgtFrame="" tooltip="" history="1" highlightClick="0" endSnd="0"/>
              </a:rPr>
              <a:t>@yahoo.com</a:t>
            </a:r>
            <a:br/>
            <a:br/>
          </a:p>
        </p:txBody>
      </p:sp>
      <p:sp>
        <p:nvSpPr>
          <p:cNvPr id="21" name="The study was carried out in several stages to delineate potential groundwater zones as described in the following steps.…"/>
          <p:cNvSpPr txBox="1"/>
          <p:nvPr/>
        </p:nvSpPr>
        <p:spPr>
          <a:xfrm>
            <a:off x="13744575" y="5000625"/>
            <a:ext cx="11001375" cy="10954625"/>
          </a:xfrm>
          <a:prstGeom prst="rect">
            <a:avLst/>
          </a:prstGeom>
          <a:solidFill>
            <a:srgbClr val="C6D9F1"/>
          </a:solidFill>
          <a:ln w="12700">
            <a:miter lim="400000"/>
          </a:ln>
          <a:extLst>
            <a:ext uri="{C572A759-6A51-4108-AA02-DFA0A04FC94B}">
              <ma14:wrappingTextBoxFlag xmlns:ma14="http://schemas.microsoft.com/office/mac/drawingml/2011/main" val="1"/>
            </a:ext>
          </a:extLst>
        </p:spPr>
        <p:txBody>
          <a:bodyPr lIns="59577" tIns="59577" rIns="59577" bIns="59577">
            <a:spAutoFit/>
          </a:bodyPr>
          <a:lstStyle/>
          <a:p>
            <a:pPr defTabSz="4900612">
              <a:lnSpc>
                <a:spcPct val="114000"/>
              </a:lnSpc>
              <a:defRPr sz="2400">
                <a:latin typeface="Times New Roman"/>
                <a:ea typeface="Times New Roman"/>
                <a:cs typeface="Times New Roman"/>
                <a:sym typeface="Times New Roman"/>
              </a:defRPr>
            </a:pPr>
            <a:r>
              <a:t>The study was carried out in several stages to delineate potential groundwater zones as described in the following steps.</a:t>
            </a:r>
          </a:p>
          <a:p>
            <a:pPr defTabSz="4900612">
              <a:lnSpc>
                <a:spcPct val="114000"/>
              </a:lnSpc>
              <a:defRPr sz="2400">
                <a:latin typeface="Times New Roman"/>
                <a:ea typeface="Times New Roman"/>
                <a:cs typeface="Times New Roman"/>
                <a:sym typeface="Times New Roman"/>
              </a:defRPr>
            </a:pPr>
          </a:p>
          <a:p>
            <a:pPr defTabSz="4900612">
              <a:lnSpc>
                <a:spcPct val="114000"/>
              </a:lnSpc>
              <a:defRPr b="1" i="1" sz="2400">
                <a:latin typeface="Times New Roman"/>
                <a:ea typeface="Times New Roman"/>
                <a:cs typeface="Times New Roman"/>
                <a:sym typeface="Times New Roman"/>
              </a:defRPr>
            </a:pPr>
            <a:r>
              <a:t> Dataset Identification</a:t>
            </a:r>
          </a:p>
          <a:p>
            <a:pPr defTabSz="4900612">
              <a:lnSpc>
                <a:spcPct val="114000"/>
              </a:lnSpc>
              <a:buSzPct val="100000"/>
              <a:buFont typeface="Arial"/>
              <a:buChar char="•"/>
              <a:defRPr sz="2400">
                <a:latin typeface="Times New Roman"/>
                <a:ea typeface="Times New Roman"/>
                <a:cs typeface="Times New Roman"/>
                <a:sym typeface="Times New Roman"/>
              </a:defRPr>
            </a:pPr>
            <a:r>
              <a:t>The occurrence and movement of ground water controlling factors generated primarily from satellite imageries and existing data</a:t>
            </a:r>
          </a:p>
          <a:p>
            <a:pPr defTabSz="4900612">
              <a:lnSpc>
                <a:spcPct val="114000"/>
              </a:lnSpc>
              <a:buSzPct val="100000"/>
              <a:buFont typeface="Arial"/>
              <a:buChar char="•"/>
              <a:defRPr sz="2400">
                <a:latin typeface="Times New Roman"/>
                <a:ea typeface="Times New Roman"/>
                <a:cs typeface="Times New Roman"/>
                <a:sym typeface="Times New Roman"/>
              </a:defRPr>
            </a:pPr>
            <a:r>
              <a:t>The collected relevant data, in the initial stage of GIS spatial database development various analogue maps were converted into digital format </a:t>
            </a:r>
          </a:p>
          <a:p>
            <a:pPr defTabSz="4900612">
              <a:lnSpc>
                <a:spcPct val="114000"/>
              </a:lnSpc>
              <a:buSzPct val="100000"/>
              <a:buFont typeface="Arial"/>
              <a:buChar char="•"/>
              <a:defRPr sz="2400">
                <a:latin typeface="Times New Roman"/>
                <a:ea typeface="Times New Roman"/>
                <a:cs typeface="Times New Roman"/>
                <a:sym typeface="Times New Roman"/>
              </a:defRPr>
            </a:pPr>
          </a:p>
          <a:p>
            <a:pPr defTabSz="4900612">
              <a:lnSpc>
                <a:spcPct val="114000"/>
              </a:lnSpc>
              <a:defRPr b="1" i="1" sz="2400">
                <a:latin typeface="Times New Roman"/>
                <a:ea typeface="Times New Roman"/>
                <a:cs typeface="Times New Roman"/>
                <a:sym typeface="Times New Roman"/>
              </a:defRPr>
            </a:pPr>
            <a:r>
              <a:t>Building the Research Geodatabase</a:t>
            </a:r>
          </a:p>
          <a:p>
            <a:pPr defTabSz="4900612">
              <a:lnSpc>
                <a:spcPct val="114000"/>
              </a:lnSpc>
              <a:buSzPct val="100000"/>
              <a:buFont typeface="Arial"/>
              <a:buChar char="•"/>
              <a:defRPr sz="2400">
                <a:latin typeface="Times New Roman"/>
                <a:ea typeface="Times New Roman"/>
                <a:cs typeface="Times New Roman"/>
                <a:sym typeface="Times New Roman"/>
              </a:defRPr>
            </a:pPr>
            <a:r>
              <a:t>The generated, collected and digitized data was organized into logical groups of entities </a:t>
            </a:r>
          </a:p>
          <a:p>
            <a:pPr defTabSz="4900612">
              <a:lnSpc>
                <a:spcPct val="114000"/>
              </a:lnSpc>
              <a:buSzPct val="100000"/>
              <a:buFont typeface="Arial"/>
              <a:buChar char="•"/>
              <a:defRPr sz="2400">
                <a:latin typeface="Times New Roman"/>
                <a:ea typeface="Times New Roman"/>
                <a:cs typeface="Times New Roman"/>
                <a:sym typeface="Times New Roman"/>
              </a:defRPr>
            </a:pPr>
            <a:r>
              <a:t>Then, individual entities assigned and converted to characteristic spatial representation format </a:t>
            </a:r>
          </a:p>
          <a:p>
            <a:pPr defTabSz="4900612">
              <a:lnSpc>
                <a:spcPct val="114000"/>
              </a:lnSpc>
              <a:buSzPct val="100000"/>
              <a:buFont typeface="Arial"/>
              <a:buChar char="•"/>
              <a:defRPr sz="2400">
                <a:latin typeface="Times New Roman"/>
                <a:ea typeface="Times New Roman"/>
                <a:cs typeface="Times New Roman"/>
                <a:sym typeface="Times New Roman"/>
              </a:defRPr>
            </a:pPr>
            <a:r>
              <a:t>After making decision on the research geodata base, the data sets prepared </a:t>
            </a:r>
          </a:p>
          <a:p>
            <a:pPr defTabSz="4900612">
              <a:lnSpc>
                <a:spcPct val="114000"/>
              </a:lnSpc>
              <a:buSzPct val="100000"/>
              <a:buFont typeface="Arial"/>
              <a:buChar char="•"/>
              <a:defRPr sz="2400">
                <a:latin typeface="Times New Roman"/>
                <a:ea typeface="Times New Roman"/>
                <a:cs typeface="Times New Roman"/>
                <a:sym typeface="Times New Roman"/>
              </a:defRPr>
            </a:pPr>
            <a:r>
              <a:t>In order to demarcated the groundwater potential zones of study area different thematic maps prepared </a:t>
            </a:r>
          </a:p>
          <a:p>
            <a:pPr defTabSz="4900612">
              <a:lnSpc>
                <a:spcPct val="114000"/>
              </a:lnSpc>
              <a:buSzPct val="100000"/>
              <a:buFont typeface="Arial"/>
              <a:buChar char="•"/>
              <a:defRPr sz="2400">
                <a:latin typeface="Times New Roman"/>
                <a:ea typeface="Times New Roman"/>
                <a:cs typeface="Times New Roman"/>
                <a:sym typeface="Times New Roman"/>
              </a:defRPr>
            </a:pPr>
            <a:r>
              <a:t>Groundwater potential zone map prepared using overlay analysis using IDRIS and ArcGIS software’s.</a:t>
            </a:r>
          </a:p>
          <a:p>
            <a:pPr defTabSz="4900612">
              <a:lnSpc>
                <a:spcPct val="114000"/>
              </a:lnSpc>
              <a:buSzPct val="100000"/>
              <a:buFont typeface="Arial"/>
              <a:buChar char="•"/>
              <a:defRPr sz="2400">
                <a:latin typeface="Times New Roman"/>
                <a:ea typeface="Times New Roman"/>
                <a:cs typeface="Times New Roman"/>
                <a:sym typeface="Times New Roman"/>
              </a:defRPr>
            </a:pPr>
          </a:p>
          <a:p>
            <a:pPr defTabSz="4900612">
              <a:lnSpc>
                <a:spcPct val="114000"/>
              </a:lnSpc>
              <a:defRPr b="1" i="1" sz="2400">
                <a:latin typeface="Times New Roman"/>
                <a:ea typeface="Times New Roman"/>
                <a:cs typeface="Times New Roman"/>
                <a:sym typeface="Times New Roman"/>
              </a:defRPr>
            </a:pPr>
            <a:r>
              <a:t>Data Analysis</a:t>
            </a:r>
          </a:p>
          <a:p>
            <a:pPr defTabSz="4900612">
              <a:lnSpc>
                <a:spcPct val="114000"/>
              </a:lnSpc>
              <a:buSzPct val="100000"/>
              <a:buFont typeface="Arial"/>
              <a:buChar char="•"/>
              <a:defRPr sz="2400">
                <a:latin typeface="Times New Roman"/>
                <a:ea typeface="Times New Roman"/>
                <a:cs typeface="Times New Roman"/>
                <a:sym typeface="Times New Roman"/>
              </a:defRPr>
            </a:pPr>
            <a:r>
              <a:t>In this stage, digital image processing of the satellite data carried out for extraction of pertinent information </a:t>
            </a:r>
          </a:p>
          <a:p>
            <a:pPr defTabSz="4900612">
              <a:lnSpc>
                <a:spcPct val="114000"/>
              </a:lnSpc>
              <a:buSzPct val="100000"/>
              <a:buFont typeface="Arial"/>
              <a:buChar char="•"/>
              <a:defRPr sz="2400">
                <a:latin typeface="Times New Roman"/>
                <a:ea typeface="Times New Roman"/>
                <a:cs typeface="Times New Roman"/>
                <a:sym typeface="Times New Roman"/>
              </a:defRPr>
            </a:pPr>
            <a:r>
              <a:t>The different polygons in the thematic layers labeled separately and then they were converted to raster and registered</a:t>
            </a:r>
          </a:p>
          <a:p>
            <a:pPr defTabSz="4900612">
              <a:lnSpc>
                <a:spcPct val="114000"/>
              </a:lnSpc>
              <a:buSzPct val="100000"/>
              <a:buFont typeface="Arial"/>
              <a:buChar char="•"/>
              <a:defRPr sz="2400">
                <a:latin typeface="Times New Roman"/>
                <a:ea typeface="Times New Roman"/>
                <a:cs typeface="Times New Roman"/>
                <a:sym typeface="Times New Roman"/>
              </a:defRPr>
            </a:pPr>
            <a:r>
              <a:t>Prior to integration of different information, individual class weights and map scores was assessed based on Satty’s Analytic Hierarchy process </a:t>
            </a:r>
          </a:p>
          <a:p>
            <a:pPr defTabSz="4900612">
              <a:lnSpc>
                <a:spcPct val="114000"/>
              </a:lnSpc>
              <a:buSzPct val="100000"/>
              <a:buFont typeface="Arial"/>
              <a:buChar char="•"/>
              <a:defRPr sz="2400">
                <a:latin typeface="Times New Roman"/>
                <a:ea typeface="Times New Roman"/>
                <a:cs typeface="Times New Roman"/>
                <a:sym typeface="Times New Roman"/>
              </a:defRPr>
            </a:pPr>
            <a:r>
              <a:t>.</a:t>
            </a:r>
          </a:p>
        </p:txBody>
      </p:sp>
      <p:sp>
        <p:nvSpPr>
          <p:cNvPr id="22" name="In the present study, an attempt had been made to delineate and classify possible groundwater potential zones in the Bilate River catchment using integrated remote sensing and GIS techniques.…"/>
          <p:cNvSpPr txBox="1"/>
          <p:nvPr/>
        </p:nvSpPr>
        <p:spPr>
          <a:xfrm>
            <a:off x="671512" y="5072062"/>
            <a:ext cx="12573001" cy="4497816"/>
          </a:xfrm>
          <a:prstGeom prst="rect">
            <a:avLst/>
          </a:prstGeom>
          <a:solidFill>
            <a:srgbClr val="C6D9F1"/>
          </a:solidFill>
          <a:ln w="12700">
            <a:miter lim="400000"/>
          </a:ln>
          <a:extLst>
            <a:ext uri="{C572A759-6A51-4108-AA02-DFA0A04FC94B}">
              <ma14:wrappingTextBoxFlag xmlns:ma14="http://schemas.microsoft.com/office/mac/drawingml/2011/main" val="1"/>
            </a:ext>
          </a:extLst>
        </p:spPr>
        <p:txBody>
          <a:bodyPr lIns="49023" tIns="49023" rIns="49023" bIns="49023">
            <a:spAutoFit/>
          </a:bodyPr>
          <a:lstStyle/>
          <a:p>
            <a:pPr algn="just" defTabSz="4900612">
              <a:lnSpc>
                <a:spcPct val="114000"/>
              </a:lnSpc>
              <a:spcBef>
                <a:spcPts val="600"/>
              </a:spcBef>
              <a:buSzPct val="100000"/>
              <a:buFont typeface="Arial"/>
              <a:buChar char="•"/>
              <a:defRPr sz="2400">
                <a:latin typeface="Times New Roman"/>
                <a:ea typeface="Times New Roman"/>
                <a:cs typeface="Times New Roman"/>
                <a:sym typeface="Times New Roman"/>
              </a:defRPr>
            </a:pPr>
            <a:r>
              <a:t>In the present study, an attempt had been made to delineate and classify possible groundwater potential zones in the Bilate River catchment using integrated remote sensing and GIS techniques. </a:t>
            </a:r>
          </a:p>
          <a:p>
            <a:pPr algn="just" defTabSz="4900612">
              <a:lnSpc>
                <a:spcPct val="114000"/>
              </a:lnSpc>
              <a:spcBef>
                <a:spcPts val="600"/>
              </a:spcBef>
              <a:buSzPct val="100000"/>
              <a:buFont typeface="Arial"/>
              <a:buChar char="•"/>
              <a:defRPr sz="2400">
                <a:latin typeface="Times New Roman"/>
                <a:ea typeface="Times New Roman"/>
                <a:cs typeface="Times New Roman"/>
                <a:sym typeface="Times New Roman"/>
              </a:defRPr>
            </a:pPr>
            <a:r>
              <a:t>The study area is part of the main Ethiopian rift, it is highly affected by the uplift and subsequent rifting phenomena that created localized and regional fractures and faults of volcanic rocks;</a:t>
            </a:r>
          </a:p>
          <a:p>
            <a:pPr algn="just" defTabSz="4900612">
              <a:lnSpc>
                <a:spcPct val="114000"/>
              </a:lnSpc>
              <a:spcBef>
                <a:spcPts val="600"/>
              </a:spcBef>
              <a:buSzPct val="100000"/>
              <a:buFont typeface="Arial"/>
              <a:buChar char="•"/>
              <a:defRPr sz="2400">
                <a:latin typeface="Times New Roman"/>
                <a:ea typeface="Times New Roman"/>
                <a:cs typeface="Times New Roman"/>
                <a:sym typeface="Times New Roman"/>
              </a:defRPr>
            </a:pPr>
            <a:r>
              <a:t>Moreover, the complex spatial and temporal distribution of the volcanic rocks, their different intricate stratigraphic and structural relationships, wide compositional variability, different degree of weathering and topographic position complicate the hydrogeological behavior of the volcanic aquifers and the hydrochemical signature requires systematic and scientific approach of investigation to determine the groundwater potential in the area.</a:t>
            </a:r>
          </a:p>
          <a:p>
            <a:pPr defTabSz="4900612">
              <a:defRPr sz="2400"/>
            </a:pPr>
            <a:r>
              <a:t> </a:t>
            </a:r>
          </a:p>
          <a:p>
            <a:pPr defTabSz="4900612">
              <a:defRPr sz="2400"/>
            </a:pPr>
            <a:r>
              <a:t> </a:t>
            </a:r>
          </a:p>
        </p:txBody>
      </p:sp>
      <p:sp>
        <p:nvSpPr>
          <p:cNvPr id="23" name="Fig. 1: Location Map and Digital Elevation Model(DEM) of The Study Area"/>
          <p:cNvSpPr txBox="1"/>
          <p:nvPr/>
        </p:nvSpPr>
        <p:spPr>
          <a:xfrm>
            <a:off x="2010345" y="22788562"/>
            <a:ext cx="8234810" cy="387225"/>
          </a:xfrm>
          <a:prstGeom prst="rect">
            <a:avLst/>
          </a:prstGeom>
          <a:ln w="12700">
            <a:miter lim="400000"/>
          </a:ln>
          <a:extLst>
            <a:ext uri="{C572A759-6A51-4108-AA02-DFA0A04FC94B}">
              <ma14:wrappingTextBoxFlag xmlns:ma14="http://schemas.microsoft.com/office/mac/drawingml/2011/main" val="1"/>
            </a:ext>
          </a:extLst>
        </p:spPr>
        <p:txBody>
          <a:bodyPr lIns="52957" tIns="52957" rIns="52957" bIns="52957">
            <a:spAutoFit/>
          </a:bodyPr>
          <a:lstStyle/>
          <a:p>
            <a:pPr algn="ctr" defTabSz="4902200">
              <a:defRPr sz="2000" u="sng">
                <a:latin typeface="Times New Roman"/>
                <a:ea typeface="Times New Roman"/>
                <a:cs typeface="Times New Roman"/>
                <a:sym typeface="Times New Roman"/>
              </a:defRPr>
            </a:pPr>
            <a:r>
              <a:t>Fig. 1:</a:t>
            </a:r>
            <a:r>
              <a:rPr u="none"/>
              <a:t> </a:t>
            </a:r>
            <a:r>
              <a:rPr i="1" u="none"/>
              <a:t>Location Map and Digital Elevation Model(DEM) of The Study Area</a:t>
            </a:r>
          </a:p>
        </p:txBody>
      </p:sp>
      <p:sp>
        <p:nvSpPr>
          <p:cNvPr id="24" name="Line"/>
          <p:cNvSpPr/>
          <p:nvPr/>
        </p:nvSpPr>
        <p:spPr>
          <a:xfrm>
            <a:off x="1173164" y="23825200"/>
            <a:ext cx="48845786" cy="0"/>
          </a:xfrm>
          <a:prstGeom prst="line">
            <a:avLst/>
          </a:prstGeom>
          <a:ln>
            <a:solidFill>
              <a:srgbClr val="000000"/>
            </a:solidFill>
          </a:ln>
        </p:spPr>
        <p:txBody>
          <a:bodyPr lIns="45719" rIns="45719"/>
          <a:lstStyle/>
          <a:p>
            <a:pPr/>
          </a:p>
        </p:txBody>
      </p:sp>
      <p:sp>
        <p:nvSpPr>
          <p:cNvPr id="25" name="Fig. 2 Conceptual Flow chart of groundwater potential evaluation using GIS and remote sensing mapping methodology applied on the Bilate River Catchment."/>
          <p:cNvSpPr txBox="1"/>
          <p:nvPr/>
        </p:nvSpPr>
        <p:spPr>
          <a:xfrm>
            <a:off x="25370407" y="12644437"/>
            <a:ext cx="11324086" cy="1121667"/>
          </a:xfrm>
          <a:prstGeom prst="rect">
            <a:avLst/>
          </a:prstGeom>
          <a:ln w="12700">
            <a:miter lim="400000"/>
          </a:ln>
          <a:extLst>
            <a:ext uri="{C572A759-6A51-4108-AA02-DFA0A04FC94B}">
              <ma14:wrappingTextBoxFlag xmlns:ma14="http://schemas.microsoft.com/office/mac/drawingml/2011/main" val="1"/>
            </a:ext>
          </a:extLst>
        </p:spPr>
        <p:txBody>
          <a:bodyPr lIns="52957" tIns="52957" rIns="52957" bIns="52957">
            <a:spAutoFit/>
          </a:bodyPr>
          <a:lstStyle>
            <a:lvl1pPr algn="ctr" defTabSz="4900612">
              <a:defRPr sz="2400">
                <a:latin typeface="Times New Roman"/>
                <a:ea typeface="Times New Roman"/>
                <a:cs typeface="Times New Roman"/>
                <a:sym typeface="Times New Roman"/>
              </a:defRPr>
            </a:lvl1pPr>
          </a:lstStyle>
          <a:p>
            <a:pPr/>
            <a:r>
              <a:t>Fig. 2 Conceptual Flow chart of groundwater potential evaluation using GIS and remote sensing mapping methodology applied on the Bilate River Catchment.</a:t>
            </a:r>
            <a:endParaRPr b="1"/>
          </a:p>
        </p:txBody>
      </p:sp>
      <p:sp>
        <p:nvSpPr>
          <p:cNvPr id="26" name="Acknowledgements…"/>
          <p:cNvSpPr txBox="1"/>
          <p:nvPr/>
        </p:nvSpPr>
        <p:spPr>
          <a:xfrm>
            <a:off x="41248012" y="39219187"/>
            <a:ext cx="9418638" cy="2686654"/>
          </a:xfrm>
          <a:prstGeom prst="rect">
            <a:avLst/>
          </a:prstGeom>
          <a:solidFill>
            <a:srgbClr val="C6D9F1"/>
          </a:solidFill>
          <a:ln w="12700">
            <a:miter lim="400000"/>
          </a:ln>
          <a:extLst>
            <a:ext uri="{C572A759-6A51-4108-AA02-DFA0A04FC94B}">
              <ma14:wrappingTextBoxFlag xmlns:ma14="http://schemas.microsoft.com/office/mac/drawingml/2011/main" val="1"/>
            </a:ext>
          </a:extLst>
        </p:spPr>
        <p:txBody>
          <a:bodyPr lIns="59577" tIns="59577" rIns="59577" bIns="59577">
            <a:spAutoFit/>
          </a:bodyPr>
          <a:lstStyle/>
          <a:p>
            <a:pPr algn="just" defTabSz="4900612">
              <a:lnSpc>
                <a:spcPct val="114000"/>
              </a:lnSpc>
              <a:defRPr b="1" sz="2800">
                <a:latin typeface="Times New Roman"/>
                <a:ea typeface="Times New Roman"/>
                <a:cs typeface="Times New Roman"/>
                <a:sym typeface="Times New Roman"/>
              </a:defRPr>
            </a:pPr>
            <a:r>
              <a:t>Acknowledgements</a:t>
            </a:r>
          </a:p>
          <a:p>
            <a:pPr algn="just" defTabSz="4900612">
              <a:lnSpc>
                <a:spcPct val="114000"/>
              </a:lnSpc>
              <a:buSzPct val="100000"/>
              <a:buFont typeface="Arial"/>
              <a:buChar char="•"/>
              <a:defRPr sz="1800"/>
            </a:pPr>
            <a:r>
              <a:t>I am grateful to my advisor prof. Tenalem Ayenew,  Ethipian Water Resources Ministry, National Meteorological Service, Geological survey, Mapping Agency and SNNPR Water resources development Bureau</a:t>
            </a:r>
            <a:endParaRPr b="1">
              <a:latin typeface="Times New Roman"/>
              <a:ea typeface="Times New Roman"/>
              <a:cs typeface="Times New Roman"/>
              <a:sym typeface="Times New Roman"/>
            </a:endParaRPr>
          </a:p>
          <a:p>
            <a:pPr algn="just" defTabSz="4900612">
              <a:lnSpc>
                <a:spcPct val="114000"/>
              </a:lnSpc>
              <a:buSzPct val="100000"/>
              <a:buFont typeface="Arial"/>
              <a:buChar char="•"/>
              <a:defRPr sz="1800">
                <a:latin typeface="Times New Roman"/>
                <a:ea typeface="Times New Roman"/>
                <a:cs typeface="Times New Roman"/>
                <a:sym typeface="Times New Roman"/>
              </a:defRPr>
            </a:pPr>
          </a:p>
          <a:p>
            <a:pPr algn="just" defTabSz="4900612">
              <a:defRPr sz="1800"/>
            </a:pPr>
          </a:p>
          <a:p>
            <a:pPr algn="just" defTabSz="4900612">
              <a:defRPr sz="1800"/>
            </a:pPr>
          </a:p>
        </p:txBody>
      </p:sp>
      <p:sp>
        <p:nvSpPr>
          <p:cNvPr id="27" name="After categorization, all the reclassified thematic layers were integrated with one another through GIS using the weighting overlay analysis as follows."/>
          <p:cNvSpPr txBox="1"/>
          <p:nvPr/>
        </p:nvSpPr>
        <p:spPr>
          <a:xfrm>
            <a:off x="29163214" y="26503312"/>
            <a:ext cx="11201309" cy="1287307"/>
          </a:xfrm>
          <a:prstGeom prst="rect">
            <a:avLst/>
          </a:prstGeom>
          <a:ln w="12700">
            <a:miter lim="400000"/>
          </a:ln>
          <a:extLst>
            <a:ext uri="{C572A759-6A51-4108-AA02-DFA0A04FC94B}">
              <ma14:wrappingTextBoxFlag xmlns:ma14="http://schemas.microsoft.com/office/mac/drawingml/2011/main" val="1"/>
            </a:ext>
          </a:extLst>
        </p:spPr>
        <p:txBody>
          <a:bodyPr lIns="59577" tIns="59577" rIns="59577" bIns="59577">
            <a:spAutoFit/>
          </a:bodyPr>
          <a:lstStyle/>
          <a:p>
            <a:pPr algn="just" defTabSz="4902200">
              <a:defRPr sz="3200"/>
            </a:pPr>
          </a:p>
          <a:p>
            <a:pPr algn="just" defTabSz="4902200">
              <a:defRPr sz="2400">
                <a:latin typeface="Times New Roman"/>
                <a:ea typeface="Times New Roman"/>
                <a:cs typeface="Times New Roman"/>
                <a:sym typeface="Times New Roman"/>
              </a:defRPr>
            </a:pPr>
            <a:r>
              <a:t>After categorization, all the reclassified thematic layers were integrated with one another through GIS using the weighting overlay analysis as follows. </a:t>
            </a:r>
          </a:p>
        </p:txBody>
      </p:sp>
      <p:sp>
        <p:nvSpPr>
          <p:cNvPr id="28" name="Thematic  maps were converted to raster data sets having the same pixel size…"/>
          <p:cNvSpPr txBox="1"/>
          <p:nvPr/>
        </p:nvSpPr>
        <p:spPr>
          <a:xfrm>
            <a:off x="12887325" y="35575875"/>
            <a:ext cx="8643938" cy="5282276"/>
          </a:xfrm>
          <a:prstGeom prst="rect">
            <a:avLst/>
          </a:prstGeom>
          <a:solidFill>
            <a:srgbClr val="C6D9F1"/>
          </a:solidFill>
          <a:ln w="12700">
            <a:miter lim="400000"/>
          </a:ln>
          <a:extLst>
            <a:ext uri="{C572A759-6A51-4108-AA02-DFA0A04FC94B}">
              <ma14:wrappingTextBoxFlag xmlns:ma14="http://schemas.microsoft.com/office/mac/drawingml/2011/main" val="1"/>
            </a:ext>
          </a:extLst>
        </p:spPr>
        <p:txBody>
          <a:bodyPr lIns="59577" tIns="59577" rIns="59577" bIns="59577">
            <a:spAutoFit/>
          </a:bodyPr>
          <a:lstStyle/>
          <a:p>
            <a:pPr algn="just" defTabSz="4900612">
              <a:lnSpc>
                <a:spcPct val="113000"/>
              </a:lnSpc>
              <a:buSzPct val="100000"/>
              <a:buFont typeface="Arial"/>
              <a:buChar char="•"/>
              <a:defRPr sz="2400">
                <a:latin typeface="Times New Roman"/>
                <a:ea typeface="Times New Roman"/>
                <a:cs typeface="Times New Roman"/>
                <a:sym typeface="Times New Roman"/>
              </a:defRPr>
            </a:pPr>
            <a:r>
              <a:t>Thema</a:t>
            </a:r>
            <a:r>
              <a:rPr sz="2000"/>
              <a:t>tic  maps were converted to raster data sets having the same pixel size </a:t>
            </a:r>
            <a:endParaRPr sz="2000"/>
          </a:p>
          <a:p>
            <a:pPr algn="just" defTabSz="4900612">
              <a:lnSpc>
                <a:spcPct val="113000"/>
              </a:lnSpc>
              <a:buSzPct val="100000"/>
              <a:buFont typeface="Arial"/>
              <a:buChar char="•"/>
              <a:defRPr sz="2200">
                <a:latin typeface="Times New Roman"/>
                <a:ea typeface="Times New Roman"/>
                <a:cs typeface="Times New Roman"/>
                <a:sym typeface="Times New Roman"/>
              </a:defRPr>
            </a:pPr>
            <a:r>
              <a:t>Different weightage were assigned as per their groundwater potential controlling capacity within the study area </a:t>
            </a:r>
          </a:p>
          <a:p>
            <a:pPr algn="just" defTabSz="4900612">
              <a:lnSpc>
                <a:spcPct val="113000"/>
              </a:lnSpc>
              <a:buSzPct val="100000"/>
              <a:buFont typeface="Arial"/>
              <a:buChar char="•"/>
              <a:defRPr sz="2200">
                <a:latin typeface="Times New Roman"/>
                <a:ea typeface="Times New Roman"/>
                <a:cs typeface="Times New Roman"/>
                <a:sym typeface="Times New Roman"/>
              </a:defRPr>
            </a:pPr>
            <a:r>
              <a:t>Reclassification of each map was done based on the weight values produced. </a:t>
            </a:r>
          </a:p>
          <a:p>
            <a:pPr algn="just" defTabSz="4900612">
              <a:lnSpc>
                <a:spcPct val="113000"/>
              </a:lnSpc>
              <a:buSzPct val="100000"/>
              <a:buFont typeface="Arial"/>
              <a:buChar char="•"/>
              <a:defRPr sz="2200">
                <a:latin typeface="Times New Roman"/>
                <a:ea typeface="Times New Roman"/>
                <a:cs typeface="Times New Roman"/>
                <a:sym typeface="Times New Roman"/>
              </a:defRPr>
            </a:pPr>
            <a:r>
              <a:t>Accordingly, the value 1 was given for highly controlling units, 2 for moderately controlling units, 3 for low controlling units and 4 for poor controlling reclassified units. </a:t>
            </a:r>
          </a:p>
          <a:p>
            <a:pPr algn="just" defTabSz="4900612">
              <a:lnSpc>
                <a:spcPct val="113000"/>
              </a:lnSpc>
              <a:buSzPct val="100000"/>
              <a:buFont typeface="Arial"/>
              <a:buChar char="•"/>
              <a:defRPr sz="2200">
                <a:latin typeface="Times New Roman"/>
                <a:ea typeface="Times New Roman"/>
                <a:cs typeface="Times New Roman"/>
                <a:sym typeface="Times New Roman"/>
              </a:defRPr>
            </a:pPr>
            <a:r>
              <a:t>Finally the maps integrated using GIS software with the purpose intended to delineate the groundwater potential areas for the study region.</a:t>
            </a:r>
          </a:p>
          <a:p>
            <a:pPr algn="just" defTabSz="4900612">
              <a:lnSpc>
                <a:spcPct val="113000"/>
              </a:lnSpc>
              <a:buSzPct val="100000"/>
              <a:buFont typeface="Arial"/>
              <a:buChar char="•"/>
              <a:defRPr sz="2200">
                <a:latin typeface="Times New Roman"/>
                <a:ea typeface="Times New Roman"/>
                <a:cs typeface="Times New Roman"/>
                <a:sym typeface="Times New Roman"/>
              </a:defRPr>
            </a:pPr>
            <a:r>
              <a:t>All the weighted thematic maps were integrated and defined criteria weight using the IDRIS software and overlay analysis done using ArcGIS software and potential ground water prospect zones were identified.</a:t>
            </a:r>
          </a:p>
        </p:txBody>
      </p:sp>
      <p:pic>
        <p:nvPicPr>
          <p:cNvPr id="29" name="image.png" descr="image.png"/>
          <p:cNvPicPr>
            <a:picLocks noChangeAspect="1"/>
          </p:cNvPicPr>
          <p:nvPr/>
        </p:nvPicPr>
        <p:blipFill>
          <a:blip r:embed="rId3">
            <a:extLst/>
          </a:blip>
          <a:stretch>
            <a:fillRect/>
          </a:stretch>
        </p:blipFill>
        <p:spPr>
          <a:xfrm>
            <a:off x="30746700" y="15014765"/>
            <a:ext cx="6715125" cy="7040087"/>
          </a:xfrm>
          <a:prstGeom prst="rect">
            <a:avLst/>
          </a:prstGeom>
          <a:ln w="12700">
            <a:miter lim="400000"/>
          </a:ln>
        </p:spPr>
      </p:pic>
      <p:sp>
        <p:nvSpPr>
          <p:cNvPr id="30" name="To evaluate and delineate ground water potential zones in the Bilate River catchment using integrated geographic Information system (GIS) and Remote sensing techniques.…"/>
          <p:cNvSpPr txBox="1"/>
          <p:nvPr/>
        </p:nvSpPr>
        <p:spPr>
          <a:xfrm>
            <a:off x="528637" y="10715625"/>
            <a:ext cx="12330114" cy="3866653"/>
          </a:xfrm>
          <a:prstGeom prst="rect">
            <a:avLst/>
          </a:prstGeom>
          <a:solidFill>
            <a:srgbClr val="C6D9F1"/>
          </a:solidFill>
          <a:ln w="12700">
            <a:miter lim="400000"/>
          </a:ln>
          <a:extLst>
            <a:ext uri="{C572A759-6A51-4108-AA02-DFA0A04FC94B}">
              <ma14:wrappingTextBoxFlag xmlns:ma14="http://schemas.microsoft.com/office/mac/drawingml/2011/main" val="1"/>
            </a:ext>
          </a:extLst>
        </p:spPr>
        <p:txBody>
          <a:bodyPr lIns="59577" tIns="59577" rIns="59577" bIns="59577">
            <a:spAutoFit/>
          </a:bodyPr>
          <a:lstStyle/>
          <a:p>
            <a:pPr algn="just" defTabSz="4900612">
              <a:lnSpc>
                <a:spcPct val="114000"/>
              </a:lnSpc>
              <a:spcBef>
                <a:spcPts val="600"/>
              </a:spcBef>
              <a:buSzPct val="100000"/>
              <a:buFont typeface="Arial"/>
              <a:buChar char="•"/>
              <a:defRPr sz="2400">
                <a:latin typeface="Times New Roman"/>
                <a:ea typeface="Times New Roman"/>
                <a:cs typeface="Times New Roman"/>
                <a:sym typeface="Times New Roman"/>
              </a:defRPr>
            </a:pPr>
            <a:r>
              <a:t>To evaluate and delineate ground water potential zones in the Bilate River catchment using integrated geographic Information system (GIS) and Remote sensing techniques.</a:t>
            </a:r>
          </a:p>
          <a:p>
            <a:pPr algn="just" defTabSz="4900612">
              <a:lnSpc>
                <a:spcPct val="114000"/>
              </a:lnSpc>
              <a:spcBef>
                <a:spcPts val="600"/>
              </a:spcBef>
              <a:buSzPct val="100000"/>
              <a:buChar char="▪"/>
              <a:defRPr sz="2400">
                <a:latin typeface="Times New Roman"/>
                <a:ea typeface="Times New Roman"/>
                <a:cs typeface="Times New Roman"/>
                <a:sym typeface="Times New Roman"/>
              </a:defRPr>
            </a:pPr>
            <a:r>
              <a:t>     To evaluate the ability of currently used GIS and remote sensing techniques to distinguish or delineate target features controlling groundwater occurrence. </a:t>
            </a:r>
          </a:p>
          <a:p>
            <a:pPr algn="just" defTabSz="4900612">
              <a:lnSpc>
                <a:spcPct val="114000"/>
              </a:lnSpc>
              <a:spcBef>
                <a:spcPts val="600"/>
              </a:spcBef>
              <a:buSzPct val="100000"/>
              <a:buChar char="▪"/>
              <a:defRPr sz="2400">
                <a:latin typeface="Times New Roman"/>
                <a:ea typeface="Times New Roman"/>
                <a:cs typeface="Times New Roman"/>
                <a:sym typeface="Times New Roman"/>
              </a:defRPr>
            </a:pPr>
            <a:r>
              <a:t>To produce hydrogeological map of the area based on the available data interpretation and analysis that will be a good basis for detailed groundwater exploitation work</a:t>
            </a:r>
          </a:p>
          <a:p>
            <a:pPr algn="just" defTabSz="4900612">
              <a:lnSpc>
                <a:spcPct val="114000"/>
              </a:lnSpc>
              <a:spcBef>
                <a:spcPts val="600"/>
              </a:spcBef>
              <a:buSzPct val="100000"/>
              <a:buChar char="▪"/>
              <a:defRPr sz="2400">
                <a:latin typeface="Times New Roman"/>
                <a:ea typeface="Times New Roman"/>
                <a:cs typeface="Times New Roman"/>
                <a:sym typeface="Times New Roman"/>
              </a:defRPr>
            </a:pPr>
            <a:r>
              <a:t>To identify the degree of role of groundwater occurrence and distribution controlling parameters in the study area and their relationship to each other. </a:t>
            </a:r>
          </a:p>
          <a:p>
            <a:pPr algn="just" defTabSz="4900612">
              <a:defRPr sz="2400">
                <a:latin typeface="Times New Roman"/>
                <a:ea typeface="Times New Roman"/>
                <a:cs typeface="Times New Roman"/>
                <a:sym typeface="Times New Roman"/>
              </a:defRPr>
            </a:pPr>
            <a:r>
              <a:t>. </a:t>
            </a:r>
          </a:p>
        </p:txBody>
      </p:sp>
      <p:graphicFrame>
        <p:nvGraphicFramePr>
          <p:cNvPr id="31" name="Table"/>
          <p:cNvGraphicFramePr/>
          <p:nvPr/>
        </p:nvGraphicFramePr>
        <p:xfrm>
          <a:off x="13744575" y="17573625"/>
          <a:ext cx="10929938" cy="296545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635125"/>
                <a:gridCol w="854075"/>
                <a:gridCol w="1038225"/>
                <a:gridCol w="973137"/>
                <a:gridCol w="984250"/>
                <a:gridCol w="1136650"/>
                <a:gridCol w="1108075"/>
                <a:gridCol w="1039812"/>
                <a:gridCol w="1120775"/>
                <a:gridCol w="1039812"/>
              </a:tblGrid>
              <a:tr h="536575">
                <a:tc>
                  <a:txBody>
                    <a:bodyPr/>
                    <a:lstStyle/>
                    <a:p>
                      <a:pPr algn="just">
                        <a:lnSpc>
                          <a:spcPct val="115000"/>
                        </a:lnSpc>
                        <a:spcBef>
                          <a:spcPts val="600"/>
                        </a:spcBef>
                        <a:tabLst>
                          <a:tab pos="914400" algn="l"/>
                        </a:tabLst>
                        <a:defRPr sz="1800"/>
                      </a:pPr>
                      <a:r>
                        <a:rPr sz="2400">
                          <a:latin typeface="Times New Roman"/>
                          <a:ea typeface="Times New Roman"/>
                          <a:cs typeface="Times New Roman"/>
                          <a:sym typeface="Times New Roman"/>
                        </a:rPr>
                        <a:t>Rating</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15000"/>
                        </a:lnSpc>
                        <a:spcBef>
                          <a:spcPts val="600"/>
                        </a:spcBef>
                        <a:tabLst>
                          <a:tab pos="914400" algn="l"/>
                        </a:tabLst>
                        <a:defRPr sz="1800"/>
                      </a:pPr>
                      <a:r>
                        <a:rPr sz="2400">
                          <a:latin typeface="Times New Roman"/>
                          <a:ea typeface="Times New Roman"/>
                          <a:cs typeface="Times New Roman"/>
                          <a:sym typeface="Times New Roman"/>
                        </a:rPr>
                        <a:t>1/9</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15000"/>
                        </a:lnSpc>
                        <a:spcBef>
                          <a:spcPts val="600"/>
                        </a:spcBef>
                        <a:tabLst>
                          <a:tab pos="914400" algn="l"/>
                        </a:tabLst>
                        <a:defRPr sz="1800"/>
                      </a:pPr>
                      <a:r>
                        <a:rPr sz="2400">
                          <a:latin typeface="Times New Roman"/>
                          <a:ea typeface="Times New Roman"/>
                          <a:cs typeface="Times New Roman"/>
                          <a:sym typeface="Times New Roman"/>
                        </a:rPr>
                        <a:t>1/7</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15000"/>
                        </a:lnSpc>
                        <a:spcBef>
                          <a:spcPts val="600"/>
                        </a:spcBef>
                        <a:tabLst>
                          <a:tab pos="914400" algn="l"/>
                        </a:tabLst>
                        <a:defRPr sz="1800"/>
                      </a:pPr>
                      <a:r>
                        <a:rPr sz="2400">
                          <a:latin typeface="Times New Roman"/>
                          <a:ea typeface="Times New Roman"/>
                          <a:cs typeface="Times New Roman"/>
                          <a:sym typeface="Times New Roman"/>
                        </a:rPr>
                        <a:t>1/5</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15000"/>
                        </a:lnSpc>
                        <a:spcBef>
                          <a:spcPts val="600"/>
                        </a:spcBef>
                        <a:tabLst>
                          <a:tab pos="914400" algn="l"/>
                        </a:tabLst>
                        <a:defRPr sz="1800"/>
                      </a:pPr>
                      <a:r>
                        <a:rPr sz="2400">
                          <a:latin typeface="Times New Roman"/>
                          <a:ea typeface="Times New Roman"/>
                          <a:cs typeface="Times New Roman"/>
                          <a:sym typeface="Times New Roman"/>
                        </a:rPr>
                        <a:t>1/3</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15000"/>
                        </a:lnSpc>
                        <a:spcBef>
                          <a:spcPts val="600"/>
                        </a:spcBef>
                        <a:tabLst>
                          <a:tab pos="914400" algn="l"/>
                        </a:tabLst>
                        <a:defRPr sz="1800"/>
                      </a:pPr>
                      <a:r>
                        <a:rPr sz="2400">
                          <a:latin typeface="Times New Roman"/>
                          <a:ea typeface="Times New Roman"/>
                          <a:cs typeface="Times New Roman"/>
                          <a:sym typeface="Times New Roman"/>
                        </a:rPr>
                        <a:t>1</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15000"/>
                        </a:lnSpc>
                        <a:spcBef>
                          <a:spcPts val="600"/>
                        </a:spcBef>
                        <a:tabLst>
                          <a:tab pos="914400" algn="l"/>
                        </a:tabLst>
                        <a:defRPr sz="1800"/>
                      </a:pPr>
                      <a:r>
                        <a:rPr sz="2400">
                          <a:latin typeface="Times New Roman"/>
                          <a:ea typeface="Times New Roman"/>
                          <a:cs typeface="Times New Roman"/>
                          <a:sym typeface="Times New Roman"/>
                        </a:rPr>
                        <a:t>3</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15000"/>
                        </a:lnSpc>
                        <a:spcBef>
                          <a:spcPts val="600"/>
                        </a:spcBef>
                        <a:tabLst>
                          <a:tab pos="914400" algn="l"/>
                        </a:tabLst>
                        <a:defRPr sz="1800"/>
                      </a:pPr>
                      <a:r>
                        <a:rPr sz="2400">
                          <a:latin typeface="Times New Roman"/>
                          <a:ea typeface="Times New Roman"/>
                          <a:cs typeface="Times New Roman"/>
                          <a:sym typeface="Times New Roman"/>
                        </a:rPr>
                        <a:t>5</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15000"/>
                        </a:lnSpc>
                        <a:spcBef>
                          <a:spcPts val="600"/>
                        </a:spcBef>
                        <a:tabLst>
                          <a:tab pos="914400" algn="l"/>
                        </a:tabLst>
                        <a:defRPr sz="1800"/>
                      </a:pPr>
                      <a:r>
                        <a:rPr sz="2400">
                          <a:latin typeface="Times New Roman"/>
                          <a:ea typeface="Times New Roman"/>
                          <a:cs typeface="Times New Roman"/>
                          <a:sym typeface="Times New Roman"/>
                        </a:rPr>
                        <a:t>7</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15000"/>
                        </a:lnSpc>
                        <a:spcBef>
                          <a:spcPts val="600"/>
                        </a:spcBef>
                        <a:tabLst>
                          <a:tab pos="914400" algn="l"/>
                        </a:tabLst>
                        <a:defRPr sz="1800"/>
                      </a:pPr>
                      <a:r>
                        <a:rPr sz="2400">
                          <a:latin typeface="Times New Roman"/>
                          <a:ea typeface="Times New Roman"/>
                          <a:cs typeface="Times New Roman"/>
                          <a:sym typeface="Times New Roman"/>
                        </a:rPr>
                        <a:t>9</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1646237">
                <a:tc>
                  <a:txBody>
                    <a:bodyPr/>
                    <a:lstStyle/>
                    <a:p>
                      <a:pPr algn="just">
                        <a:lnSpc>
                          <a:spcPct val="150000"/>
                        </a:lnSpc>
                        <a:tabLst>
                          <a:tab pos="914400" algn="l"/>
                        </a:tabLst>
                        <a:defRPr sz="1800"/>
                      </a:pPr>
                      <a:r>
                        <a:rPr sz="2400">
                          <a:latin typeface="Times New Roman"/>
                          <a:ea typeface="Times New Roman"/>
                          <a:cs typeface="Times New Roman"/>
                          <a:sym typeface="Times New Roman"/>
                        </a:rPr>
                        <a:t>Qualitative description</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tabLst>
                          <a:tab pos="914400" algn="l"/>
                        </a:tabLst>
                        <a:defRPr sz="1800"/>
                      </a:pPr>
                      <a:r>
                        <a:rPr sz="2400">
                          <a:latin typeface="Times New Roman"/>
                          <a:ea typeface="Times New Roman"/>
                          <a:cs typeface="Times New Roman"/>
                          <a:sym typeface="Times New Roman"/>
                        </a:rPr>
                        <a:t>Extremely</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tabLst>
                          <a:tab pos="914400" algn="l"/>
                        </a:tabLst>
                        <a:defRPr sz="1800"/>
                      </a:pPr>
                      <a:r>
                        <a:rPr sz="2400">
                          <a:latin typeface="Times New Roman"/>
                          <a:ea typeface="Times New Roman"/>
                          <a:cs typeface="Times New Roman"/>
                          <a:sym typeface="Times New Roman"/>
                        </a:rPr>
                        <a:t>Very Strong</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tabLst>
                          <a:tab pos="914400" algn="l"/>
                        </a:tabLst>
                        <a:defRPr sz="1800"/>
                      </a:pPr>
                      <a:r>
                        <a:rPr sz="2400">
                          <a:latin typeface="Times New Roman"/>
                          <a:ea typeface="Times New Roman"/>
                          <a:cs typeface="Times New Roman"/>
                          <a:sym typeface="Times New Roman"/>
                        </a:rPr>
                        <a:t>Strongly</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tabLst>
                          <a:tab pos="914400" algn="l"/>
                        </a:tabLst>
                        <a:defRPr sz="1800"/>
                      </a:pPr>
                      <a:r>
                        <a:rPr sz="2400">
                          <a:latin typeface="Times New Roman"/>
                          <a:ea typeface="Times New Roman"/>
                          <a:cs typeface="Times New Roman"/>
                          <a:sym typeface="Times New Roman"/>
                        </a:rPr>
                        <a:t>Moderately</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tabLst>
                          <a:tab pos="914400" algn="l"/>
                        </a:tabLst>
                        <a:defRPr sz="1800"/>
                      </a:pPr>
                      <a:r>
                        <a:rPr sz="2400">
                          <a:latin typeface="Times New Roman"/>
                          <a:ea typeface="Times New Roman"/>
                          <a:cs typeface="Times New Roman"/>
                          <a:sym typeface="Times New Roman"/>
                        </a:rPr>
                        <a:t>Equally</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tabLst>
                          <a:tab pos="914400" algn="l"/>
                        </a:tabLst>
                        <a:defRPr sz="1800"/>
                      </a:pPr>
                      <a:r>
                        <a:rPr sz="2400">
                          <a:latin typeface="Times New Roman"/>
                          <a:ea typeface="Times New Roman"/>
                          <a:cs typeface="Times New Roman"/>
                          <a:sym typeface="Times New Roman"/>
                        </a:rPr>
                        <a:t>Moderately</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tabLst>
                          <a:tab pos="914400" algn="l"/>
                        </a:tabLst>
                        <a:defRPr sz="1800"/>
                      </a:pPr>
                      <a:r>
                        <a:rPr sz="2400">
                          <a:latin typeface="Times New Roman"/>
                          <a:ea typeface="Times New Roman"/>
                          <a:cs typeface="Times New Roman"/>
                          <a:sym typeface="Times New Roman"/>
                        </a:rPr>
                        <a:t>Strongly</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tabLst>
                          <a:tab pos="914400" algn="l"/>
                        </a:tabLst>
                        <a:defRPr sz="1800"/>
                      </a:pPr>
                      <a:r>
                        <a:rPr sz="2400">
                          <a:latin typeface="Times New Roman"/>
                          <a:ea typeface="Times New Roman"/>
                          <a:cs typeface="Times New Roman"/>
                          <a:sym typeface="Times New Roman"/>
                        </a:rPr>
                        <a:t>Very Strongly</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tabLst>
                          <a:tab pos="914400" algn="l"/>
                        </a:tabLst>
                        <a:defRPr sz="1800"/>
                      </a:pPr>
                      <a:r>
                        <a:rPr sz="2400">
                          <a:latin typeface="Times New Roman"/>
                          <a:ea typeface="Times New Roman"/>
                          <a:cs typeface="Times New Roman"/>
                          <a:sym typeface="Times New Roman"/>
                        </a:rPr>
                        <a:t>Extremely</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782637">
                <a:tc>
                  <a:txBody>
                    <a:bodyPr/>
                    <a:lstStyle/>
                    <a:p>
                      <a:pPr algn="just">
                        <a:lnSpc>
                          <a:spcPct val="150000"/>
                        </a:lnSpc>
                        <a:tabLst>
                          <a:tab pos="914400" algn="l"/>
                        </a:tabLst>
                        <a:defRPr sz="2400">
                          <a:latin typeface="Times New Roman"/>
                          <a:ea typeface="Times New Roman"/>
                          <a:cs typeface="Times New Roman"/>
                          <a:sym typeface="Times New Roman"/>
                        </a:defRPr>
                      </a:pP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gridSpan="4">
                  <a:txBody>
                    <a:bodyPr/>
                    <a:lstStyle/>
                    <a:p>
                      <a:pPr algn="just">
                        <a:lnSpc>
                          <a:spcPct val="150000"/>
                        </a:lnSpc>
                        <a:tabLst>
                          <a:tab pos="914400" algn="l"/>
                        </a:tabLst>
                        <a:defRPr sz="1800"/>
                      </a:pPr>
                      <a:r>
                        <a:rPr sz="2400">
                          <a:latin typeface="Times New Roman"/>
                          <a:ea typeface="Times New Roman"/>
                          <a:cs typeface="Times New Roman"/>
                          <a:sym typeface="Times New Roman"/>
                        </a:rPr>
                        <a:t>                   Less Important</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hMerge="1">
                  <a:tcPr/>
                </a:tc>
                <a:tc hMerge="1">
                  <a:tcPr/>
                </a:tc>
                <a:tc hMerge="1">
                  <a:tcPr/>
                </a:tc>
                <a:tc>
                  <a:txBody>
                    <a:bodyPr/>
                    <a:lstStyle/>
                    <a:p>
                      <a:pPr algn="just">
                        <a:lnSpc>
                          <a:spcPct val="150000"/>
                        </a:lnSpc>
                        <a:tabLst>
                          <a:tab pos="914400" algn="l"/>
                        </a:tabLst>
                        <a:defRPr sz="2400">
                          <a:latin typeface="Times New Roman"/>
                          <a:ea typeface="Times New Roman"/>
                          <a:cs typeface="Times New Roman"/>
                          <a:sym typeface="Times New Roman"/>
                        </a:defRPr>
                      </a:pP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gridSpan="4">
                  <a:txBody>
                    <a:bodyPr/>
                    <a:lstStyle/>
                    <a:p>
                      <a:pPr algn="just">
                        <a:lnSpc>
                          <a:spcPct val="150000"/>
                        </a:lnSpc>
                        <a:tabLst>
                          <a:tab pos="914400" algn="l"/>
                        </a:tabLst>
                        <a:defRPr sz="1800"/>
                      </a:pPr>
                      <a:r>
                        <a:rPr sz="2400">
                          <a:latin typeface="Times New Roman"/>
                          <a:ea typeface="Times New Roman"/>
                          <a:cs typeface="Times New Roman"/>
                          <a:sym typeface="Times New Roman"/>
                        </a:rPr>
                        <a:t>More Important</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hMerge="1">
                  <a:tcPr/>
                </a:tc>
                <a:tc hMerge="1">
                  <a:tcPr/>
                </a:tc>
                <a:tc hMerge="1">
                  <a:tcPr/>
                </a:tc>
              </a:tr>
            </a:tbl>
          </a:graphicData>
        </a:graphic>
      </p:graphicFrame>
      <p:sp>
        <p:nvSpPr>
          <p:cNvPr id="32" name="Table 1 Satty’s Analytic Hierarchy process a nine point important scale"/>
          <p:cNvSpPr txBox="1"/>
          <p:nvPr/>
        </p:nvSpPr>
        <p:spPr>
          <a:xfrm>
            <a:off x="14147482" y="16716375"/>
            <a:ext cx="10266999" cy="4213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900612">
              <a:defRPr b="1" sz="2400">
                <a:latin typeface="Times New Roman"/>
                <a:ea typeface="Times New Roman"/>
                <a:cs typeface="Times New Roman"/>
                <a:sym typeface="Times New Roman"/>
              </a:defRPr>
            </a:lvl1pPr>
          </a:lstStyle>
          <a:p>
            <a:pPr/>
            <a:r>
              <a:t>Table 1 Satty’s Analytic Hierarchy process a nine point important scale</a:t>
            </a:r>
          </a:p>
        </p:txBody>
      </p:sp>
      <p:pic>
        <p:nvPicPr>
          <p:cNvPr id="33" name="Rain fall map" descr="Rain fall map"/>
          <p:cNvPicPr>
            <a:picLocks noChangeAspect="1"/>
          </p:cNvPicPr>
          <p:nvPr/>
        </p:nvPicPr>
        <p:blipFill>
          <a:blip r:embed="rId4">
            <a:extLst/>
          </a:blip>
          <a:stretch>
            <a:fillRect/>
          </a:stretch>
        </p:blipFill>
        <p:spPr>
          <a:xfrm>
            <a:off x="37604700" y="3714750"/>
            <a:ext cx="7000875" cy="5387975"/>
          </a:xfrm>
          <a:prstGeom prst="rect">
            <a:avLst/>
          </a:prstGeom>
          <a:ln w="12700">
            <a:miter lim="400000"/>
          </a:ln>
        </p:spPr>
      </p:pic>
      <p:pic>
        <p:nvPicPr>
          <p:cNvPr id="34" name="Rainfa" descr="Rainfa"/>
          <p:cNvPicPr>
            <a:picLocks noChangeAspect="1"/>
          </p:cNvPicPr>
          <p:nvPr/>
        </p:nvPicPr>
        <p:blipFill>
          <a:blip r:embed="rId5">
            <a:extLst/>
          </a:blip>
          <a:srcRect l="1623" t="0" r="1928" b="0"/>
          <a:stretch>
            <a:fillRect/>
          </a:stretch>
        </p:blipFill>
        <p:spPr>
          <a:xfrm>
            <a:off x="44962762" y="3357562"/>
            <a:ext cx="5432426" cy="5668963"/>
          </a:xfrm>
          <a:prstGeom prst="rect">
            <a:avLst/>
          </a:prstGeom>
          <a:ln w="12700">
            <a:miter lim="400000"/>
          </a:ln>
        </p:spPr>
      </p:pic>
      <p:sp>
        <p:nvSpPr>
          <p:cNvPr id="35" name="Fig. 3 Elevation map of the study area"/>
          <p:cNvSpPr txBox="1"/>
          <p:nvPr/>
        </p:nvSpPr>
        <p:spPr>
          <a:xfrm>
            <a:off x="25077419" y="22645687"/>
            <a:ext cx="5487037" cy="37275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900612">
              <a:defRPr sz="2000">
                <a:latin typeface="Times New Roman"/>
                <a:ea typeface="Times New Roman"/>
                <a:cs typeface="Times New Roman"/>
                <a:sym typeface="Times New Roman"/>
              </a:defRPr>
            </a:pPr>
            <a:r>
              <a:t>Fig. 3 </a:t>
            </a:r>
            <a:r>
              <a:t>Elevation map of the study area</a:t>
            </a:r>
          </a:p>
        </p:txBody>
      </p:sp>
      <p:sp>
        <p:nvSpPr>
          <p:cNvPr id="36" name="Fig.4 Mean monthly precipitations in the study area and nearby meteorological stations"/>
          <p:cNvSpPr txBox="1"/>
          <p:nvPr/>
        </p:nvSpPr>
        <p:spPr>
          <a:xfrm>
            <a:off x="31006732" y="22288500"/>
            <a:ext cx="5669599" cy="95695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900612">
              <a:defRPr sz="2000">
                <a:latin typeface="Times New Roman"/>
                <a:ea typeface="Times New Roman"/>
                <a:cs typeface="Times New Roman"/>
                <a:sym typeface="Times New Roman"/>
              </a:defRPr>
            </a:pPr>
            <a:r>
              <a:t>Fig.4 </a:t>
            </a:r>
            <a:r>
              <a:t>Mean monthly precipitations in the study area and nearby meteorological stations</a:t>
            </a:r>
            <a:endParaRPr b="1"/>
          </a:p>
        </p:txBody>
      </p:sp>
      <p:sp>
        <p:nvSpPr>
          <p:cNvPr id="37" name="Thematic maps for groundwater controlling  parameters prepared as follows:"/>
          <p:cNvSpPr txBox="1"/>
          <p:nvPr/>
        </p:nvSpPr>
        <p:spPr>
          <a:xfrm>
            <a:off x="25291732" y="13930312"/>
            <a:ext cx="11859261" cy="85103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900612">
              <a:defRPr b="1" sz="2800">
                <a:latin typeface="Times New Roman"/>
                <a:ea typeface="Times New Roman"/>
                <a:cs typeface="Times New Roman"/>
                <a:sym typeface="Times New Roman"/>
              </a:defRPr>
            </a:pPr>
            <a:r>
              <a:t>Thematic maps for groundwater controlling  parameters prepared as follows</a:t>
            </a:r>
            <a:r>
              <a:rPr sz="2400">
                <a:latin typeface="+mj-lt"/>
                <a:ea typeface="+mj-ea"/>
                <a:cs typeface="+mj-cs"/>
                <a:sym typeface="Calibri"/>
              </a:rPr>
              <a:t>:</a:t>
            </a:r>
            <a:endParaRPr sz="2400">
              <a:latin typeface="+mj-lt"/>
              <a:ea typeface="+mj-ea"/>
              <a:cs typeface="+mj-cs"/>
              <a:sym typeface="Calibri"/>
            </a:endParaRPr>
          </a:p>
        </p:txBody>
      </p:sp>
      <p:pic>
        <p:nvPicPr>
          <p:cNvPr id="38" name="Elevation map" descr="Elevation map"/>
          <p:cNvPicPr>
            <a:picLocks noChangeAspect="1"/>
          </p:cNvPicPr>
          <p:nvPr/>
        </p:nvPicPr>
        <p:blipFill>
          <a:blip r:embed="rId6">
            <a:extLst/>
          </a:blip>
          <a:stretch>
            <a:fillRect/>
          </a:stretch>
        </p:blipFill>
        <p:spPr>
          <a:xfrm>
            <a:off x="25246012" y="15144750"/>
            <a:ext cx="5572126" cy="7043738"/>
          </a:xfrm>
          <a:prstGeom prst="rect">
            <a:avLst/>
          </a:prstGeom>
          <a:ln w="12700">
            <a:miter lim="400000"/>
          </a:ln>
        </p:spPr>
      </p:pic>
      <p:sp>
        <p:nvSpPr>
          <p:cNvPr id="39" name="Fig. 5 Isohytal rainfall map of the study area"/>
          <p:cNvSpPr txBox="1"/>
          <p:nvPr/>
        </p:nvSpPr>
        <p:spPr>
          <a:xfrm>
            <a:off x="38364794" y="9215437"/>
            <a:ext cx="5120324" cy="37275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900612">
              <a:defRPr sz="2000">
                <a:latin typeface="Times New Roman"/>
                <a:ea typeface="Times New Roman"/>
                <a:cs typeface="Times New Roman"/>
                <a:sym typeface="Times New Roman"/>
              </a:defRPr>
            </a:lvl1pPr>
          </a:lstStyle>
          <a:p>
            <a:pPr/>
            <a:r>
              <a:t>Fig. 5 Isohytal rainfall map of the study area </a:t>
            </a:r>
          </a:p>
        </p:txBody>
      </p:sp>
      <p:sp>
        <p:nvSpPr>
          <p:cNvPr id="40" name="Fig.6 Reclassified Rainfall map of the study area"/>
          <p:cNvSpPr txBox="1"/>
          <p:nvPr/>
        </p:nvSpPr>
        <p:spPr>
          <a:xfrm>
            <a:off x="45008482" y="9144000"/>
            <a:ext cx="5766436" cy="38130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900612">
              <a:defRPr sz="2000">
                <a:latin typeface="Times New Roman"/>
                <a:ea typeface="Times New Roman"/>
                <a:cs typeface="Times New Roman"/>
                <a:sym typeface="Times New Roman"/>
              </a:defRPr>
            </a:pPr>
            <a:r>
              <a:t>Fig.6</a:t>
            </a:r>
            <a:r>
              <a:rPr>
                <a:latin typeface="+mj-lt"/>
                <a:ea typeface="+mj-ea"/>
                <a:cs typeface="+mj-cs"/>
                <a:sym typeface="Calibri"/>
              </a:rPr>
              <a:t> </a:t>
            </a:r>
            <a:r>
              <a:t>Reclassified</a:t>
            </a:r>
            <a:r>
              <a:rPr>
                <a:latin typeface="+mj-lt"/>
                <a:ea typeface="+mj-ea"/>
                <a:cs typeface="+mj-cs"/>
                <a:sym typeface="Calibri"/>
              </a:rPr>
              <a:t> Rainfall map of the study area</a:t>
            </a:r>
          </a:p>
        </p:txBody>
      </p:sp>
      <p:pic>
        <p:nvPicPr>
          <p:cNvPr id="41" name="image.png" descr="image.png"/>
          <p:cNvPicPr>
            <a:picLocks noChangeAspect="1"/>
          </p:cNvPicPr>
          <p:nvPr/>
        </p:nvPicPr>
        <p:blipFill>
          <a:blip r:embed="rId7">
            <a:extLst/>
          </a:blip>
          <a:srcRect l="29492" t="13436" r="25976" b="19999"/>
          <a:stretch>
            <a:fillRect/>
          </a:stretch>
        </p:blipFill>
        <p:spPr>
          <a:xfrm>
            <a:off x="24603074" y="3643312"/>
            <a:ext cx="12858752" cy="8929688"/>
          </a:xfrm>
          <a:prstGeom prst="rect">
            <a:avLst/>
          </a:prstGeom>
          <a:ln w="12700">
            <a:miter lim="400000"/>
          </a:ln>
        </p:spPr>
      </p:pic>
      <p:sp>
        <p:nvSpPr>
          <p:cNvPr id="42" name="Summary of long-term annual average base flow/recharge and surface runoff for each gauging stations described in the following figures:"/>
          <p:cNvSpPr txBox="1"/>
          <p:nvPr/>
        </p:nvSpPr>
        <p:spPr>
          <a:xfrm>
            <a:off x="38007607" y="9715500"/>
            <a:ext cx="12175174" cy="11071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defTabSz="4900612">
              <a:defRPr sz="2400">
                <a:latin typeface="Times New Roman"/>
                <a:ea typeface="Times New Roman"/>
                <a:cs typeface="Times New Roman"/>
                <a:sym typeface="Times New Roman"/>
              </a:defRPr>
            </a:lvl1pPr>
          </a:lstStyle>
          <a:p>
            <a:pPr/>
            <a:r>
              <a:t>Summary of long-term annual average base flow/recharge and surface runoff for each gauging stations described in the following figures:</a:t>
            </a:r>
          </a:p>
        </p:txBody>
      </p:sp>
      <p:pic>
        <p:nvPicPr>
          <p:cNvPr id="43" name="image.png" descr="image.png"/>
          <p:cNvPicPr>
            <a:picLocks noChangeAspect="1"/>
          </p:cNvPicPr>
          <p:nvPr/>
        </p:nvPicPr>
        <p:blipFill>
          <a:blip r:embed="rId8">
            <a:extLst/>
          </a:blip>
          <a:srcRect l="22726" t="10624" r="18884" b="23692"/>
          <a:stretch>
            <a:fillRect/>
          </a:stretch>
        </p:blipFill>
        <p:spPr>
          <a:xfrm>
            <a:off x="457199" y="15073312"/>
            <a:ext cx="12858752" cy="7507289"/>
          </a:xfrm>
          <a:prstGeom prst="rect">
            <a:avLst/>
          </a:prstGeom>
          <a:ln w="12700">
            <a:miter lim="400000"/>
          </a:ln>
        </p:spPr>
      </p:pic>
      <p:pic>
        <p:nvPicPr>
          <p:cNvPr id="44" name="image.png" descr="image.png"/>
          <p:cNvPicPr>
            <a:picLocks noChangeAspect="1"/>
          </p:cNvPicPr>
          <p:nvPr/>
        </p:nvPicPr>
        <p:blipFill>
          <a:blip r:embed="rId9">
            <a:extLst/>
          </a:blip>
          <a:srcRect l="20703" t="20936" r="18359" b="24687"/>
          <a:stretch>
            <a:fillRect/>
          </a:stretch>
        </p:blipFill>
        <p:spPr>
          <a:xfrm>
            <a:off x="37819012" y="10623550"/>
            <a:ext cx="6300789" cy="4878388"/>
          </a:xfrm>
          <a:prstGeom prst="rect">
            <a:avLst/>
          </a:prstGeom>
          <a:ln w="12700">
            <a:miter lim="400000"/>
          </a:ln>
        </p:spPr>
      </p:pic>
      <p:pic>
        <p:nvPicPr>
          <p:cNvPr id="45" name="image.png" descr="image.png"/>
          <p:cNvPicPr>
            <a:picLocks noChangeAspect="1"/>
          </p:cNvPicPr>
          <p:nvPr/>
        </p:nvPicPr>
        <p:blipFill>
          <a:blip r:embed="rId10">
            <a:extLst/>
          </a:blip>
          <a:srcRect l="21289" t="21875" r="18945" b="9802"/>
          <a:stretch>
            <a:fillRect/>
          </a:stretch>
        </p:blipFill>
        <p:spPr>
          <a:xfrm>
            <a:off x="44534137" y="10777537"/>
            <a:ext cx="5821363" cy="4800601"/>
          </a:xfrm>
          <a:prstGeom prst="rect">
            <a:avLst/>
          </a:prstGeom>
          <a:ln w="12700">
            <a:miter lim="400000"/>
          </a:ln>
        </p:spPr>
      </p:pic>
      <p:pic>
        <p:nvPicPr>
          <p:cNvPr id="46" name="image.png" descr="image.png"/>
          <p:cNvPicPr>
            <a:picLocks noChangeAspect="1"/>
          </p:cNvPicPr>
          <p:nvPr/>
        </p:nvPicPr>
        <p:blipFill>
          <a:blip r:embed="rId11">
            <a:extLst/>
          </a:blip>
          <a:srcRect l="21289" t="24687" r="21333" b="18124"/>
          <a:stretch>
            <a:fillRect/>
          </a:stretch>
        </p:blipFill>
        <p:spPr>
          <a:xfrm>
            <a:off x="37961887" y="15674974"/>
            <a:ext cx="6000751" cy="4206877"/>
          </a:xfrm>
          <a:prstGeom prst="rect">
            <a:avLst/>
          </a:prstGeom>
          <a:ln w="12700">
            <a:miter lim="400000"/>
          </a:ln>
        </p:spPr>
      </p:pic>
      <p:pic>
        <p:nvPicPr>
          <p:cNvPr id="47" name="image.png" descr="image.png"/>
          <p:cNvPicPr>
            <a:picLocks noChangeAspect="1"/>
          </p:cNvPicPr>
          <p:nvPr/>
        </p:nvPicPr>
        <p:blipFill>
          <a:blip r:embed="rId12">
            <a:extLst/>
          </a:blip>
          <a:srcRect l="21289" t="15312" r="21289" b="24687"/>
          <a:stretch>
            <a:fillRect/>
          </a:stretch>
        </p:blipFill>
        <p:spPr>
          <a:xfrm>
            <a:off x="44605574" y="15787687"/>
            <a:ext cx="5857877" cy="3749676"/>
          </a:xfrm>
          <a:prstGeom prst="rect">
            <a:avLst/>
          </a:prstGeom>
          <a:ln w="12700">
            <a:miter lim="400000"/>
          </a:ln>
        </p:spPr>
      </p:pic>
      <p:pic>
        <p:nvPicPr>
          <p:cNvPr id="48" name="image.png" descr="image.png"/>
          <p:cNvPicPr>
            <a:picLocks noChangeAspect="1"/>
          </p:cNvPicPr>
          <p:nvPr/>
        </p:nvPicPr>
        <p:blipFill>
          <a:blip r:embed="rId13">
            <a:extLst/>
          </a:blip>
          <a:srcRect l="23500" t="16250" r="19500" b="19999"/>
          <a:stretch>
            <a:fillRect/>
          </a:stretch>
        </p:blipFill>
        <p:spPr>
          <a:xfrm>
            <a:off x="46391512" y="19716750"/>
            <a:ext cx="4357688" cy="3492500"/>
          </a:xfrm>
          <a:prstGeom prst="rect">
            <a:avLst/>
          </a:prstGeom>
          <a:ln w="12700">
            <a:miter lim="400000"/>
          </a:ln>
        </p:spPr>
      </p:pic>
      <p:sp>
        <p:nvSpPr>
          <p:cNvPr id="49" name="Table 2 Summary of Computed recharge in the study area"/>
          <p:cNvSpPr txBox="1"/>
          <p:nvPr/>
        </p:nvSpPr>
        <p:spPr>
          <a:xfrm>
            <a:off x="37936169" y="20002500"/>
            <a:ext cx="7266624" cy="7642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900612">
              <a:defRPr sz="2400">
                <a:latin typeface="Times New Roman"/>
                <a:ea typeface="Times New Roman"/>
                <a:cs typeface="Times New Roman"/>
                <a:sym typeface="Times New Roman"/>
              </a:defRPr>
            </a:lvl1pPr>
          </a:lstStyle>
          <a:p>
            <a:pPr/>
            <a:r>
              <a:t>Table 2 Summary of Computed recharge in the study area</a:t>
            </a:r>
          </a:p>
        </p:txBody>
      </p:sp>
      <p:pic>
        <p:nvPicPr>
          <p:cNvPr id="50" name="GW flow direction" descr="GW flow direction"/>
          <p:cNvPicPr>
            <a:picLocks noChangeAspect="1"/>
          </p:cNvPicPr>
          <p:nvPr/>
        </p:nvPicPr>
        <p:blipFill>
          <a:blip r:embed="rId14">
            <a:extLst/>
          </a:blip>
          <a:srcRect l="5653" t="1864" r="5235" b="2331"/>
          <a:stretch>
            <a:fillRect/>
          </a:stretch>
        </p:blipFill>
        <p:spPr>
          <a:xfrm>
            <a:off x="671512" y="24431625"/>
            <a:ext cx="5943601" cy="4408488"/>
          </a:xfrm>
          <a:prstGeom prst="rect">
            <a:avLst/>
          </a:prstGeom>
          <a:ln w="12700">
            <a:miter lim="400000"/>
          </a:ln>
        </p:spPr>
      </p:pic>
      <p:pic>
        <p:nvPicPr>
          <p:cNvPr id="51" name="Reclassified slope map of the study2mxd" descr="Reclassified slope map of the study2mxd"/>
          <p:cNvPicPr>
            <a:picLocks noChangeAspect="1"/>
          </p:cNvPicPr>
          <p:nvPr/>
        </p:nvPicPr>
        <p:blipFill>
          <a:blip r:embed="rId15">
            <a:extLst/>
          </a:blip>
          <a:srcRect l="3854" t="0" r="2375" b="0"/>
          <a:stretch>
            <a:fillRect/>
          </a:stretch>
        </p:blipFill>
        <p:spPr>
          <a:xfrm>
            <a:off x="671512" y="29718000"/>
            <a:ext cx="5943601" cy="4408488"/>
          </a:xfrm>
          <a:prstGeom prst="rect">
            <a:avLst/>
          </a:prstGeom>
          <a:ln w="12700">
            <a:miter lim="400000"/>
          </a:ln>
        </p:spPr>
      </p:pic>
      <p:pic>
        <p:nvPicPr>
          <p:cNvPr id="52" name="image.png" descr="image.png"/>
          <p:cNvPicPr>
            <a:picLocks noChangeAspect="1"/>
          </p:cNvPicPr>
          <p:nvPr/>
        </p:nvPicPr>
        <p:blipFill>
          <a:blip r:embed="rId16">
            <a:extLst/>
          </a:blip>
          <a:srcRect l="23437" t="15937" r="18554" b="19374"/>
          <a:stretch>
            <a:fillRect/>
          </a:stretch>
        </p:blipFill>
        <p:spPr>
          <a:xfrm>
            <a:off x="814387" y="34790062"/>
            <a:ext cx="5943601" cy="4438651"/>
          </a:xfrm>
          <a:prstGeom prst="rect">
            <a:avLst/>
          </a:prstGeom>
          <a:ln w="12700">
            <a:miter lim="400000"/>
          </a:ln>
        </p:spPr>
      </p:pic>
      <p:pic>
        <p:nvPicPr>
          <p:cNvPr id="53" name="LULC" descr="LULC"/>
          <p:cNvPicPr>
            <a:picLocks noChangeAspect="1"/>
          </p:cNvPicPr>
          <p:nvPr/>
        </p:nvPicPr>
        <p:blipFill>
          <a:blip r:embed="rId17">
            <a:extLst/>
          </a:blip>
          <a:srcRect l="0" t="0" r="1785" b="0"/>
          <a:stretch>
            <a:fillRect/>
          </a:stretch>
        </p:blipFill>
        <p:spPr>
          <a:xfrm>
            <a:off x="7029449" y="24360187"/>
            <a:ext cx="5943602" cy="4408488"/>
          </a:xfrm>
          <a:prstGeom prst="rect">
            <a:avLst/>
          </a:prstGeom>
          <a:ln w="12700">
            <a:miter lim="400000"/>
          </a:ln>
        </p:spPr>
      </p:pic>
      <p:sp>
        <p:nvSpPr>
          <p:cNvPr id="54" name="Fig.15 Land use/ Land cover map of the area"/>
          <p:cNvSpPr txBox="1"/>
          <p:nvPr/>
        </p:nvSpPr>
        <p:spPr>
          <a:xfrm>
            <a:off x="7289482" y="28789312"/>
            <a:ext cx="5852161" cy="7642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900612">
              <a:defRPr sz="2400">
                <a:latin typeface="Times New Roman"/>
                <a:ea typeface="Times New Roman"/>
                <a:cs typeface="Times New Roman"/>
                <a:sym typeface="Times New Roman"/>
              </a:defRPr>
            </a:lvl1pPr>
          </a:lstStyle>
          <a:p>
            <a:pPr/>
            <a:r>
              <a:t>Fig.15 Land use/ Land cover map of the area</a:t>
            </a:r>
          </a:p>
        </p:txBody>
      </p:sp>
      <p:pic>
        <p:nvPicPr>
          <p:cNvPr id="55" name="Soil mapFinal" descr="Soil mapFinal"/>
          <p:cNvPicPr>
            <a:picLocks noChangeAspect="1"/>
          </p:cNvPicPr>
          <p:nvPr/>
        </p:nvPicPr>
        <p:blipFill>
          <a:blip r:embed="rId18">
            <a:extLst/>
          </a:blip>
          <a:srcRect l="0" t="0" r="2990" b="0"/>
          <a:stretch>
            <a:fillRect/>
          </a:stretch>
        </p:blipFill>
        <p:spPr>
          <a:xfrm>
            <a:off x="7029449" y="29289375"/>
            <a:ext cx="5943602" cy="4408488"/>
          </a:xfrm>
          <a:prstGeom prst="rect">
            <a:avLst/>
          </a:prstGeom>
          <a:ln w="12700">
            <a:miter lim="400000"/>
          </a:ln>
        </p:spPr>
      </p:pic>
      <p:sp>
        <p:nvSpPr>
          <p:cNvPr id="56" name="Fig.16  Reclassified FAO, 1997 Soil map the area"/>
          <p:cNvSpPr txBox="1"/>
          <p:nvPr/>
        </p:nvSpPr>
        <p:spPr>
          <a:xfrm>
            <a:off x="7075169" y="33932812"/>
            <a:ext cx="6269674" cy="7642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900612">
              <a:defRPr sz="2400">
                <a:latin typeface="Times New Roman"/>
                <a:ea typeface="Times New Roman"/>
                <a:cs typeface="Times New Roman"/>
                <a:sym typeface="Times New Roman"/>
              </a:defRPr>
            </a:lvl1pPr>
          </a:lstStyle>
          <a:p>
            <a:pPr/>
            <a:r>
              <a:t>Fig.16  Reclassified FAO, 1997 Soil map the area</a:t>
            </a:r>
          </a:p>
        </p:txBody>
      </p:sp>
      <p:pic>
        <p:nvPicPr>
          <p:cNvPr id="57" name="Geomorphology map" descr="Geomorphology map"/>
          <p:cNvPicPr>
            <a:picLocks noChangeAspect="1"/>
          </p:cNvPicPr>
          <p:nvPr/>
        </p:nvPicPr>
        <p:blipFill>
          <a:blip r:embed="rId19">
            <a:extLst/>
          </a:blip>
          <a:srcRect l="4052" t="0" r="2267" b="0"/>
          <a:stretch>
            <a:fillRect/>
          </a:stretch>
        </p:blipFill>
        <p:spPr>
          <a:xfrm>
            <a:off x="6958012" y="34432875"/>
            <a:ext cx="5394326" cy="4786313"/>
          </a:xfrm>
          <a:prstGeom prst="rect">
            <a:avLst/>
          </a:prstGeom>
          <a:ln w="12700">
            <a:miter lim="400000"/>
          </a:ln>
        </p:spPr>
      </p:pic>
      <p:sp>
        <p:nvSpPr>
          <p:cNvPr id="58" name="Fig. 17Landscape of the  River Basin with prominent topographical features"/>
          <p:cNvSpPr txBox="1"/>
          <p:nvPr/>
        </p:nvSpPr>
        <p:spPr>
          <a:xfrm>
            <a:off x="6932294" y="39290625"/>
            <a:ext cx="5029837" cy="107017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900612">
              <a:defRPr sz="2200">
                <a:latin typeface="Times New Roman"/>
                <a:ea typeface="Times New Roman"/>
                <a:cs typeface="Times New Roman"/>
                <a:sym typeface="Times New Roman"/>
              </a:defRPr>
            </a:lvl1pPr>
          </a:lstStyle>
          <a:p>
            <a:pPr/>
            <a:r>
              <a:t>Fig. 17Landscape of the  River Basin with prominent topographical features</a:t>
            </a:r>
          </a:p>
        </p:txBody>
      </p:sp>
      <p:pic>
        <p:nvPicPr>
          <p:cNvPr id="59" name="Geological mapF" descr="Geological mapF"/>
          <p:cNvPicPr>
            <a:picLocks noChangeAspect="1"/>
          </p:cNvPicPr>
          <p:nvPr/>
        </p:nvPicPr>
        <p:blipFill>
          <a:blip r:embed="rId20">
            <a:extLst/>
          </a:blip>
          <a:srcRect l="4112" t="0" r="1731" b="0"/>
          <a:stretch>
            <a:fillRect/>
          </a:stretch>
        </p:blipFill>
        <p:spPr>
          <a:xfrm>
            <a:off x="13315950" y="24360187"/>
            <a:ext cx="5943600" cy="4572001"/>
          </a:xfrm>
          <a:prstGeom prst="rect">
            <a:avLst/>
          </a:prstGeom>
          <a:ln w="12700">
            <a:miter lim="400000"/>
          </a:ln>
        </p:spPr>
      </p:pic>
      <p:sp>
        <p:nvSpPr>
          <p:cNvPr id="60" name="Fig. 18 Geological map of the area"/>
          <p:cNvSpPr txBox="1"/>
          <p:nvPr/>
        </p:nvSpPr>
        <p:spPr>
          <a:xfrm>
            <a:off x="13933170" y="28860750"/>
            <a:ext cx="4937760" cy="7642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900612">
              <a:defRPr sz="2400">
                <a:latin typeface="Times New Roman"/>
                <a:ea typeface="Times New Roman"/>
                <a:cs typeface="Times New Roman"/>
                <a:sym typeface="Times New Roman"/>
              </a:defRPr>
            </a:lvl1pPr>
          </a:lstStyle>
          <a:p>
            <a:pPr/>
            <a:r>
              <a:t>Fig. 18 Geological map of the area</a:t>
            </a:r>
            <a:endParaRPr b="1"/>
          </a:p>
        </p:txBody>
      </p:sp>
      <p:pic>
        <p:nvPicPr>
          <p:cNvPr id="61" name="Lineament mapF" descr="Lineament mapF"/>
          <p:cNvPicPr>
            <a:picLocks noChangeAspect="1"/>
          </p:cNvPicPr>
          <p:nvPr/>
        </p:nvPicPr>
        <p:blipFill>
          <a:blip r:embed="rId21">
            <a:extLst/>
          </a:blip>
          <a:srcRect l="3744" t="0" r="1982" b="0"/>
          <a:stretch>
            <a:fillRect/>
          </a:stretch>
        </p:blipFill>
        <p:spPr>
          <a:xfrm>
            <a:off x="13530262" y="29376687"/>
            <a:ext cx="5943601" cy="4408488"/>
          </a:xfrm>
          <a:prstGeom prst="rect">
            <a:avLst/>
          </a:prstGeom>
          <a:ln w="12700">
            <a:miter lim="400000"/>
          </a:ln>
        </p:spPr>
      </p:pic>
      <p:sp>
        <p:nvSpPr>
          <p:cNvPr id="62" name="Fig. 19 Lineament density map of the area"/>
          <p:cNvSpPr txBox="1"/>
          <p:nvPr/>
        </p:nvSpPr>
        <p:spPr>
          <a:xfrm>
            <a:off x="13790294" y="33861375"/>
            <a:ext cx="5669599" cy="7642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900612">
              <a:defRPr sz="2400">
                <a:latin typeface="Times New Roman"/>
                <a:ea typeface="Times New Roman"/>
                <a:cs typeface="Times New Roman"/>
                <a:sym typeface="Times New Roman"/>
              </a:defRPr>
            </a:lvl1pPr>
          </a:lstStyle>
          <a:p>
            <a:pPr/>
            <a:r>
              <a:t>Fig. 19 Lineament density map of the area</a:t>
            </a:r>
          </a:p>
        </p:txBody>
      </p:sp>
      <p:sp>
        <p:nvSpPr>
          <p:cNvPr id="63" name="Results and Discussions"/>
          <p:cNvSpPr txBox="1"/>
          <p:nvPr/>
        </p:nvSpPr>
        <p:spPr>
          <a:xfrm>
            <a:off x="13861732" y="34504312"/>
            <a:ext cx="5123499" cy="60541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900612">
              <a:defRPr b="1" sz="3600">
                <a:latin typeface="Times New Roman"/>
                <a:ea typeface="Times New Roman"/>
                <a:cs typeface="Times New Roman"/>
                <a:sym typeface="Times New Roman"/>
              </a:defRPr>
            </a:lvl1pPr>
          </a:lstStyle>
          <a:p>
            <a:pPr/>
            <a:r>
              <a:t>Results and Discussions</a:t>
            </a:r>
          </a:p>
        </p:txBody>
      </p:sp>
      <p:sp>
        <p:nvSpPr>
          <p:cNvPr id="64" name="Data Integration Analysis in GIS Environment"/>
          <p:cNvSpPr txBox="1"/>
          <p:nvPr/>
        </p:nvSpPr>
        <p:spPr>
          <a:xfrm>
            <a:off x="13790294" y="35075812"/>
            <a:ext cx="6217287" cy="7642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900612">
              <a:defRPr b="1" i="1" sz="2400">
                <a:latin typeface="Times New Roman"/>
                <a:ea typeface="Times New Roman"/>
                <a:cs typeface="Times New Roman"/>
                <a:sym typeface="Times New Roman"/>
              </a:defRPr>
            </a:lvl1pPr>
          </a:lstStyle>
          <a:p>
            <a:pPr/>
            <a:r>
              <a:t>Data Integration Analysis in GIS Environment</a:t>
            </a:r>
          </a:p>
        </p:txBody>
      </p:sp>
      <p:sp>
        <p:nvSpPr>
          <p:cNvPr id="65" name="Criteria weights and Map Scores"/>
          <p:cNvSpPr txBox="1"/>
          <p:nvPr/>
        </p:nvSpPr>
        <p:spPr>
          <a:xfrm>
            <a:off x="19791044" y="24217312"/>
            <a:ext cx="4663124" cy="129553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900612">
              <a:defRPr b="1" i="1" sz="2800">
                <a:latin typeface="Times New Roman"/>
                <a:ea typeface="Times New Roman"/>
                <a:cs typeface="Times New Roman"/>
                <a:sym typeface="Times New Roman"/>
              </a:defRPr>
            </a:lvl1pPr>
          </a:lstStyle>
          <a:p>
            <a:pPr/>
            <a:r>
              <a:t>Criteria weights and Map Scores</a:t>
            </a:r>
          </a:p>
        </p:txBody>
      </p:sp>
      <p:sp>
        <p:nvSpPr>
          <p:cNvPr id="66" name="To determine the relative importance or weights of each thematic map with another paired -comparison matrix was prepared by pair wise comparison on Satty’s importance scale.…"/>
          <p:cNvSpPr txBox="1"/>
          <p:nvPr/>
        </p:nvSpPr>
        <p:spPr>
          <a:xfrm>
            <a:off x="19745324" y="24645937"/>
            <a:ext cx="9144002" cy="3903757"/>
          </a:xfrm>
          <a:prstGeom prst="rect">
            <a:avLst/>
          </a:prstGeom>
          <a:solidFill>
            <a:srgbClr val="C6D9F1"/>
          </a:solidFill>
          <a:ln w="12700">
            <a:miter lim="400000"/>
          </a:ln>
          <a:extLst>
            <a:ext uri="{C572A759-6A51-4108-AA02-DFA0A04FC94B}">
              <ma14:wrappingTextBoxFlag xmlns:ma14="http://schemas.microsoft.com/office/mac/drawingml/2011/main" val="1"/>
            </a:ext>
          </a:extLst>
        </p:spPr>
        <p:txBody>
          <a:bodyPr lIns="59577" tIns="59577" rIns="59577" bIns="59577">
            <a:spAutoFit/>
          </a:bodyPr>
          <a:lstStyle/>
          <a:p>
            <a:pPr defTabSz="4900612">
              <a:lnSpc>
                <a:spcPct val="113000"/>
              </a:lnSpc>
              <a:buSzPct val="100000"/>
              <a:buFont typeface="Arial"/>
              <a:buChar char="•"/>
              <a:defRPr sz="2400">
                <a:latin typeface="Times New Roman"/>
                <a:ea typeface="Times New Roman"/>
                <a:cs typeface="Times New Roman"/>
                <a:sym typeface="Times New Roman"/>
              </a:defRPr>
            </a:pPr>
            <a:r>
              <a:t>To determine the relative importance or weights of each thematic map with another paired -comparison matrix was prepared by pair wise comparison on Satty’s importance scale. </a:t>
            </a:r>
          </a:p>
          <a:p>
            <a:pPr defTabSz="4900612">
              <a:lnSpc>
                <a:spcPct val="113000"/>
              </a:lnSpc>
              <a:buSzPct val="100000"/>
              <a:buFont typeface="Arial"/>
              <a:buChar char="•"/>
              <a:defRPr sz="2400">
                <a:latin typeface="Times New Roman"/>
                <a:ea typeface="Times New Roman"/>
                <a:cs typeface="Times New Roman"/>
                <a:sym typeface="Times New Roman"/>
              </a:defRPr>
            </a:pPr>
            <a:r>
              <a:t>These matrices have the property of consistency known as consistency ratios (CR). Satty indicates that the matrices with CR ratings greater than 0.1 should be re-evaluated. This way it helps to analyses the matrix to determine the inconsistency in defining the interrelationships. In this case the consistency value was 0.07 which is accepted . </a:t>
            </a:r>
          </a:p>
          <a:p>
            <a:pPr defTabSz="4900612">
              <a:defRPr sz="2400"/>
            </a:pPr>
            <a:r>
              <a:t> </a:t>
            </a:r>
          </a:p>
        </p:txBody>
      </p:sp>
      <p:sp>
        <p:nvSpPr>
          <p:cNvPr id="67" name="The importance matrices and their weights are mentioned as follows:"/>
          <p:cNvSpPr txBox="1"/>
          <p:nvPr/>
        </p:nvSpPr>
        <p:spPr>
          <a:xfrm>
            <a:off x="20433982" y="28217812"/>
            <a:ext cx="8595361" cy="11071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900612">
              <a:defRPr b="1" sz="2400">
                <a:latin typeface="Times New Roman"/>
                <a:ea typeface="Times New Roman"/>
                <a:cs typeface="Times New Roman"/>
                <a:sym typeface="Times New Roman"/>
              </a:defRPr>
            </a:pPr>
            <a:r>
              <a:t>The importance matrices and their weights are mentioned as follows</a:t>
            </a:r>
            <a:r>
              <a:rPr b="0"/>
              <a:t>: </a:t>
            </a:r>
          </a:p>
        </p:txBody>
      </p:sp>
      <p:pic>
        <p:nvPicPr>
          <p:cNvPr id="68" name="image.png" descr="image.png"/>
          <p:cNvPicPr>
            <a:picLocks noChangeAspect="1"/>
          </p:cNvPicPr>
          <p:nvPr/>
        </p:nvPicPr>
        <p:blipFill>
          <a:blip r:embed="rId22">
            <a:extLst/>
          </a:blip>
          <a:srcRect l="0" t="0" r="0" b="34492"/>
          <a:stretch>
            <a:fillRect/>
          </a:stretch>
        </p:blipFill>
        <p:spPr>
          <a:xfrm>
            <a:off x="19816762" y="28789312"/>
            <a:ext cx="9286876" cy="4408489"/>
          </a:xfrm>
          <a:prstGeom prst="rect">
            <a:avLst/>
          </a:prstGeom>
          <a:ln w="12700">
            <a:miter lim="400000"/>
          </a:ln>
        </p:spPr>
      </p:pic>
      <p:sp>
        <p:nvSpPr>
          <p:cNvPr id="69" name="Fig.20 Weights of parameters determined using analytical hierarchy principle  nine point scales"/>
          <p:cNvSpPr txBox="1"/>
          <p:nvPr/>
        </p:nvSpPr>
        <p:spPr>
          <a:xfrm>
            <a:off x="19648169" y="33289875"/>
            <a:ext cx="9784399" cy="66485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900612">
              <a:defRPr sz="2000">
                <a:latin typeface="Times New Roman"/>
                <a:ea typeface="Times New Roman"/>
                <a:cs typeface="Times New Roman"/>
                <a:sym typeface="Times New Roman"/>
              </a:defRPr>
            </a:lvl1pPr>
          </a:lstStyle>
          <a:p>
            <a:pPr/>
            <a:r>
              <a:t>Fig.20 Weights of parameters determined using analytical hierarchy principle  nine point scales</a:t>
            </a:r>
            <a:endParaRPr b="1"/>
          </a:p>
        </p:txBody>
      </p:sp>
      <p:sp>
        <p:nvSpPr>
          <p:cNvPr id="70" name="Table 4 Paired Comparison matrix"/>
          <p:cNvSpPr txBox="1"/>
          <p:nvPr/>
        </p:nvSpPr>
        <p:spPr>
          <a:xfrm>
            <a:off x="22077045" y="33789937"/>
            <a:ext cx="6052185" cy="7642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900612">
              <a:defRPr sz="2400">
                <a:latin typeface="Times New Roman"/>
                <a:ea typeface="Times New Roman"/>
                <a:cs typeface="Times New Roman"/>
                <a:sym typeface="Times New Roman"/>
              </a:defRPr>
            </a:lvl1pPr>
          </a:lstStyle>
          <a:p>
            <a:pPr/>
            <a:r>
              <a:t>Table 4 Paired Comparison matrix</a:t>
            </a:r>
            <a:endParaRPr b="1"/>
          </a:p>
        </p:txBody>
      </p:sp>
      <p:graphicFrame>
        <p:nvGraphicFramePr>
          <p:cNvPr id="71" name="Table"/>
          <p:cNvGraphicFramePr/>
          <p:nvPr/>
        </p:nvGraphicFramePr>
        <p:xfrm>
          <a:off x="21959887" y="34361437"/>
          <a:ext cx="7643813" cy="518160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793750"/>
                <a:gridCol w="747712"/>
                <a:gridCol w="596900"/>
                <a:gridCol w="463550"/>
                <a:gridCol w="571500"/>
                <a:gridCol w="431800"/>
                <a:gridCol w="852487"/>
                <a:gridCol w="661987"/>
                <a:gridCol w="720725"/>
                <a:gridCol w="920750"/>
                <a:gridCol w="882650"/>
              </a:tblGrid>
              <a:tr h="822325">
                <a:tc>
                  <a:txBody>
                    <a:bodyPr/>
                    <a:lstStyle/>
                    <a:p>
                      <a:pPr algn="just">
                        <a:lnSpc>
                          <a:spcPct val="150000"/>
                        </a:lnSpc>
                        <a:defRPr sz="1800">
                          <a:latin typeface="Times New Roman"/>
                          <a:ea typeface="Times New Roman"/>
                          <a:cs typeface="Times New Roman"/>
                          <a:sym typeface="Times New Roman"/>
                        </a:defRPr>
                      </a:pP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Litho</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Geom</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Lin</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Slope</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Soil</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Drain Den</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LULC</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Rain Fa</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Weight</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Weight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452437">
                <a:tc>
                  <a:txBody>
                    <a:bodyPr/>
                    <a:lstStyle/>
                    <a:p>
                      <a:pPr algn="just">
                        <a:lnSpc>
                          <a:spcPct val="150000"/>
                        </a:lnSpc>
                        <a:defRPr sz="1800"/>
                      </a:pPr>
                      <a:r>
                        <a:rPr>
                          <a:latin typeface="Times New Roman"/>
                          <a:ea typeface="Times New Roman"/>
                          <a:cs typeface="Times New Roman"/>
                          <a:sym typeface="Times New Roman"/>
                        </a:rPr>
                        <a:t>Litho</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1</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2</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2</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5</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6</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6</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6</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7</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0.3329</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33</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452437">
                <a:tc>
                  <a:txBody>
                    <a:bodyPr/>
                    <a:lstStyle/>
                    <a:p>
                      <a:pPr algn="just">
                        <a:lnSpc>
                          <a:spcPct val="150000"/>
                        </a:lnSpc>
                        <a:defRPr sz="1800"/>
                      </a:pPr>
                      <a:r>
                        <a:rPr>
                          <a:latin typeface="Times New Roman"/>
                          <a:ea typeface="Times New Roman"/>
                          <a:cs typeface="Times New Roman"/>
                          <a:sym typeface="Times New Roman"/>
                        </a:rPr>
                        <a:t>Geom</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1/2</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1</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2</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4</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5</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5</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5</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6</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0.2458</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25</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452437">
                <a:tc>
                  <a:txBody>
                    <a:bodyPr/>
                    <a:lstStyle/>
                    <a:p>
                      <a:pPr algn="just">
                        <a:lnSpc>
                          <a:spcPct val="150000"/>
                        </a:lnSpc>
                        <a:defRPr sz="1800"/>
                      </a:pPr>
                      <a:r>
                        <a:rPr>
                          <a:latin typeface="Times New Roman"/>
                          <a:ea typeface="Times New Roman"/>
                          <a:cs typeface="Times New Roman"/>
                          <a:sym typeface="Times New Roman"/>
                        </a:rPr>
                        <a:t>Lin</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1/2</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1/2</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1</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1/2</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2</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2</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2</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3</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0.1037</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10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450850">
                <a:tc>
                  <a:txBody>
                    <a:bodyPr/>
                    <a:lstStyle/>
                    <a:p>
                      <a:pPr algn="just">
                        <a:lnSpc>
                          <a:spcPct val="150000"/>
                        </a:lnSpc>
                        <a:defRPr sz="1800"/>
                      </a:pPr>
                      <a:r>
                        <a:rPr>
                          <a:latin typeface="Times New Roman"/>
                          <a:ea typeface="Times New Roman"/>
                          <a:cs typeface="Times New Roman"/>
                          <a:sym typeface="Times New Roman"/>
                        </a:rPr>
                        <a:t>Slope</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1/5</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1/4</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2</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1</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2</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2</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2</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3</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0.1031</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10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452437">
                <a:tc>
                  <a:txBody>
                    <a:bodyPr/>
                    <a:lstStyle/>
                    <a:p>
                      <a:pPr algn="just">
                        <a:lnSpc>
                          <a:spcPct val="150000"/>
                        </a:lnSpc>
                        <a:defRPr sz="1800"/>
                      </a:pPr>
                      <a:r>
                        <a:rPr>
                          <a:latin typeface="Times New Roman"/>
                          <a:ea typeface="Times New Roman"/>
                          <a:cs typeface="Times New Roman"/>
                          <a:sym typeface="Times New Roman"/>
                        </a:rPr>
                        <a:t>Soil</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1/6</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1/5</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1/2</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1/2</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1</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2</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3</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4</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0.0810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8</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823912">
                <a:tc>
                  <a:txBody>
                    <a:bodyPr/>
                    <a:lstStyle/>
                    <a:p>
                      <a:pPr algn="just">
                        <a:lnSpc>
                          <a:spcPct val="150000"/>
                        </a:lnSpc>
                        <a:defRPr sz="1800"/>
                      </a:pPr>
                      <a:r>
                        <a:rPr>
                          <a:latin typeface="Times New Roman"/>
                          <a:ea typeface="Times New Roman"/>
                          <a:cs typeface="Times New Roman"/>
                          <a:sym typeface="Times New Roman"/>
                        </a:rPr>
                        <a:t>Derain d</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1/6</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1/5</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1/2</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1/2</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½</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1</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3</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4</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0.0638</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6</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450850">
                <a:tc>
                  <a:txBody>
                    <a:bodyPr/>
                    <a:lstStyle/>
                    <a:p>
                      <a:pPr algn="just">
                        <a:lnSpc>
                          <a:spcPct val="150000"/>
                        </a:lnSpc>
                        <a:defRPr sz="1800"/>
                      </a:pPr>
                      <a:r>
                        <a:rPr>
                          <a:latin typeface="Times New Roman"/>
                          <a:ea typeface="Times New Roman"/>
                          <a:cs typeface="Times New Roman"/>
                          <a:sym typeface="Times New Roman"/>
                        </a:rPr>
                        <a:t>LULC</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1/6</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1/5</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1/2</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1/2</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1/3</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1/3</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1</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4</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0.0460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5</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823912">
                <a:tc>
                  <a:txBody>
                    <a:bodyPr/>
                    <a:lstStyle/>
                    <a:p>
                      <a:pPr algn="just">
                        <a:lnSpc>
                          <a:spcPct val="150000"/>
                        </a:lnSpc>
                        <a:defRPr sz="1800"/>
                      </a:pPr>
                      <a:r>
                        <a:rPr>
                          <a:latin typeface="Times New Roman"/>
                          <a:ea typeface="Times New Roman"/>
                          <a:cs typeface="Times New Roman"/>
                          <a:sym typeface="Times New Roman"/>
                        </a:rPr>
                        <a:t>Rain Fa</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1/7</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1/6</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1/3</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1/3</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¼</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1/4</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1/4</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1</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0.0265</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50000"/>
                        </a:lnSpc>
                        <a:defRPr sz="1800"/>
                      </a:pPr>
                      <a:r>
                        <a:rPr>
                          <a:latin typeface="Times New Roman"/>
                          <a:ea typeface="Times New Roman"/>
                          <a:cs typeface="Times New Roman"/>
                          <a:sym typeface="Times New Roman"/>
                        </a:rPr>
                        <a:t>3</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bl>
          </a:graphicData>
        </a:graphic>
      </p:graphicFrame>
      <p:sp>
        <p:nvSpPr>
          <p:cNvPr id="72" name="Litho = Lithology      Slope = Slope   Geom. = Geomorphology/Land form     Soil = Soil Lin = Lineament density         Drain d = Drainage density   LULC = Land use/ Land cover       Rain Fa = Rainfall"/>
          <p:cNvSpPr txBox="1"/>
          <p:nvPr/>
        </p:nvSpPr>
        <p:spPr>
          <a:xfrm>
            <a:off x="22005607" y="39576375"/>
            <a:ext cx="7223761" cy="88182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900612">
              <a:defRPr sz="1800">
                <a:latin typeface="Times New Roman"/>
                <a:ea typeface="Times New Roman"/>
                <a:cs typeface="Times New Roman"/>
                <a:sym typeface="Times New Roman"/>
              </a:defRPr>
            </a:lvl1pPr>
          </a:lstStyle>
          <a:p>
            <a:pPr/>
            <a:r>
              <a:t>Litho = Lithology      Slope = Slope   Geom. = Geomorphology/Land form     Soil = Soil Lin = Lineament density         Drain d = Drainage density   LULC = Land use/ Land cover       Rain Fa = Rainfall</a:t>
            </a:r>
          </a:p>
        </p:txBody>
      </p:sp>
      <p:sp>
        <p:nvSpPr>
          <p:cNvPr id="73" name="Line"/>
          <p:cNvSpPr/>
          <p:nvPr/>
        </p:nvSpPr>
        <p:spPr>
          <a:xfrm>
            <a:off x="1325564" y="23987125"/>
            <a:ext cx="48845786" cy="0"/>
          </a:xfrm>
          <a:prstGeom prst="line">
            <a:avLst/>
          </a:prstGeom>
          <a:ln>
            <a:solidFill>
              <a:srgbClr val="000000"/>
            </a:solidFill>
          </a:ln>
        </p:spPr>
        <p:txBody>
          <a:bodyPr lIns="45719" rIns="45719"/>
          <a:lstStyle/>
          <a:p>
            <a:pPr/>
          </a:p>
        </p:txBody>
      </p:sp>
      <p:pic>
        <p:nvPicPr>
          <p:cNvPr id="74" name="image.png" descr="image.png"/>
          <p:cNvPicPr>
            <a:picLocks noChangeAspect="1"/>
          </p:cNvPicPr>
          <p:nvPr/>
        </p:nvPicPr>
        <p:blipFill>
          <a:blip r:embed="rId23">
            <a:extLst/>
          </a:blip>
          <a:srcRect l="0" t="0" r="0" b="6149"/>
          <a:stretch>
            <a:fillRect/>
          </a:stretch>
        </p:blipFill>
        <p:spPr>
          <a:xfrm>
            <a:off x="29603700" y="25503187"/>
            <a:ext cx="11001375" cy="4378326"/>
          </a:xfrm>
          <a:prstGeom prst="rect">
            <a:avLst/>
          </a:prstGeom>
          <a:ln w="12700">
            <a:miter lim="400000"/>
          </a:ln>
        </p:spPr>
      </p:pic>
      <p:sp>
        <p:nvSpPr>
          <p:cNvPr id="75" name="Fig. 21 weighted Overlay analysis table to produce Groundwater potential zone map"/>
          <p:cNvSpPr txBox="1"/>
          <p:nvPr/>
        </p:nvSpPr>
        <p:spPr>
          <a:xfrm>
            <a:off x="29935169" y="30146625"/>
            <a:ext cx="10424162" cy="7642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900612">
              <a:defRPr sz="2400">
                <a:latin typeface="Times New Roman"/>
                <a:ea typeface="Times New Roman"/>
                <a:cs typeface="Times New Roman"/>
                <a:sym typeface="Times New Roman"/>
              </a:defRPr>
            </a:lvl1pPr>
          </a:lstStyle>
          <a:p>
            <a:pPr/>
            <a:r>
              <a:t>Fig. 21 weighted Overlay analysis table to produce Groundwater potential zone map</a:t>
            </a:r>
          </a:p>
        </p:txBody>
      </p:sp>
      <p:sp>
        <p:nvSpPr>
          <p:cNvPr id="76" name="Output/Groundwater potential zoning map"/>
          <p:cNvSpPr txBox="1"/>
          <p:nvPr/>
        </p:nvSpPr>
        <p:spPr>
          <a:xfrm>
            <a:off x="29577982" y="30861000"/>
            <a:ext cx="6837999" cy="88913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900612">
              <a:defRPr b="1" sz="2800">
                <a:latin typeface="Times New Roman"/>
                <a:ea typeface="Times New Roman"/>
                <a:cs typeface="Times New Roman"/>
                <a:sym typeface="Times New Roman"/>
              </a:defRPr>
            </a:pPr>
            <a:r>
              <a:t>Output/Groundwater</a:t>
            </a:r>
            <a:r>
              <a:rPr i="1"/>
              <a:t> potential zoning map</a:t>
            </a:r>
            <a:endParaRPr i="1"/>
          </a:p>
        </p:txBody>
      </p:sp>
      <p:pic>
        <p:nvPicPr>
          <p:cNvPr id="77" name="GWPZM with Woreda" descr="GWPZM with Woreda"/>
          <p:cNvPicPr>
            <a:picLocks noChangeAspect="1"/>
          </p:cNvPicPr>
          <p:nvPr/>
        </p:nvPicPr>
        <p:blipFill>
          <a:blip r:embed="rId24">
            <a:extLst/>
          </a:blip>
          <a:srcRect l="1762" t="0" r="1762" b="0"/>
          <a:stretch>
            <a:fillRect/>
          </a:stretch>
        </p:blipFill>
        <p:spPr>
          <a:xfrm>
            <a:off x="29603700" y="31646812"/>
            <a:ext cx="6000750" cy="5072063"/>
          </a:xfrm>
          <a:prstGeom prst="rect">
            <a:avLst/>
          </a:prstGeom>
          <a:ln w="12700">
            <a:miter lim="400000"/>
          </a:ln>
        </p:spPr>
      </p:pic>
      <p:sp>
        <p:nvSpPr>
          <p:cNvPr id="78" name="Table 5 Area coverage of each Groundwater…"/>
          <p:cNvSpPr txBox="1"/>
          <p:nvPr/>
        </p:nvSpPr>
        <p:spPr>
          <a:xfrm>
            <a:off x="29506544" y="37290375"/>
            <a:ext cx="6269674" cy="107017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900612">
              <a:defRPr sz="2200">
                <a:latin typeface="Times New Roman"/>
                <a:ea typeface="Times New Roman"/>
                <a:cs typeface="Times New Roman"/>
                <a:sym typeface="Times New Roman"/>
              </a:defRPr>
            </a:pPr>
            <a:r>
              <a:t>Table 5 Area coverage of each Groundwater</a:t>
            </a:r>
          </a:p>
          <a:p>
            <a:pPr algn="ctr" defTabSz="4900612">
              <a:defRPr sz="2200">
                <a:latin typeface="Times New Roman"/>
                <a:ea typeface="Times New Roman"/>
                <a:cs typeface="Times New Roman"/>
                <a:sym typeface="Times New Roman"/>
              </a:defRPr>
            </a:pPr>
            <a:r>
              <a:t> potential zone</a:t>
            </a:r>
            <a:endParaRPr b="1"/>
          </a:p>
        </p:txBody>
      </p:sp>
      <p:sp>
        <p:nvSpPr>
          <p:cNvPr id="79" name="Results Validation"/>
          <p:cNvSpPr txBox="1"/>
          <p:nvPr/>
        </p:nvSpPr>
        <p:spPr>
          <a:xfrm>
            <a:off x="36007357" y="31432500"/>
            <a:ext cx="3772536" cy="60541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900612">
              <a:defRPr b="1" sz="2400">
                <a:latin typeface="Times New Roman"/>
                <a:ea typeface="Times New Roman"/>
                <a:cs typeface="Times New Roman"/>
                <a:sym typeface="Times New Roman"/>
              </a:defRPr>
            </a:pPr>
            <a:r>
              <a:t> </a:t>
            </a:r>
            <a:r>
              <a:rPr sz="3600"/>
              <a:t>Results Validation</a:t>
            </a:r>
          </a:p>
        </p:txBody>
      </p:sp>
      <p:pic>
        <p:nvPicPr>
          <p:cNvPr id="80" name="GWP and yieldf" descr="GWP and yieldf"/>
          <p:cNvPicPr>
            <a:picLocks noChangeAspect="1"/>
          </p:cNvPicPr>
          <p:nvPr/>
        </p:nvPicPr>
        <p:blipFill>
          <a:blip r:embed="rId25">
            <a:extLst/>
          </a:blip>
          <a:stretch>
            <a:fillRect/>
          </a:stretch>
        </p:blipFill>
        <p:spPr>
          <a:xfrm>
            <a:off x="35533012" y="32146875"/>
            <a:ext cx="5857876" cy="7286625"/>
          </a:xfrm>
          <a:prstGeom prst="rect">
            <a:avLst/>
          </a:prstGeom>
          <a:ln w="12700">
            <a:miter lim="400000"/>
          </a:ln>
        </p:spPr>
      </p:pic>
      <p:sp>
        <p:nvSpPr>
          <p:cNvPr id="81" name="Figure 23 Distribution of boreholes and springs with discharge in groundwater potential zone"/>
          <p:cNvSpPr txBox="1"/>
          <p:nvPr/>
        </p:nvSpPr>
        <p:spPr>
          <a:xfrm>
            <a:off x="35935919" y="39504937"/>
            <a:ext cx="5029837" cy="8818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900612">
              <a:defRPr sz="1800">
                <a:latin typeface="Times New Roman"/>
                <a:ea typeface="Times New Roman"/>
                <a:cs typeface="Times New Roman"/>
                <a:sym typeface="Times New Roman"/>
              </a:defRPr>
            </a:lvl1pPr>
          </a:lstStyle>
          <a:p>
            <a:pPr/>
            <a:r>
              <a:t>Figure 23 Distribution of boreholes and springs with discharge in groundwater potential zone</a:t>
            </a:r>
          </a:p>
        </p:txBody>
      </p:sp>
      <p:pic>
        <p:nvPicPr>
          <p:cNvPr id="82" name="hydrogeological mapfinal" descr="hydrogeological mapfinal"/>
          <p:cNvPicPr>
            <a:picLocks noChangeAspect="1"/>
          </p:cNvPicPr>
          <p:nvPr/>
        </p:nvPicPr>
        <p:blipFill>
          <a:blip r:embed="rId26">
            <a:extLst/>
          </a:blip>
          <a:srcRect l="2661" t="0" r="1995" b="0"/>
          <a:stretch>
            <a:fillRect/>
          </a:stretch>
        </p:blipFill>
        <p:spPr>
          <a:xfrm>
            <a:off x="41176575" y="24247475"/>
            <a:ext cx="9237663" cy="4899025"/>
          </a:xfrm>
          <a:prstGeom prst="rect">
            <a:avLst/>
          </a:prstGeom>
          <a:ln w="12700">
            <a:miter lim="400000"/>
          </a:ln>
        </p:spPr>
      </p:pic>
      <p:sp>
        <p:nvSpPr>
          <p:cNvPr id="83" name="Figure 23 Hydrogeological map of the study area"/>
          <p:cNvSpPr txBox="1"/>
          <p:nvPr/>
        </p:nvSpPr>
        <p:spPr>
          <a:xfrm>
            <a:off x="42150982" y="29146500"/>
            <a:ext cx="7863524" cy="66485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900612">
              <a:defRPr sz="2000">
                <a:latin typeface="Times New Roman"/>
                <a:ea typeface="Times New Roman"/>
                <a:cs typeface="Times New Roman"/>
                <a:sym typeface="Times New Roman"/>
              </a:defRPr>
            </a:lvl1pPr>
          </a:lstStyle>
          <a:p>
            <a:pPr/>
            <a:r>
              <a:t>Figure 23 Hydrogeological map of the study area</a:t>
            </a:r>
            <a:endParaRPr b="1"/>
          </a:p>
        </p:txBody>
      </p:sp>
      <p:pic>
        <p:nvPicPr>
          <p:cNvPr id="84" name="image.tif" descr="image.tif"/>
          <p:cNvPicPr>
            <a:picLocks noChangeAspect="1"/>
          </p:cNvPicPr>
          <p:nvPr/>
        </p:nvPicPr>
        <p:blipFill>
          <a:blip r:embed="rId27">
            <a:extLst/>
          </a:blip>
          <a:stretch>
            <a:fillRect/>
          </a:stretch>
        </p:blipFill>
        <p:spPr>
          <a:xfrm>
            <a:off x="42105262" y="1714500"/>
            <a:ext cx="7954963" cy="1371600"/>
          </a:xfrm>
          <a:prstGeom prst="rect">
            <a:avLst/>
          </a:prstGeom>
          <a:ln w="12700">
            <a:miter lim="400000"/>
          </a:ln>
        </p:spPr>
      </p:pic>
      <p:graphicFrame>
        <p:nvGraphicFramePr>
          <p:cNvPr id="85" name="Table"/>
          <p:cNvGraphicFramePr/>
          <p:nvPr/>
        </p:nvGraphicFramePr>
        <p:xfrm>
          <a:off x="37747575" y="20716875"/>
          <a:ext cx="8215313" cy="257175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79400"/>
                <a:gridCol w="1016000"/>
                <a:gridCol w="1347787"/>
                <a:gridCol w="1171575"/>
                <a:gridCol w="1060450"/>
                <a:gridCol w="1117600"/>
                <a:gridCol w="1030287"/>
                <a:gridCol w="1192212"/>
              </a:tblGrid>
              <a:tr h="638175">
                <a:tc>
                  <a:txBody>
                    <a:bodyPr/>
                    <a:lstStyle/>
                    <a:p>
                      <a:pPr algn="l">
                        <a:defRPr b="1" sz="1800">
                          <a:latin typeface="Times New Roman"/>
                          <a:ea typeface="Times New Roman"/>
                          <a:cs typeface="Times New Roman"/>
                          <a:sym typeface="Times New Roman"/>
                        </a:defRPr>
                      </a:pPr>
                      <a:r>
                        <a:t>ID </a:t>
                      </a:r>
                      <a:r>
                        <a:rPr b="0"/>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C5D9F1"/>
                    </a:solidFill>
                  </a:tcPr>
                </a:tc>
                <a:tc>
                  <a:txBody>
                    <a:bodyPr/>
                    <a:lstStyle/>
                    <a:p>
                      <a:pPr algn="l">
                        <a:defRPr b="1" sz="1800">
                          <a:latin typeface="Times New Roman"/>
                          <a:ea typeface="Times New Roman"/>
                          <a:cs typeface="Times New Roman"/>
                          <a:sym typeface="Times New Roman"/>
                        </a:defRPr>
                      </a:pPr>
                      <a:r>
                        <a:t>Gauging Station N</a:t>
                      </a:r>
                      <a:r>
                        <a:rPr b="0"/>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C5D9F1"/>
                    </a:solidFill>
                  </a:tcPr>
                </a:tc>
                <a:tc>
                  <a:txBody>
                    <a:bodyPr/>
                    <a:lstStyle/>
                    <a:p>
                      <a:pPr algn="l">
                        <a:defRPr b="1" sz="1800">
                          <a:latin typeface="Times New Roman"/>
                          <a:ea typeface="Times New Roman"/>
                          <a:cs typeface="Times New Roman"/>
                          <a:sym typeface="Times New Roman"/>
                        </a:defRPr>
                      </a:pPr>
                      <a:r>
                        <a:t>Area enclosed(m</a:t>
                      </a:r>
                      <a:r>
                        <a:rPr baseline="30000"/>
                        <a:t>2</a:t>
                      </a:r>
                      <a:r>
                        <a:t>)</a:t>
                      </a:r>
                      <a:r>
                        <a:rPr b="0"/>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C5D9F1"/>
                    </a:solidFill>
                  </a:tcPr>
                </a:tc>
                <a:tc>
                  <a:txBody>
                    <a:bodyPr/>
                    <a:lstStyle/>
                    <a:p>
                      <a:pPr algn="l">
                        <a:defRPr b="1" sz="1800">
                          <a:latin typeface="Times New Roman"/>
                          <a:ea typeface="Times New Roman"/>
                          <a:cs typeface="Times New Roman"/>
                          <a:sym typeface="Times New Roman"/>
                        </a:defRPr>
                      </a:pPr>
                      <a:r>
                        <a:t>Drainage area(m</a:t>
                      </a:r>
                      <a:r>
                        <a:rPr baseline="30000"/>
                        <a:t>2</a:t>
                      </a:r>
                      <a:r>
                        <a:t>)</a:t>
                      </a:r>
                      <a:r>
                        <a:rPr b="0"/>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C5D9F1"/>
                    </a:solidFill>
                  </a:tcPr>
                </a:tc>
                <a:tc>
                  <a:txBody>
                    <a:bodyPr/>
                    <a:lstStyle/>
                    <a:p>
                      <a:pPr algn="l">
                        <a:defRPr b="1" sz="1800">
                          <a:latin typeface="Times New Roman"/>
                          <a:ea typeface="Times New Roman"/>
                          <a:cs typeface="Times New Roman"/>
                          <a:sym typeface="Times New Roman"/>
                        </a:defRPr>
                      </a:pPr>
                      <a:r>
                        <a:t>Runoff</a:t>
                      </a:r>
                      <a:r>
                        <a:rPr b="0"/>
                        <a:t> (m3/s)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C5D9F1"/>
                    </a:solidFill>
                  </a:tcPr>
                </a:tc>
                <a:tc>
                  <a:txBody>
                    <a:bodyPr/>
                    <a:lstStyle/>
                    <a:p>
                      <a:pPr algn="l">
                        <a:defRPr b="1" sz="1800">
                          <a:latin typeface="Times New Roman"/>
                          <a:ea typeface="Times New Roman"/>
                          <a:cs typeface="Times New Roman"/>
                          <a:sym typeface="Times New Roman"/>
                        </a:defRPr>
                      </a:pPr>
                      <a:r>
                        <a:t>Recharge</a:t>
                      </a:r>
                      <a:r>
                        <a:rPr b="0"/>
                        <a:t> (m3/s)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C5D9F1"/>
                    </a:solidFill>
                  </a:tcPr>
                </a:tc>
                <a:tc>
                  <a:txBody>
                    <a:bodyPr/>
                    <a:lstStyle/>
                    <a:p>
                      <a:pPr algn="l">
                        <a:defRPr b="1" sz="1800">
                          <a:latin typeface="Times New Roman"/>
                          <a:ea typeface="Times New Roman"/>
                          <a:cs typeface="Times New Roman"/>
                          <a:sym typeface="Times New Roman"/>
                        </a:defRPr>
                      </a:pPr>
                      <a:r>
                        <a:t>Recharge</a:t>
                      </a:r>
                      <a:r>
                        <a:rPr b="0"/>
                        <a:t> (m/y)</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C5D9F1"/>
                    </a:solidFill>
                  </a:tcPr>
                </a:tc>
                <a:tc>
                  <a:txBody>
                    <a:bodyPr/>
                    <a:lstStyle/>
                    <a:p>
                      <a:pPr algn="l">
                        <a:defRPr b="1" sz="1800">
                          <a:latin typeface="Times New Roman"/>
                          <a:ea typeface="Times New Roman"/>
                          <a:cs typeface="Times New Roman"/>
                          <a:sym typeface="Times New Roman"/>
                        </a:defRPr>
                      </a:pPr>
                      <a:r>
                        <a:t>Recharge</a:t>
                      </a:r>
                      <a:r>
                        <a:rPr b="0"/>
                        <a:t> (mm/yr)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C5D9F1"/>
                    </a:solidFill>
                  </a:tcPr>
                </a:tc>
              </a:tr>
              <a:tr h="323850">
                <a:tc>
                  <a:txBody>
                    <a:bodyPr/>
                    <a:lstStyle/>
                    <a:p>
                      <a:pPr algn="l">
                        <a:defRPr sz="1800"/>
                      </a:pPr>
                      <a:r>
                        <a:rPr>
                          <a:latin typeface="Times New Roman"/>
                          <a:ea typeface="Times New Roman"/>
                          <a:cs typeface="Times New Roman"/>
                          <a:sym typeface="Times New Roman"/>
                        </a:rPr>
                        <a:t>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a:latin typeface="Times New Roman"/>
                          <a:ea typeface="Times New Roman"/>
                          <a:cs typeface="Times New Roman"/>
                          <a:sym typeface="Times New Roman"/>
                        </a:rPr>
                        <a:t>Bilatetena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a:latin typeface="Times New Roman"/>
                          <a:ea typeface="Times New Roman"/>
                          <a:cs typeface="Times New Roman"/>
                          <a:sym typeface="Times New Roman"/>
                        </a:rPr>
                        <a:t>1813000000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a:latin typeface="Times New Roman"/>
                          <a:ea typeface="Times New Roman"/>
                          <a:cs typeface="Times New Roman"/>
                          <a:sym typeface="Times New Roman"/>
                        </a:rPr>
                        <a:t>3773960000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a:latin typeface="Times New Roman"/>
                          <a:ea typeface="Times New Roman"/>
                          <a:cs typeface="Times New Roman"/>
                          <a:sym typeface="Times New Roman"/>
                        </a:rPr>
                        <a:t>3.9</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a:latin typeface="Times New Roman"/>
                          <a:ea typeface="Times New Roman"/>
                          <a:cs typeface="Times New Roman"/>
                          <a:sym typeface="Times New Roman"/>
                        </a:rPr>
                        <a:t>12.71</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a:latin typeface="Times New Roman"/>
                          <a:ea typeface="Times New Roman"/>
                          <a:cs typeface="Times New Roman"/>
                          <a:sym typeface="Times New Roman"/>
                        </a:rPr>
                        <a:t>0.11</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a:latin typeface="Times New Roman"/>
                          <a:ea typeface="Times New Roman"/>
                          <a:cs typeface="Times New Roman"/>
                          <a:sym typeface="Times New Roman"/>
                        </a:rPr>
                        <a:t>106.21</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323850">
                <a:tc>
                  <a:txBody>
                    <a:bodyPr/>
                    <a:lstStyle/>
                    <a:p>
                      <a:pPr algn="l">
                        <a:defRPr sz="1800"/>
                      </a:pPr>
                      <a:r>
                        <a:rPr>
                          <a:latin typeface="Times New Roman"/>
                          <a:ea typeface="Times New Roman"/>
                          <a:cs typeface="Times New Roman"/>
                          <a:sym typeface="Times New Roman"/>
                        </a:rPr>
                        <a:t>1</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a:latin typeface="Times New Roman"/>
                          <a:ea typeface="Times New Roman"/>
                          <a:cs typeface="Times New Roman"/>
                          <a:sym typeface="Times New Roman"/>
                        </a:rPr>
                        <a:t>Abaya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a:latin typeface="Times New Roman"/>
                          <a:ea typeface="Times New Roman"/>
                          <a:cs typeface="Times New Roman"/>
                          <a:sym typeface="Times New Roman"/>
                        </a:rPr>
                        <a:t>1863000000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a:latin typeface="Times New Roman"/>
                          <a:ea typeface="Times New Roman"/>
                          <a:cs typeface="Times New Roman"/>
                          <a:sym typeface="Times New Roman"/>
                        </a:rPr>
                        <a:t>5636960000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a:latin typeface="Times New Roman"/>
                          <a:ea typeface="Times New Roman"/>
                          <a:cs typeface="Times New Roman"/>
                          <a:sym typeface="Times New Roman"/>
                        </a:rPr>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a:latin typeface="Times New Roman"/>
                          <a:ea typeface="Times New Roman"/>
                          <a:cs typeface="Times New Roman"/>
                          <a:sym typeface="Times New Roman"/>
                        </a:rPr>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a:latin typeface="Times New Roman"/>
                          <a:ea typeface="Times New Roman"/>
                          <a:cs typeface="Times New Roman"/>
                          <a:sym typeface="Times New Roman"/>
                        </a:rPr>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a:latin typeface="Times New Roman"/>
                          <a:ea typeface="Times New Roman"/>
                          <a:cs typeface="Times New Roman"/>
                          <a:sym typeface="Times New Roman"/>
                        </a:rPr>
                        <a:t>102.36</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323850">
                <a:tc>
                  <a:txBody>
                    <a:bodyPr/>
                    <a:lstStyle/>
                    <a:p>
                      <a:pPr algn="l">
                        <a:defRPr sz="1800"/>
                      </a:pPr>
                      <a:r>
                        <a:rPr>
                          <a:latin typeface="Times New Roman"/>
                          <a:ea typeface="Times New Roman"/>
                          <a:cs typeface="Times New Roman"/>
                          <a:sym typeface="Times New Roman"/>
                        </a:rPr>
                        <a:t>2</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a:latin typeface="Times New Roman"/>
                          <a:ea typeface="Times New Roman"/>
                          <a:cs typeface="Times New Roman"/>
                          <a:sym typeface="Times New Roman"/>
                        </a:rPr>
                        <a:t>Gudar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a:latin typeface="Times New Roman"/>
                          <a:ea typeface="Times New Roman"/>
                          <a:cs typeface="Times New Roman"/>
                          <a:sym typeface="Times New Roman"/>
                        </a:rPr>
                        <a:t>79160000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a:latin typeface="Times New Roman"/>
                          <a:ea typeface="Times New Roman"/>
                          <a:cs typeface="Times New Roman"/>
                          <a:sym typeface="Times New Roman"/>
                        </a:rPr>
                        <a:t>79160000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a:latin typeface="Times New Roman"/>
                          <a:ea typeface="Times New Roman"/>
                          <a:cs typeface="Times New Roman"/>
                          <a:sym typeface="Times New Roman"/>
                        </a:rPr>
                        <a:t>0.32</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a:latin typeface="Times New Roman"/>
                          <a:ea typeface="Times New Roman"/>
                          <a:cs typeface="Times New Roman"/>
                          <a:sym typeface="Times New Roman"/>
                        </a:rPr>
                        <a:t>0.73</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a:latin typeface="Times New Roman"/>
                          <a:ea typeface="Times New Roman"/>
                          <a:cs typeface="Times New Roman"/>
                          <a:sym typeface="Times New Roman"/>
                        </a:rPr>
                        <a:t>0.29</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a:latin typeface="Times New Roman"/>
                          <a:ea typeface="Times New Roman"/>
                          <a:cs typeface="Times New Roman"/>
                          <a:sym typeface="Times New Roman"/>
                        </a:rPr>
                        <a:t>290.82</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323850">
                <a:tc>
                  <a:txBody>
                    <a:bodyPr/>
                    <a:lstStyle/>
                    <a:p>
                      <a:pPr algn="l">
                        <a:defRPr sz="1800"/>
                      </a:pPr>
                      <a:r>
                        <a:rPr>
                          <a:latin typeface="Times New Roman"/>
                          <a:ea typeface="Times New Roman"/>
                          <a:cs typeface="Times New Roman"/>
                          <a:sym typeface="Times New Roman"/>
                        </a:rPr>
                        <a:t>3</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a:latin typeface="Times New Roman"/>
                          <a:ea typeface="Times New Roman"/>
                          <a:cs typeface="Times New Roman"/>
                          <a:sym typeface="Times New Roman"/>
                        </a:rPr>
                        <a:t>Weira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a:latin typeface="Times New Roman"/>
                          <a:ea typeface="Times New Roman"/>
                          <a:cs typeface="Times New Roman"/>
                          <a:sym typeface="Times New Roman"/>
                        </a:rPr>
                        <a:t>455800000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a:latin typeface="Times New Roman"/>
                          <a:ea typeface="Times New Roman"/>
                          <a:cs typeface="Times New Roman"/>
                          <a:sym typeface="Times New Roman"/>
                        </a:rPr>
                        <a:t>455800000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a:latin typeface="Times New Roman"/>
                          <a:ea typeface="Times New Roman"/>
                          <a:cs typeface="Times New Roman"/>
                          <a:sym typeface="Times New Roman"/>
                        </a:rPr>
                        <a:t>2.05</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a:latin typeface="Times New Roman"/>
                          <a:ea typeface="Times New Roman"/>
                          <a:cs typeface="Times New Roman"/>
                          <a:sym typeface="Times New Roman"/>
                        </a:rPr>
                        <a:t>5.36</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a:latin typeface="Times New Roman"/>
                          <a:ea typeface="Times New Roman"/>
                          <a:cs typeface="Times New Roman"/>
                          <a:sym typeface="Times New Roman"/>
                        </a:rPr>
                        <a:t>0.37</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a:latin typeface="Times New Roman"/>
                          <a:ea typeface="Times New Roman"/>
                          <a:cs typeface="Times New Roman"/>
                          <a:sym typeface="Times New Roman"/>
                        </a:rPr>
                        <a:t>370.85</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638175">
                <a:tc>
                  <a:txBody>
                    <a:bodyPr/>
                    <a:lstStyle/>
                    <a:p>
                      <a:pPr algn="l">
                        <a:defRPr sz="1800"/>
                      </a:pPr>
                      <a:r>
                        <a:rPr>
                          <a:latin typeface="Times New Roman"/>
                          <a:ea typeface="Times New Roman"/>
                          <a:cs typeface="Times New Roman"/>
                          <a:sym typeface="Times New Roman"/>
                        </a:rPr>
                        <a:t>4</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a:latin typeface="Times New Roman"/>
                          <a:ea typeface="Times New Roman"/>
                          <a:cs typeface="Times New Roman"/>
                          <a:sym typeface="Times New Roman"/>
                        </a:rPr>
                        <a:t>Alaba kulito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a:latin typeface="Times New Roman"/>
                          <a:ea typeface="Times New Roman"/>
                          <a:cs typeface="Times New Roman"/>
                          <a:sym typeface="Times New Roman"/>
                        </a:rPr>
                        <a:t>1426000000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a:latin typeface="Times New Roman"/>
                          <a:ea typeface="Times New Roman"/>
                          <a:cs typeface="Times New Roman"/>
                          <a:sym typeface="Times New Roman"/>
                        </a:rPr>
                        <a:t>1960960000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a:latin typeface="Times New Roman"/>
                          <a:ea typeface="Times New Roman"/>
                          <a:cs typeface="Times New Roman"/>
                          <a:sym typeface="Times New Roman"/>
                        </a:rPr>
                        <a:t>2.41</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a:latin typeface="Times New Roman"/>
                          <a:ea typeface="Times New Roman"/>
                          <a:cs typeface="Times New Roman"/>
                          <a:sym typeface="Times New Roman"/>
                        </a:rPr>
                        <a:t>8.29</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a:latin typeface="Times New Roman"/>
                          <a:ea typeface="Times New Roman"/>
                          <a:cs typeface="Times New Roman"/>
                          <a:sym typeface="Times New Roman"/>
                        </a:rPr>
                        <a:t>0.13</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a:latin typeface="Times New Roman"/>
                          <a:ea typeface="Times New Roman"/>
                          <a:cs typeface="Times New Roman"/>
                          <a:sym typeface="Times New Roman"/>
                        </a:rPr>
                        <a:t>133.32</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bl>
          </a:graphicData>
        </a:graphic>
      </p:graphicFrame>
      <p:sp>
        <p:nvSpPr>
          <p:cNvPr id="86" name="Fig.11Recharge map of the study area"/>
          <p:cNvSpPr txBox="1"/>
          <p:nvPr/>
        </p:nvSpPr>
        <p:spPr>
          <a:xfrm>
            <a:off x="46665402" y="23217187"/>
            <a:ext cx="3995646" cy="400465"/>
          </a:xfrm>
          <a:prstGeom prst="rect">
            <a:avLst/>
          </a:prstGeom>
          <a:ln w="12700">
            <a:miter lim="400000"/>
          </a:ln>
          <a:extLst>
            <a:ext uri="{C572A759-6A51-4108-AA02-DFA0A04FC94B}">
              <ma14:wrappingTextBoxFlag xmlns:ma14="http://schemas.microsoft.com/office/mac/drawingml/2011/main" val="1"/>
            </a:ext>
          </a:extLst>
        </p:spPr>
        <p:txBody>
          <a:bodyPr lIns="59577" tIns="59577" rIns="59577" bIns="59577">
            <a:spAutoFit/>
          </a:bodyPr>
          <a:lstStyle>
            <a:lvl1pPr algn="ctr" defTabSz="4900612">
              <a:lnSpc>
                <a:spcPct val="114000"/>
              </a:lnSpc>
              <a:defRPr sz="2000">
                <a:latin typeface="Times New Roman"/>
                <a:ea typeface="Times New Roman"/>
                <a:cs typeface="Times New Roman"/>
                <a:sym typeface="Times New Roman"/>
              </a:defRPr>
            </a:lvl1pPr>
          </a:lstStyle>
          <a:p>
            <a:pPr/>
            <a:r>
              <a:t>Fig.11Recharge map of the study area</a:t>
            </a:r>
          </a:p>
        </p:txBody>
      </p:sp>
      <p:sp>
        <p:nvSpPr>
          <p:cNvPr id="87" name="Fig.12 Groundwater flow direction map of the study area"/>
          <p:cNvSpPr txBox="1"/>
          <p:nvPr/>
        </p:nvSpPr>
        <p:spPr>
          <a:xfrm>
            <a:off x="873964" y="28717875"/>
            <a:ext cx="5667284" cy="1227293"/>
          </a:xfrm>
          <a:prstGeom prst="rect">
            <a:avLst/>
          </a:prstGeom>
          <a:ln w="12700">
            <a:miter lim="400000"/>
          </a:ln>
          <a:extLst>
            <a:ext uri="{C572A759-6A51-4108-AA02-DFA0A04FC94B}">
              <ma14:wrappingTextBoxFlag xmlns:ma14="http://schemas.microsoft.com/office/mac/drawingml/2011/main" val="1"/>
            </a:ext>
          </a:extLst>
        </p:spPr>
        <p:txBody>
          <a:bodyPr lIns="59577" tIns="59577" rIns="59577" bIns="59577">
            <a:spAutoFit/>
          </a:bodyPr>
          <a:lstStyle>
            <a:lvl1pPr algn="just" defTabSz="4900612">
              <a:lnSpc>
                <a:spcPct val="114000"/>
              </a:lnSpc>
              <a:defRPr sz="2400">
                <a:latin typeface="Times New Roman"/>
                <a:ea typeface="Times New Roman"/>
                <a:cs typeface="Times New Roman"/>
                <a:sym typeface="Times New Roman"/>
              </a:defRPr>
            </a:lvl1pPr>
          </a:lstStyle>
          <a:p>
            <a:pPr/>
            <a:r>
              <a:t>Fig.12 Groundwater flow direction map of the study area</a:t>
            </a:r>
            <a:endParaRPr b="1"/>
          </a:p>
        </p:txBody>
      </p:sp>
      <p:sp>
        <p:nvSpPr>
          <p:cNvPr id="88" name="Fig.13 Slope map of the study area"/>
          <p:cNvSpPr txBox="1"/>
          <p:nvPr/>
        </p:nvSpPr>
        <p:spPr>
          <a:xfrm>
            <a:off x="1231152" y="34290000"/>
            <a:ext cx="4727484" cy="838200"/>
          </a:xfrm>
          <a:prstGeom prst="rect">
            <a:avLst/>
          </a:prstGeom>
          <a:ln w="12700">
            <a:miter lim="400000"/>
          </a:ln>
          <a:extLst>
            <a:ext uri="{C572A759-6A51-4108-AA02-DFA0A04FC94B}">
              <ma14:wrappingTextBoxFlag xmlns:ma14="http://schemas.microsoft.com/office/mac/drawingml/2011/main" val="1"/>
            </a:ext>
          </a:extLst>
        </p:spPr>
        <p:txBody>
          <a:bodyPr lIns="59577" tIns="59577" rIns="59577" bIns="59577">
            <a:spAutoFit/>
          </a:bodyPr>
          <a:lstStyle>
            <a:lvl1pPr algn="just" defTabSz="4900612">
              <a:lnSpc>
                <a:spcPct val="114000"/>
              </a:lnSpc>
              <a:defRPr sz="2400">
                <a:latin typeface="Times New Roman"/>
                <a:ea typeface="Times New Roman"/>
                <a:cs typeface="Times New Roman"/>
                <a:sym typeface="Times New Roman"/>
              </a:defRPr>
            </a:lvl1pPr>
          </a:lstStyle>
          <a:p>
            <a:pPr/>
            <a:r>
              <a:t>Fig.13 Slope map of the study area</a:t>
            </a:r>
          </a:p>
        </p:txBody>
      </p:sp>
      <p:sp>
        <p:nvSpPr>
          <p:cNvPr id="89" name="Figu.14 Stream order and Reclassified drainage density map of the area"/>
          <p:cNvSpPr txBox="1"/>
          <p:nvPr/>
        </p:nvSpPr>
        <p:spPr>
          <a:xfrm>
            <a:off x="873964" y="39147750"/>
            <a:ext cx="6007009" cy="812252"/>
          </a:xfrm>
          <a:prstGeom prst="rect">
            <a:avLst/>
          </a:prstGeom>
          <a:ln w="12700">
            <a:miter lim="400000"/>
          </a:ln>
          <a:extLst>
            <a:ext uri="{C572A759-6A51-4108-AA02-DFA0A04FC94B}">
              <ma14:wrappingTextBoxFlag xmlns:ma14="http://schemas.microsoft.com/office/mac/drawingml/2011/main" val="1"/>
            </a:ext>
          </a:extLst>
        </p:spPr>
        <p:txBody>
          <a:bodyPr lIns="59577" tIns="59577" rIns="59577" bIns="59577">
            <a:spAutoFit/>
          </a:bodyPr>
          <a:lstStyle>
            <a:lvl1pPr algn="just" defTabSz="4900612">
              <a:lnSpc>
                <a:spcPct val="114000"/>
              </a:lnSpc>
              <a:defRPr sz="2200">
                <a:latin typeface="Times New Roman"/>
                <a:ea typeface="Times New Roman"/>
                <a:cs typeface="Times New Roman"/>
                <a:sym typeface="Times New Roman"/>
              </a:defRPr>
            </a:lvl1pPr>
          </a:lstStyle>
          <a:p>
            <a:pPr/>
            <a:r>
              <a:t>Figu.14 Stream order and Reclassified drainage density map of the area                        </a:t>
            </a:r>
          </a:p>
        </p:txBody>
      </p:sp>
      <p:sp>
        <p:nvSpPr>
          <p:cNvPr id="90" name="After categorization, all the reclassified thematic layers were integrated with one another through GIS using the weighting overlay analysis as follows."/>
          <p:cNvSpPr txBox="1"/>
          <p:nvPr/>
        </p:nvSpPr>
        <p:spPr>
          <a:xfrm>
            <a:off x="29818012" y="24288750"/>
            <a:ext cx="10787063" cy="1227293"/>
          </a:xfrm>
          <a:prstGeom prst="rect">
            <a:avLst/>
          </a:prstGeom>
          <a:solidFill>
            <a:srgbClr val="C6D9F1"/>
          </a:solidFill>
          <a:ln w="12700">
            <a:miter lim="400000"/>
          </a:ln>
          <a:extLst>
            <a:ext uri="{C572A759-6A51-4108-AA02-DFA0A04FC94B}">
              <ma14:wrappingTextBoxFlag xmlns:ma14="http://schemas.microsoft.com/office/mac/drawingml/2011/main" val="1"/>
            </a:ext>
          </a:extLst>
        </p:spPr>
        <p:txBody>
          <a:bodyPr lIns="59577" tIns="59577" rIns="59577" bIns="59577">
            <a:spAutoFit/>
          </a:bodyPr>
          <a:lstStyle>
            <a:lvl1pPr algn="just" defTabSz="4900612">
              <a:lnSpc>
                <a:spcPct val="114000"/>
              </a:lnSpc>
              <a:defRPr sz="2400">
                <a:latin typeface="Times New Roman"/>
                <a:ea typeface="Times New Roman"/>
                <a:cs typeface="Times New Roman"/>
                <a:sym typeface="Times New Roman"/>
              </a:defRPr>
            </a:lvl1pPr>
          </a:lstStyle>
          <a:p>
            <a:pPr/>
            <a:r>
              <a:t>After categorization, all the reclassified thematic layers were integrated with one another through GIS using the weighting overlay analysis as follows. </a:t>
            </a:r>
          </a:p>
        </p:txBody>
      </p:sp>
      <p:sp>
        <p:nvSpPr>
          <p:cNvPr id="91" name="Fig.22 Groundwater potential map"/>
          <p:cNvSpPr txBox="1"/>
          <p:nvPr/>
        </p:nvSpPr>
        <p:spPr>
          <a:xfrm>
            <a:off x="30449089" y="36718875"/>
            <a:ext cx="4544922" cy="449106"/>
          </a:xfrm>
          <a:prstGeom prst="rect">
            <a:avLst/>
          </a:prstGeom>
          <a:ln w="12700">
            <a:miter lim="400000"/>
          </a:ln>
          <a:extLst>
            <a:ext uri="{C572A759-6A51-4108-AA02-DFA0A04FC94B}">
              <ma14:wrappingTextBoxFlag xmlns:ma14="http://schemas.microsoft.com/office/mac/drawingml/2011/main" val="1"/>
            </a:ext>
          </a:extLst>
        </p:spPr>
        <p:txBody>
          <a:bodyPr lIns="59577" tIns="59577" rIns="59577" bIns="59577">
            <a:spAutoFit/>
          </a:bodyPr>
          <a:lstStyle>
            <a:lvl1pPr algn="ctr" defTabSz="4900612">
              <a:lnSpc>
                <a:spcPct val="114000"/>
              </a:lnSpc>
              <a:defRPr sz="2400">
                <a:latin typeface="Times New Roman"/>
                <a:ea typeface="Times New Roman"/>
                <a:cs typeface="Times New Roman"/>
                <a:sym typeface="Times New Roman"/>
              </a:defRPr>
            </a:lvl1pPr>
          </a:lstStyle>
          <a:p>
            <a:pPr/>
            <a:r>
              <a:t>Fig.22 Groundwater potential map</a:t>
            </a:r>
          </a:p>
        </p:txBody>
      </p:sp>
      <p:graphicFrame>
        <p:nvGraphicFramePr>
          <p:cNvPr id="92" name="Table"/>
          <p:cNvGraphicFramePr/>
          <p:nvPr/>
        </p:nvGraphicFramePr>
        <p:xfrm>
          <a:off x="29960887" y="38076187"/>
          <a:ext cx="5715001" cy="224155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506412"/>
                <a:gridCol w="3059112"/>
                <a:gridCol w="2149475"/>
              </a:tblGrid>
              <a:tr h="741362">
                <a:tc>
                  <a:txBody>
                    <a:bodyPr/>
                    <a:lstStyle/>
                    <a:p>
                      <a:pPr algn="l">
                        <a:defRPr sz="2400">
                          <a:solidFill>
                            <a:srgbClr val="00004D"/>
                          </a:solidFill>
                          <a:latin typeface="Times New Roman"/>
                          <a:ea typeface="Times New Roman"/>
                          <a:cs typeface="Times New Roman"/>
                          <a:sym typeface="Times New Roman"/>
                        </a:defRPr>
                      </a:pPr>
                      <a:r>
                        <a:t>No</a:t>
                      </a:r>
                      <a:r>
                        <a:rPr>
                          <a:solidFill>
                            <a:srgbClr val="000000"/>
                          </a:solidFill>
                        </a:rPr>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93CDDD"/>
                    </a:solidFill>
                  </a:tcPr>
                </a:tc>
                <a:tc>
                  <a:txBody>
                    <a:bodyPr/>
                    <a:lstStyle/>
                    <a:p>
                      <a:pPr algn="l">
                        <a:defRPr b="1" sz="2400">
                          <a:latin typeface="Times New Roman"/>
                          <a:ea typeface="Times New Roman"/>
                          <a:cs typeface="Times New Roman"/>
                          <a:sym typeface="Times New Roman"/>
                        </a:defRPr>
                      </a:pPr>
                      <a:r>
                        <a:t>Groundwater Potential Zone</a:t>
                      </a:r>
                      <a:r>
                        <a:rPr b="0"/>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93CDDD"/>
                    </a:solidFill>
                  </a:tcPr>
                </a:tc>
                <a:tc>
                  <a:txBody>
                    <a:bodyPr/>
                    <a:lstStyle/>
                    <a:p>
                      <a:pPr algn="l">
                        <a:defRPr b="1" sz="2400">
                          <a:latin typeface="Times New Roman"/>
                          <a:ea typeface="Times New Roman"/>
                          <a:cs typeface="Times New Roman"/>
                          <a:sym typeface="Times New Roman"/>
                        </a:defRPr>
                      </a:pPr>
                      <a:r>
                        <a:t>Area Coverage(km</a:t>
                      </a:r>
                      <a:r>
                        <a:rPr baseline="30000"/>
                        <a:t>2</a:t>
                      </a:r>
                      <a:r>
                        <a:t>)</a:t>
                      </a:r>
                      <a:r>
                        <a:rPr b="0"/>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93CDDD"/>
                    </a:solidFill>
                  </a:tcPr>
                </a:tc>
              </a:tr>
              <a:tr h="374650">
                <a:tc>
                  <a:txBody>
                    <a:bodyPr/>
                    <a:lstStyle/>
                    <a:p>
                      <a:pPr algn="l">
                        <a:defRPr sz="1800"/>
                      </a:pPr>
                      <a:r>
                        <a:rPr sz="2400">
                          <a:latin typeface="Times New Roman"/>
                          <a:ea typeface="Times New Roman"/>
                          <a:cs typeface="Times New Roman"/>
                          <a:sym typeface="Times New Roman"/>
                        </a:rPr>
                        <a:t>1</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sz="2400">
                          <a:latin typeface="Times New Roman"/>
                          <a:ea typeface="Times New Roman"/>
                          <a:cs typeface="Times New Roman"/>
                          <a:sym typeface="Times New Roman"/>
                        </a:rPr>
                        <a:t>High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sz="2400">
                          <a:latin typeface="Times New Roman"/>
                          <a:ea typeface="Times New Roman"/>
                          <a:cs typeface="Times New Roman"/>
                          <a:sym typeface="Times New Roman"/>
                        </a:rPr>
                        <a:t>158.04</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376237">
                <a:tc>
                  <a:txBody>
                    <a:bodyPr/>
                    <a:lstStyle/>
                    <a:p>
                      <a:pPr algn="l">
                        <a:defRPr sz="1800"/>
                      </a:pPr>
                      <a:r>
                        <a:rPr sz="2400">
                          <a:latin typeface="Times New Roman"/>
                          <a:ea typeface="Times New Roman"/>
                          <a:cs typeface="Times New Roman"/>
                          <a:sym typeface="Times New Roman"/>
                        </a:rPr>
                        <a:t>2</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sz="2400">
                          <a:latin typeface="Times New Roman"/>
                          <a:ea typeface="Times New Roman"/>
                          <a:cs typeface="Times New Roman"/>
                          <a:sym typeface="Times New Roman"/>
                        </a:rPr>
                        <a:t>Moderate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sz="2400">
                          <a:latin typeface="Times New Roman"/>
                          <a:ea typeface="Times New Roman"/>
                          <a:cs typeface="Times New Roman"/>
                          <a:sym typeface="Times New Roman"/>
                        </a:rPr>
                        <a:t>3175.35</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374650">
                <a:tc>
                  <a:txBody>
                    <a:bodyPr/>
                    <a:lstStyle/>
                    <a:p>
                      <a:pPr algn="l">
                        <a:defRPr sz="1800"/>
                      </a:pPr>
                      <a:r>
                        <a:rPr sz="2400">
                          <a:latin typeface="Times New Roman"/>
                          <a:ea typeface="Times New Roman"/>
                          <a:cs typeface="Times New Roman"/>
                          <a:sym typeface="Times New Roman"/>
                        </a:rPr>
                        <a:t>3</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sz="2400">
                          <a:latin typeface="Times New Roman"/>
                          <a:ea typeface="Times New Roman"/>
                          <a:cs typeface="Times New Roman"/>
                          <a:sym typeface="Times New Roman"/>
                        </a:rPr>
                        <a:t>Low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sz="2400">
                          <a:latin typeface="Times New Roman"/>
                          <a:ea typeface="Times New Roman"/>
                          <a:cs typeface="Times New Roman"/>
                          <a:sym typeface="Times New Roman"/>
                        </a:rPr>
                        <a:t>2218.82</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374650">
                <a:tc>
                  <a:txBody>
                    <a:bodyPr/>
                    <a:lstStyle/>
                    <a:p>
                      <a:pPr algn="l">
                        <a:defRPr sz="1800"/>
                      </a:pPr>
                      <a:r>
                        <a:rPr sz="2400">
                          <a:latin typeface="Times New Roman"/>
                          <a:ea typeface="Times New Roman"/>
                          <a:cs typeface="Times New Roman"/>
                          <a:sym typeface="Times New Roman"/>
                        </a:rPr>
                        <a:t>4</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sz="2400">
                          <a:latin typeface="Times New Roman"/>
                          <a:ea typeface="Times New Roman"/>
                          <a:cs typeface="Times New Roman"/>
                          <a:sym typeface="Times New Roman"/>
                        </a:rPr>
                        <a:t>Poor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sz="2400">
                          <a:latin typeface="Times New Roman"/>
                          <a:ea typeface="Times New Roman"/>
                          <a:cs typeface="Times New Roman"/>
                          <a:sym typeface="Times New Roman"/>
                        </a:rPr>
                        <a:t>54.31</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bl>
          </a:graphicData>
        </a:graphic>
      </p:graphicFrame>
      <p:sp>
        <p:nvSpPr>
          <p:cNvPr id="93" name="Data Interpretation…"/>
          <p:cNvSpPr txBox="1"/>
          <p:nvPr/>
        </p:nvSpPr>
        <p:spPr>
          <a:xfrm>
            <a:off x="13816012" y="21216937"/>
            <a:ext cx="10787063" cy="2394573"/>
          </a:xfrm>
          <a:prstGeom prst="rect">
            <a:avLst/>
          </a:prstGeom>
          <a:solidFill>
            <a:srgbClr val="C6D9F1"/>
          </a:solidFill>
          <a:ln w="12700">
            <a:miter lim="400000"/>
          </a:ln>
          <a:extLst>
            <a:ext uri="{C572A759-6A51-4108-AA02-DFA0A04FC94B}">
              <ma14:wrappingTextBoxFlag xmlns:ma14="http://schemas.microsoft.com/office/mac/drawingml/2011/main" val="1"/>
            </a:ext>
          </a:extLst>
        </p:spPr>
        <p:txBody>
          <a:bodyPr lIns="59577" tIns="59577" rIns="59577" bIns="59577">
            <a:spAutoFit/>
          </a:bodyPr>
          <a:lstStyle/>
          <a:p>
            <a:pPr defTabSz="4900612">
              <a:lnSpc>
                <a:spcPct val="114000"/>
              </a:lnSpc>
              <a:defRPr b="1" sz="2400">
                <a:latin typeface="Times New Roman"/>
                <a:ea typeface="Times New Roman"/>
                <a:cs typeface="Times New Roman"/>
                <a:sym typeface="Times New Roman"/>
              </a:defRPr>
            </a:pPr>
            <a:r>
              <a:t> Data Interpretation</a:t>
            </a:r>
          </a:p>
          <a:p>
            <a:pPr defTabSz="4900612">
              <a:lnSpc>
                <a:spcPct val="114000"/>
              </a:lnSpc>
              <a:buSzPct val="100000"/>
              <a:buFont typeface="Arial"/>
              <a:buChar char="•"/>
              <a:defRPr sz="2400">
                <a:latin typeface="Times New Roman"/>
                <a:ea typeface="Times New Roman"/>
                <a:cs typeface="Times New Roman"/>
                <a:sym typeface="Times New Roman"/>
              </a:defRPr>
            </a:pPr>
            <a:r>
              <a:t>.</a:t>
            </a:r>
          </a:p>
          <a:p>
            <a:pPr defTabSz="4900612">
              <a:lnSpc>
                <a:spcPct val="114000"/>
              </a:lnSpc>
              <a:buSzPct val="100000"/>
              <a:buFont typeface="Arial"/>
              <a:buChar char="•"/>
              <a:defRPr sz="2400">
                <a:latin typeface="Times New Roman"/>
                <a:ea typeface="Times New Roman"/>
                <a:cs typeface="Times New Roman"/>
                <a:sym typeface="Times New Roman"/>
              </a:defRPr>
            </a:pPr>
            <a:r>
              <a:t>The weight values of final map further logically was classified and integrated to arrive at groundwater potential zone map of the area</a:t>
            </a:r>
          </a:p>
          <a:p>
            <a:pPr defTabSz="4900612">
              <a:lnSpc>
                <a:spcPct val="114000"/>
              </a:lnSpc>
              <a:buSzPct val="100000"/>
              <a:buFont typeface="Arial"/>
              <a:buChar char="•"/>
              <a:defRPr sz="2400">
                <a:latin typeface="Times New Roman"/>
                <a:ea typeface="Times New Roman"/>
                <a:cs typeface="Times New Roman"/>
                <a:sym typeface="Times New Roman"/>
              </a:defRPr>
            </a:pPr>
            <a:r>
              <a:t>.</a:t>
            </a:r>
          </a:p>
        </p:txBody>
      </p:sp>
      <p:sp>
        <p:nvSpPr>
          <p:cNvPr id="94" name="Back Ground"/>
          <p:cNvSpPr txBox="1"/>
          <p:nvPr/>
        </p:nvSpPr>
        <p:spPr>
          <a:xfrm>
            <a:off x="1743075" y="3857625"/>
            <a:ext cx="3643313" cy="1371919"/>
          </a:xfrm>
          <a:prstGeom prst="rect">
            <a:avLst/>
          </a:prstGeom>
          <a:solidFill>
            <a:srgbClr val="C6D9F1"/>
          </a:solidFill>
          <a:ln w="12700">
            <a:miter lim="400000"/>
          </a:ln>
          <a:extLst>
            <a:ext uri="{C572A759-6A51-4108-AA02-DFA0A04FC94B}">
              <ma14:wrappingTextBoxFlag xmlns:ma14="http://schemas.microsoft.com/office/mac/drawingml/2011/main" val="1"/>
            </a:ext>
          </a:extLst>
        </p:spPr>
        <p:txBody>
          <a:bodyPr lIns="59577" tIns="59577" rIns="59577" bIns="59577">
            <a:spAutoFit/>
          </a:bodyPr>
          <a:lstStyle>
            <a:lvl1pPr algn="ctr" defTabSz="4900612">
              <a:lnSpc>
                <a:spcPct val="114000"/>
              </a:lnSpc>
              <a:defRPr b="1" sz="4000">
                <a:latin typeface="Times New Roman"/>
                <a:ea typeface="Times New Roman"/>
                <a:cs typeface="Times New Roman"/>
                <a:sym typeface="Times New Roman"/>
              </a:defRPr>
            </a:lvl1pPr>
          </a:lstStyle>
          <a:p>
            <a:pPr/>
            <a:r>
              <a:t>Back Ground</a:t>
            </a:r>
          </a:p>
        </p:txBody>
      </p:sp>
      <p:sp>
        <p:nvSpPr>
          <p:cNvPr id="95" name="Research Objectives"/>
          <p:cNvSpPr txBox="1"/>
          <p:nvPr/>
        </p:nvSpPr>
        <p:spPr>
          <a:xfrm>
            <a:off x="1600200" y="9644062"/>
            <a:ext cx="6357938" cy="1238490"/>
          </a:xfrm>
          <a:prstGeom prst="rect">
            <a:avLst/>
          </a:prstGeom>
          <a:solidFill>
            <a:srgbClr val="C6D9F1"/>
          </a:solidFill>
          <a:ln w="12700">
            <a:miter lim="400000"/>
          </a:ln>
          <a:extLst>
            <a:ext uri="{C572A759-6A51-4108-AA02-DFA0A04FC94B}">
              <ma14:wrappingTextBoxFlag xmlns:ma14="http://schemas.microsoft.com/office/mac/drawingml/2011/main" val="1"/>
            </a:ext>
          </a:extLst>
        </p:spPr>
        <p:txBody>
          <a:bodyPr lIns="59577" tIns="59577" rIns="59577" bIns="59577">
            <a:spAutoFit/>
          </a:bodyPr>
          <a:lstStyle>
            <a:lvl1pPr algn="just" defTabSz="4900612">
              <a:lnSpc>
                <a:spcPct val="114000"/>
              </a:lnSpc>
              <a:defRPr b="1" sz="3600">
                <a:latin typeface="Times New Roman"/>
                <a:ea typeface="Times New Roman"/>
                <a:cs typeface="Times New Roman"/>
                <a:sym typeface="Times New Roman"/>
              </a:defRPr>
            </a:lvl1pPr>
          </a:lstStyle>
          <a:p>
            <a:pPr/>
            <a:r>
              <a:t>Research Objectives</a:t>
            </a:r>
          </a:p>
        </p:txBody>
      </p:sp>
      <p:sp>
        <p:nvSpPr>
          <p:cNvPr id="96" name="Methods:"/>
          <p:cNvSpPr txBox="1"/>
          <p:nvPr/>
        </p:nvSpPr>
        <p:spPr>
          <a:xfrm>
            <a:off x="14458950" y="3929062"/>
            <a:ext cx="2103438" cy="633133"/>
          </a:xfrm>
          <a:prstGeom prst="rect">
            <a:avLst/>
          </a:prstGeom>
          <a:solidFill>
            <a:srgbClr val="C6D9F1"/>
          </a:solidFill>
          <a:ln w="12700">
            <a:miter lim="400000"/>
          </a:ln>
          <a:extLst>
            <a:ext uri="{C572A759-6A51-4108-AA02-DFA0A04FC94B}">
              <ma14:wrappingTextBoxFlag xmlns:ma14="http://schemas.microsoft.com/office/mac/drawingml/2011/main" val="1"/>
            </a:ext>
          </a:extLst>
        </p:spPr>
        <p:txBody>
          <a:bodyPr lIns="59577" tIns="59577" rIns="59577" bIns="59577">
            <a:spAutoFit/>
          </a:bodyPr>
          <a:lstStyle/>
          <a:p>
            <a:pPr defTabSz="4902200">
              <a:defRPr b="1" sz="3600">
                <a:latin typeface="Times New Roman"/>
                <a:ea typeface="Times New Roman"/>
                <a:cs typeface="Times New Roman"/>
                <a:sym typeface="Times New Roman"/>
              </a:defRPr>
            </a:pPr>
            <a:r>
              <a:t>Methods</a:t>
            </a:r>
            <a:r>
              <a:rPr b="0"/>
              <a:t>:</a:t>
            </a:r>
          </a:p>
        </p:txBody>
      </p:sp>
      <p:sp>
        <p:nvSpPr>
          <p:cNvPr id="97" name="Conclusions"/>
          <p:cNvSpPr txBox="1"/>
          <p:nvPr/>
        </p:nvSpPr>
        <p:spPr>
          <a:xfrm>
            <a:off x="42379152" y="29646562"/>
            <a:ext cx="4024221" cy="1041691"/>
          </a:xfrm>
          <a:prstGeom prst="rect">
            <a:avLst/>
          </a:prstGeom>
          <a:ln w="12700">
            <a:miter lim="400000"/>
          </a:ln>
          <a:extLst>
            <a:ext uri="{C572A759-6A51-4108-AA02-DFA0A04FC94B}">
              <ma14:wrappingTextBoxFlag xmlns:ma14="http://schemas.microsoft.com/office/mac/drawingml/2011/main" val="1"/>
            </a:ext>
          </a:extLst>
        </p:spPr>
        <p:txBody>
          <a:bodyPr lIns="59577" tIns="59577" rIns="59577" bIns="59577">
            <a:spAutoFit/>
          </a:bodyPr>
          <a:lstStyle>
            <a:lvl1pPr defTabSz="4902200">
              <a:defRPr b="1" sz="3200">
                <a:latin typeface="Times New Roman"/>
                <a:ea typeface="Times New Roman"/>
                <a:cs typeface="Times New Roman"/>
                <a:sym typeface="Times New Roman"/>
              </a:defRPr>
            </a:lvl1pPr>
          </a:lstStyle>
          <a:p>
            <a:pPr/>
            <a:r>
              <a:t>Conclusions</a:t>
            </a:r>
          </a:p>
        </p:txBody>
      </p:sp>
      <p:sp>
        <p:nvSpPr>
          <p:cNvPr id="98" name="It is concluded that the integrated GIS and remote sensing techniques are very efficient and useful, time and cost effective tool for the identification/delineation of groundwater potential zones…"/>
          <p:cNvSpPr txBox="1"/>
          <p:nvPr/>
        </p:nvSpPr>
        <p:spPr>
          <a:xfrm>
            <a:off x="41676637" y="30218062"/>
            <a:ext cx="9144001" cy="3172760"/>
          </a:xfrm>
          <a:prstGeom prst="rect">
            <a:avLst/>
          </a:prstGeom>
          <a:solidFill>
            <a:srgbClr val="C6D9F1"/>
          </a:solidFill>
          <a:ln w="12700">
            <a:miter lim="400000"/>
          </a:ln>
          <a:extLst>
            <a:ext uri="{C572A759-6A51-4108-AA02-DFA0A04FC94B}">
              <ma14:wrappingTextBoxFlag xmlns:ma14="http://schemas.microsoft.com/office/mac/drawingml/2011/main" val="1"/>
            </a:ext>
          </a:extLst>
        </p:spPr>
        <p:txBody>
          <a:bodyPr lIns="59577" tIns="59577" rIns="59577" bIns="59577">
            <a:spAutoFit/>
          </a:bodyPr>
          <a:lstStyle/>
          <a:p>
            <a:pPr defTabSz="4902200">
              <a:lnSpc>
                <a:spcPct val="114000"/>
              </a:lnSpc>
              <a:buSzPct val="100000"/>
              <a:buFont typeface="Arial"/>
              <a:buChar char="•"/>
              <a:defRPr sz="2400">
                <a:latin typeface="Times New Roman"/>
                <a:ea typeface="Times New Roman"/>
                <a:cs typeface="Times New Roman"/>
                <a:sym typeface="Times New Roman"/>
              </a:defRPr>
            </a:pPr>
            <a:r>
              <a:t>It is concluded that the integrated GIS and remote sensing techniques are very efficient and useful, time and cost effective tool for the identification/delineation of groundwater potential zones</a:t>
            </a:r>
          </a:p>
          <a:p>
            <a:pPr defTabSz="4902200">
              <a:lnSpc>
                <a:spcPct val="114000"/>
              </a:lnSpc>
              <a:buSzPct val="100000"/>
              <a:buFont typeface="Arial"/>
              <a:buChar char="•"/>
              <a:defRPr sz="2400">
                <a:latin typeface="Times New Roman"/>
                <a:ea typeface="Times New Roman"/>
                <a:cs typeface="Times New Roman"/>
                <a:sym typeface="Times New Roman"/>
              </a:defRPr>
            </a:pPr>
            <a:r>
              <a:t>Groundwater potential zone map. 'high, 'moderate’,' low’ and 'poor'. Were identified for Bilate River Basin.</a:t>
            </a:r>
          </a:p>
          <a:p>
            <a:pPr defTabSz="4902200">
              <a:lnSpc>
                <a:spcPct val="114000"/>
              </a:lnSpc>
              <a:buSzPct val="100000"/>
              <a:buFont typeface="Arial"/>
              <a:buChar char="•"/>
              <a:defRPr sz="2400">
                <a:latin typeface="Times New Roman"/>
                <a:ea typeface="Times New Roman"/>
                <a:cs typeface="Times New Roman"/>
                <a:sym typeface="Times New Roman"/>
              </a:defRPr>
            </a:pPr>
            <a:r>
              <a:t>. Hydro geological map of the study area compiled using geological map, lineament map and water point source data</a:t>
            </a:r>
          </a:p>
        </p:txBody>
      </p:sp>
      <p:sp>
        <p:nvSpPr>
          <p:cNvPr id="99" name="References:"/>
          <p:cNvSpPr txBox="1"/>
          <p:nvPr/>
        </p:nvSpPr>
        <p:spPr>
          <a:xfrm>
            <a:off x="42522027" y="33361312"/>
            <a:ext cx="1801721" cy="1323249"/>
          </a:xfrm>
          <a:prstGeom prst="rect">
            <a:avLst/>
          </a:prstGeom>
          <a:ln w="12700">
            <a:miter lim="400000"/>
          </a:ln>
          <a:extLst>
            <a:ext uri="{C572A759-6A51-4108-AA02-DFA0A04FC94B}">
              <ma14:wrappingTextBoxFlag xmlns:ma14="http://schemas.microsoft.com/office/mac/drawingml/2011/main" val="1"/>
            </a:ext>
          </a:extLst>
        </p:spPr>
        <p:txBody>
          <a:bodyPr lIns="59577" tIns="59577" rIns="59577" bIns="59577">
            <a:spAutoFit/>
          </a:bodyPr>
          <a:lstStyle>
            <a:lvl1pPr defTabSz="4902200">
              <a:defRPr b="1" sz="2800">
                <a:latin typeface="Times New Roman"/>
                <a:ea typeface="Times New Roman"/>
                <a:cs typeface="Times New Roman"/>
                <a:sym typeface="Times New Roman"/>
              </a:defRPr>
            </a:lvl1pPr>
          </a:lstStyle>
          <a:p>
            <a:pPr/>
            <a:r>
              <a:t>References:</a:t>
            </a:r>
          </a:p>
        </p:txBody>
      </p:sp>
      <p:sp>
        <p:nvSpPr>
          <p:cNvPr id="100" name="Fares M. Howari, Mohsen M., Sherif1, Vijay P.Singn2 and Mohamed S. Al Asam3, 20017, Geology Dept., College of Science, UAE University, Al Ain, UAE…"/>
          <p:cNvSpPr txBox="1"/>
          <p:nvPr/>
        </p:nvSpPr>
        <p:spPr>
          <a:xfrm>
            <a:off x="41462325" y="33932812"/>
            <a:ext cx="9236075" cy="5372716"/>
          </a:xfrm>
          <a:prstGeom prst="rect">
            <a:avLst/>
          </a:prstGeom>
          <a:solidFill>
            <a:srgbClr val="C6D9F1"/>
          </a:solidFill>
          <a:ln w="12700">
            <a:miter lim="400000"/>
          </a:ln>
          <a:extLst>
            <a:ext uri="{C572A759-6A51-4108-AA02-DFA0A04FC94B}">
              <ma14:wrappingTextBoxFlag xmlns:ma14="http://schemas.microsoft.com/office/mac/drawingml/2011/main" val="1"/>
            </a:ext>
          </a:extLst>
        </p:spPr>
        <p:txBody>
          <a:bodyPr lIns="59577" tIns="59577" rIns="59577" bIns="59577">
            <a:spAutoFit/>
          </a:bodyPr>
          <a:lstStyle/>
          <a:p>
            <a:pPr algn="just" defTabSz="4900612">
              <a:lnSpc>
                <a:spcPct val="114000"/>
              </a:lnSpc>
              <a:buSzPct val="100000"/>
              <a:buFont typeface="Arial"/>
              <a:buChar char="•"/>
              <a:defRPr sz="2000">
                <a:latin typeface="Times New Roman"/>
                <a:ea typeface="Times New Roman"/>
                <a:cs typeface="Times New Roman"/>
                <a:sym typeface="Times New Roman"/>
              </a:defRPr>
            </a:pPr>
            <a:r>
              <a:t>Fares M. Howari, Mohsen M., Sherif</a:t>
            </a:r>
            <a:r>
              <a:rPr baseline="30000"/>
              <a:t>1</a:t>
            </a:r>
            <a:r>
              <a:t>, Vijay P.Singn</a:t>
            </a:r>
            <a:r>
              <a:rPr baseline="30000"/>
              <a:t>2</a:t>
            </a:r>
            <a:r>
              <a:t> and Mohamed S. Al Asam3, 20017, Geology Dept., College of Science, UAE University, Al Ain, UAE</a:t>
            </a:r>
          </a:p>
          <a:p>
            <a:pPr algn="just" defTabSz="4900612">
              <a:lnSpc>
                <a:spcPct val="114000"/>
              </a:lnSpc>
              <a:buSzPct val="100000"/>
              <a:buFont typeface="Arial"/>
              <a:buChar char="•"/>
              <a:defRPr sz="2000">
                <a:latin typeface="Times New Roman"/>
                <a:ea typeface="Times New Roman"/>
                <a:cs typeface="Times New Roman"/>
                <a:sym typeface="Times New Roman"/>
              </a:defRPr>
            </a:pPr>
            <a:r>
              <a:t>Amaresh Kr. Singh, S. Ravi Prakash, Map India, 2003,   an integrated approach of Remote Sensing, geophysics and GIS to evaluation of Groundwater Potentiality of Ojhala Subwatershed, Mirzapur district, U.P., India</a:t>
            </a:r>
          </a:p>
          <a:p>
            <a:pPr algn="just" defTabSz="4900612">
              <a:lnSpc>
                <a:spcPct val="114000"/>
              </a:lnSpc>
              <a:buSzPct val="100000"/>
              <a:buFont typeface="Arial"/>
              <a:buChar char="•"/>
              <a:defRPr sz="2000">
                <a:latin typeface="Times New Roman"/>
                <a:ea typeface="Times New Roman"/>
                <a:cs typeface="Times New Roman"/>
                <a:sym typeface="Times New Roman"/>
              </a:defRPr>
            </a:pPr>
            <a:r>
              <a:t>Arun K. Saraf, P. Kundu, B. Sarma,1999, Integrated Remote sensing and GIS in Groundwater Recharge Investigation And Selection of Artificial Recharge sites in Hard Rock Terrain, Indian Institute of Technology, ROORKEE-247667,India</a:t>
            </a:r>
          </a:p>
          <a:p>
            <a:pPr algn="just" defTabSz="4900612">
              <a:lnSpc>
                <a:spcPct val="114000"/>
              </a:lnSpc>
              <a:buSzPct val="100000"/>
              <a:buFont typeface="Arial"/>
              <a:buChar char="•"/>
              <a:defRPr sz="2000">
                <a:latin typeface="Times New Roman"/>
                <a:ea typeface="Times New Roman"/>
                <a:cs typeface="Times New Roman"/>
                <a:sym typeface="Times New Roman"/>
              </a:defRPr>
            </a:pPr>
            <a:r>
              <a:t>Timothy B., Jerome A., Matthew M. and Robert B., 1994, An integrated approach to groundwater exploration in developing countries using GIS and remote sensing, Desert Research Institute,7010 ,Dandini  Blvd.Reno, NV 89512*U.S. Army Corp of Engineers - Topographic Engineering Center Alexandria, VA 22310. </a:t>
            </a:r>
          </a:p>
          <a:p>
            <a:pPr algn="just" defTabSz="4900612">
              <a:lnSpc>
                <a:spcPct val="114000"/>
              </a:lnSpc>
              <a:buSzPct val="100000"/>
              <a:buFont typeface="Arial"/>
              <a:buChar char="•"/>
              <a:defRPr sz="2000">
                <a:latin typeface="Times New Roman"/>
                <a:ea typeface="Times New Roman"/>
                <a:cs typeface="Times New Roman"/>
                <a:sym typeface="Times New Roman"/>
              </a:defRPr>
            </a:pPr>
            <a:r>
              <a:t>Ayenew, Demlie and Stefan, 2008, Hydrogeological framework and occurrence of groundwater in the Ethiopian aquifers, Journal of African Earth Sciences, Addis Ababa University, Department of Earth Sciences, </a:t>
            </a:r>
          </a:p>
        </p:txBody>
      </p:sp>
      <p:pic>
        <p:nvPicPr>
          <p:cNvPr id="101" name="image.png" descr="image.png"/>
          <p:cNvPicPr>
            <a:picLocks noChangeAspect="1"/>
          </p:cNvPicPr>
          <p:nvPr/>
        </p:nvPicPr>
        <p:blipFill>
          <a:blip r:embed="rId28">
            <a:extLst/>
          </a:blip>
          <a:srcRect l="2403" t="29487" r="73077" b="55897"/>
          <a:stretch>
            <a:fillRect/>
          </a:stretch>
        </p:blipFill>
        <p:spPr>
          <a:xfrm>
            <a:off x="2171699" y="2143124"/>
            <a:ext cx="3657602" cy="1371602"/>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Тема Office">
  <a:themeElements>
    <a:clrScheme name="Тема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Тема Office">
      <a:majorFont>
        <a:latin typeface="Calibri"/>
        <a:ea typeface="Calibri"/>
        <a:cs typeface="Calibri"/>
      </a:majorFont>
      <a:minorFont>
        <a:latin typeface="Helvetica"/>
        <a:ea typeface="Helvetica"/>
        <a:cs typeface="Helvetica"/>
      </a:minorFont>
    </a:fontScheme>
    <a:fmtScheme name="Тема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4899025" rtl="0" fontAlgn="auto" latinLnBrk="0" hangingPunct="0">
          <a:lnSpc>
            <a:spcPct val="100000"/>
          </a:lnSpc>
          <a:spcBef>
            <a:spcPts val="0"/>
          </a:spcBef>
          <a:spcAft>
            <a:spcPts val="0"/>
          </a:spcAft>
          <a:buClrTx/>
          <a:buSzTx/>
          <a:buFontTx/>
          <a:buNone/>
          <a:tabLst/>
          <a:defRPr b="0" baseline="0" cap="none" i="0" spc="0" strike="noStrike" sz="9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899025" rtl="0" fontAlgn="auto" latinLnBrk="0" hangingPunct="0">
          <a:lnSpc>
            <a:spcPct val="100000"/>
          </a:lnSpc>
          <a:spcBef>
            <a:spcPts val="0"/>
          </a:spcBef>
          <a:spcAft>
            <a:spcPts val="0"/>
          </a:spcAft>
          <a:buClrTx/>
          <a:buSzTx/>
          <a:buFontTx/>
          <a:buNone/>
          <a:tabLst/>
          <a:defRPr b="0" baseline="0" cap="none" i="0" spc="0" strike="noStrike" sz="9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Тема Office">
  <a:themeElements>
    <a:clrScheme name="Тема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Тема Office">
      <a:majorFont>
        <a:latin typeface="Calibri"/>
        <a:ea typeface="Calibri"/>
        <a:cs typeface="Calibri"/>
      </a:majorFont>
      <a:minorFont>
        <a:latin typeface="Helvetica"/>
        <a:ea typeface="Helvetica"/>
        <a:cs typeface="Helvetica"/>
      </a:minorFont>
    </a:fontScheme>
    <a:fmtScheme name="Тема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4899025" rtl="0" fontAlgn="auto" latinLnBrk="0" hangingPunct="0">
          <a:lnSpc>
            <a:spcPct val="100000"/>
          </a:lnSpc>
          <a:spcBef>
            <a:spcPts val="0"/>
          </a:spcBef>
          <a:spcAft>
            <a:spcPts val="0"/>
          </a:spcAft>
          <a:buClrTx/>
          <a:buSzTx/>
          <a:buFontTx/>
          <a:buNone/>
          <a:tabLst/>
          <a:defRPr b="0" baseline="0" cap="none" i="0" spc="0" strike="noStrike" sz="9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899025" rtl="0" fontAlgn="auto" latinLnBrk="0" hangingPunct="0">
          <a:lnSpc>
            <a:spcPct val="100000"/>
          </a:lnSpc>
          <a:spcBef>
            <a:spcPts val="0"/>
          </a:spcBef>
          <a:spcAft>
            <a:spcPts val="0"/>
          </a:spcAft>
          <a:buClrTx/>
          <a:buSzTx/>
          <a:buFontTx/>
          <a:buNone/>
          <a:tabLst/>
          <a:defRPr b="0" baseline="0" cap="none" i="0" spc="0" strike="noStrike" sz="9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