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2.jpg" ContentType="image/jpg"/>
  <Override PartName="/ppt/media/image3.jpg" ContentType="image/jpg"/>
  <Override PartName="/ppt/media/image14.jpg" ContentType="image/jpg"/>
  <Override PartName="/ppt/media/image18.jpg" ContentType="image/jpg"/>
  <Override PartName="/ppt/media/image19.jpg" ContentType="image/jpg"/>
  <Override PartName="/ppt/media/image24.jpg" ContentType="image/jpg"/>
  <Override PartName="/ppt/media/image25.jpg" ContentType="image/jpg"/>
  <Override PartName="/ppt/media/image28.jpg" ContentType="image/jpg"/>
  <Override PartName="/ppt/media/image30.jpg" ContentType="image/jpg"/>
  <Override PartName="/ppt/media/image32.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86" r:id="rId12"/>
    <p:sldId id="287" r:id="rId13"/>
    <p:sldId id="283" r:id="rId14"/>
    <p:sldId id="284" r:id="rId15"/>
    <p:sldId id="285" r:id="rId16"/>
    <p:sldId id="288"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DAD35D7-041A-4B1B-83E7-8718A26C751E}" type="datetimeFigureOut">
              <a:rPr lang="en-MY" smtClean="0"/>
              <a:t>28/3/2022</a:t>
            </a:fld>
            <a:endParaRPr lang="en-MY"/>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8F9B70C-0016-4291-90F5-BE7E367468AB}" type="slidenum">
              <a:rPr lang="en-MY" smtClean="0"/>
              <a:t>‹#›</a:t>
            </a:fld>
            <a:endParaRPr lang="en-MY"/>
          </a:p>
        </p:txBody>
      </p:sp>
    </p:spTree>
    <p:extLst>
      <p:ext uri="{BB962C8B-B14F-4D97-AF65-F5344CB8AC3E}">
        <p14:creationId xmlns:p14="http://schemas.microsoft.com/office/powerpoint/2010/main" val="180217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9:notes"/>
          <p:cNvSpPr txBox="1">
            <a:spLocks noGrp="1"/>
          </p:cNvSpPr>
          <p:nvPr>
            <p:ph type="sldNum" idx="12"/>
          </p:nvPr>
        </p:nvSpPr>
        <p:spPr>
          <a:xfrm>
            <a:off x="3914775" y="8758238"/>
            <a:ext cx="3009900" cy="452437"/>
          </a:xfrm>
          <a:prstGeom prst="rect">
            <a:avLst/>
          </a:prstGeom>
          <a:noFill/>
          <a:ln>
            <a:noFill/>
          </a:ln>
        </p:spPr>
        <p:txBody>
          <a:bodyPr spcFirstLastPara="1" wrap="square" lIns="90450" tIns="45225" rIns="90450" bIns="45225"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537" name="Google Shape;537;p29:notes"/>
          <p:cNvSpPr>
            <a:spLocks noGrp="1" noRot="1" noChangeAspect="1"/>
          </p:cNvSpPr>
          <p:nvPr>
            <p:ph type="sldImg" idx="2"/>
          </p:nvPr>
        </p:nvSpPr>
        <p:spPr>
          <a:xfrm>
            <a:off x="1147763" y="679450"/>
            <a:ext cx="4629150" cy="3473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8" name="Google Shape;538;p29:notes"/>
          <p:cNvSpPr txBox="1">
            <a:spLocks noGrp="1"/>
          </p:cNvSpPr>
          <p:nvPr>
            <p:ph type="body" idx="1"/>
          </p:nvPr>
        </p:nvSpPr>
        <p:spPr>
          <a:xfrm>
            <a:off x="903288" y="4378325"/>
            <a:ext cx="5118100" cy="4152900"/>
          </a:xfrm>
          <a:prstGeom prst="rect">
            <a:avLst/>
          </a:prstGeom>
          <a:noFill/>
          <a:ln>
            <a:noFill/>
          </a:ln>
        </p:spPr>
        <p:txBody>
          <a:bodyPr spcFirstLastPara="1" wrap="square" lIns="90450" tIns="45225" rIns="90450" bIns="45225" anchor="t" anchorCtr="0">
            <a:noAutofit/>
          </a:bodyPr>
          <a:lstStyle/>
          <a:p>
            <a:pPr marL="0" lvl="0" indent="0" algn="l" rtl="0">
              <a:spcBef>
                <a:spcPts val="0"/>
              </a:spcBef>
              <a:spcAft>
                <a:spcPts val="0"/>
              </a:spcAft>
              <a:buNone/>
            </a:pPr>
            <a:r>
              <a:rPr lang="en-US"/>
              <a:t>Source: Soluciones Practicas, SIBAT .    </a:t>
            </a:r>
            <a:endParaRPr/>
          </a:p>
          <a:p>
            <a:pPr marL="0" lvl="0" indent="0" algn="l" rtl="0">
              <a:spcBef>
                <a:spcPts val="360"/>
              </a:spcBef>
              <a:spcAft>
                <a:spcPts val="0"/>
              </a:spcAft>
              <a:buNone/>
            </a:pPr>
            <a:r>
              <a:rPr lang="en-US"/>
              <a:t>These values are for reference.   Demand in Liberia should be comparable, but this is an opportunity for discussion.  Distribution will include current limiters limiting demand to 100W per household, i.e. less than in Peru and similar to the Philippines.  This is due to the limited power available from the MH plant.</a:t>
            </a:r>
            <a:endParaRPr/>
          </a:p>
        </p:txBody>
      </p:sp>
      <p:sp>
        <p:nvSpPr>
          <p:cNvPr id="539" name="Google Shape;539;p29:notes"/>
          <p:cNvSpPr txBox="1">
            <a:spLocks noGrp="1"/>
          </p:cNvSpPr>
          <p:nvPr>
            <p:ph type="dt" idx="10"/>
          </p:nvPr>
        </p:nvSpPr>
        <p:spPr>
          <a:xfrm>
            <a:off x="3914775" y="0"/>
            <a:ext cx="3009900" cy="452438"/>
          </a:xfrm>
          <a:prstGeom prst="rect">
            <a:avLst/>
          </a:prstGeom>
          <a:noFill/>
          <a:ln>
            <a:noFill/>
          </a:ln>
        </p:spPr>
        <p:txBody>
          <a:bodyPr spcFirstLastPara="1" wrap="square" lIns="90450" tIns="45225" rIns="90450" bIns="45225" anchor="t" anchorCtr="0">
            <a:noAutofit/>
          </a:bodyPr>
          <a:lstStyle/>
          <a:p>
            <a:pPr marL="0" lvl="0" indent="0" algn="r" rtl="0">
              <a:spcBef>
                <a:spcPts val="0"/>
              </a:spcBef>
              <a:spcAft>
                <a:spcPts val="0"/>
              </a:spcAft>
              <a:buNone/>
            </a:pPr>
            <a:r>
              <a:rPr lang="en-US"/>
              <a:t>9/25/2013</a:t>
            </a:r>
            <a:endParaRPr/>
          </a:p>
        </p:txBody>
      </p:sp>
      <p:sp>
        <p:nvSpPr>
          <p:cNvPr id="540" name="Google Shape;540;p29:notes"/>
          <p:cNvSpPr txBox="1">
            <a:spLocks noGrp="1"/>
          </p:cNvSpPr>
          <p:nvPr>
            <p:ph type="ftr" idx="11"/>
          </p:nvPr>
        </p:nvSpPr>
        <p:spPr>
          <a:xfrm>
            <a:off x="0" y="8758238"/>
            <a:ext cx="3011488" cy="452437"/>
          </a:xfrm>
          <a:prstGeom prst="rect">
            <a:avLst/>
          </a:prstGeom>
          <a:noFill/>
          <a:ln>
            <a:noFill/>
          </a:ln>
        </p:spPr>
        <p:txBody>
          <a:bodyPr spcFirstLastPara="1" wrap="square" lIns="90450" tIns="45225" rIns="90450" bIns="45225" anchor="b" anchorCtr="0">
            <a:noAutofit/>
          </a:bodyPr>
          <a:lstStyle/>
          <a:p>
            <a:pPr marL="0" lvl="0" indent="0" algn="l" rtl="0">
              <a:spcBef>
                <a:spcPts val="0"/>
              </a:spcBef>
              <a:spcAft>
                <a:spcPts val="0"/>
              </a:spcAft>
              <a:buNone/>
            </a:pPr>
            <a:r>
              <a:rPr lang="en-US"/>
              <a:t>filename: rawGE-MHclass-L3.pptx</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0:notes"/>
          <p:cNvSpPr txBox="1">
            <a:spLocks noGrp="1"/>
          </p:cNvSpPr>
          <p:nvPr>
            <p:ph type="sldNum" idx="12"/>
          </p:nvPr>
        </p:nvSpPr>
        <p:spPr>
          <a:xfrm>
            <a:off x="3914775" y="8758238"/>
            <a:ext cx="3009900" cy="452437"/>
          </a:xfrm>
          <a:prstGeom prst="rect">
            <a:avLst/>
          </a:prstGeom>
          <a:noFill/>
          <a:ln>
            <a:noFill/>
          </a:ln>
        </p:spPr>
        <p:txBody>
          <a:bodyPr spcFirstLastPara="1" wrap="square" lIns="90450" tIns="45225" rIns="90450" bIns="45225"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553" name="Google Shape;553;p30:notes"/>
          <p:cNvSpPr>
            <a:spLocks noGrp="1" noRot="1" noChangeAspect="1"/>
          </p:cNvSpPr>
          <p:nvPr>
            <p:ph type="sldImg" idx="2"/>
          </p:nvPr>
        </p:nvSpPr>
        <p:spPr>
          <a:xfrm>
            <a:off x="1147763" y="679450"/>
            <a:ext cx="4629150" cy="3473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4" name="Google Shape;554;p30:notes"/>
          <p:cNvSpPr txBox="1">
            <a:spLocks noGrp="1"/>
          </p:cNvSpPr>
          <p:nvPr>
            <p:ph type="body" idx="1"/>
          </p:nvPr>
        </p:nvSpPr>
        <p:spPr>
          <a:xfrm>
            <a:off x="903288" y="4378325"/>
            <a:ext cx="5118100" cy="4152900"/>
          </a:xfrm>
          <a:prstGeom prst="rect">
            <a:avLst/>
          </a:prstGeom>
          <a:noFill/>
          <a:ln>
            <a:noFill/>
          </a:ln>
        </p:spPr>
        <p:txBody>
          <a:bodyPr spcFirstLastPara="1" wrap="square" lIns="90450" tIns="45225" rIns="90450" bIns="45225" anchor="t" anchorCtr="0">
            <a:noAutofit/>
          </a:bodyPr>
          <a:lstStyle/>
          <a:p>
            <a:pPr marL="0" lvl="0" indent="0" algn="l" rtl="0">
              <a:spcBef>
                <a:spcPts val="0"/>
              </a:spcBef>
              <a:spcAft>
                <a:spcPts val="0"/>
              </a:spcAft>
              <a:buNone/>
            </a:pPr>
            <a:r>
              <a:rPr lang="en-US"/>
              <a:t>The observed rise and fall in demand through the day is similar in Peru, Nicaragua, the Philippines, and other countries.   Lights are used in the morning to prepare and eat breakfast before sunrise, then demand falls during the day.  The evening peak demand is again for lighting and some for TV.</a:t>
            </a:r>
            <a:endParaRPr/>
          </a:p>
          <a:p>
            <a:pPr marL="0" lvl="0" indent="0" algn="l" rtl="0">
              <a:spcBef>
                <a:spcPts val="360"/>
              </a:spcBef>
              <a:spcAft>
                <a:spcPts val="0"/>
              </a:spcAft>
              <a:buNone/>
            </a:pPr>
            <a:r>
              <a:rPr lang="en-US"/>
              <a:t>Demand during the daylight hours can fall to almost zero if nobody leaves lights on.   Cell phones charging takes very little electricity.</a:t>
            </a:r>
            <a:endParaRPr/>
          </a:p>
        </p:txBody>
      </p:sp>
      <p:sp>
        <p:nvSpPr>
          <p:cNvPr id="555" name="Google Shape;555;p30:notes"/>
          <p:cNvSpPr txBox="1">
            <a:spLocks noGrp="1"/>
          </p:cNvSpPr>
          <p:nvPr>
            <p:ph type="dt" idx="10"/>
          </p:nvPr>
        </p:nvSpPr>
        <p:spPr>
          <a:xfrm>
            <a:off x="3914775" y="0"/>
            <a:ext cx="3009900" cy="452438"/>
          </a:xfrm>
          <a:prstGeom prst="rect">
            <a:avLst/>
          </a:prstGeom>
          <a:noFill/>
          <a:ln>
            <a:noFill/>
          </a:ln>
        </p:spPr>
        <p:txBody>
          <a:bodyPr spcFirstLastPara="1" wrap="square" lIns="90450" tIns="45225" rIns="90450" bIns="45225" anchor="t" anchorCtr="0">
            <a:noAutofit/>
          </a:bodyPr>
          <a:lstStyle/>
          <a:p>
            <a:pPr marL="0" lvl="0" indent="0" algn="r" rtl="0">
              <a:spcBef>
                <a:spcPts val="0"/>
              </a:spcBef>
              <a:spcAft>
                <a:spcPts val="0"/>
              </a:spcAft>
              <a:buNone/>
            </a:pPr>
            <a:r>
              <a:rPr lang="en-US"/>
              <a:t>9/25/2013</a:t>
            </a:r>
            <a:endParaRPr/>
          </a:p>
        </p:txBody>
      </p:sp>
      <p:sp>
        <p:nvSpPr>
          <p:cNvPr id="556" name="Google Shape;556;p30:notes"/>
          <p:cNvSpPr txBox="1">
            <a:spLocks noGrp="1"/>
          </p:cNvSpPr>
          <p:nvPr>
            <p:ph type="ftr" idx="11"/>
          </p:nvPr>
        </p:nvSpPr>
        <p:spPr>
          <a:xfrm>
            <a:off x="0" y="8758238"/>
            <a:ext cx="3011488" cy="452437"/>
          </a:xfrm>
          <a:prstGeom prst="rect">
            <a:avLst/>
          </a:prstGeom>
          <a:noFill/>
          <a:ln>
            <a:noFill/>
          </a:ln>
        </p:spPr>
        <p:txBody>
          <a:bodyPr spcFirstLastPara="1" wrap="square" lIns="90450" tIns="45225" rIns="90450" bIns="45225" anchor="b" anchorCtr="0">
            <a:noAutofit/>
          </a:bodyPr>
          <a:lstStyle/>
          <a:p>
            <a:pPr marL="0" lvl="0" indent="0" algn="l" rtl="0">
              <a:spcBef>
                <a:spcPts val="0"/>
              </a:spcBef>
              <a:spcAft>
                <a:spcPts val="0"/>
              </a:spcAft>
              <a:buNone/>
            </a:pPr>
            <a:r>
              <a:rPr lang="en-US"/>
              <a:t>filename: rawGE-MHclass-L3.pptx</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1:notes"/>
          <p:cNvSpPr txBox="1">
            <a:spLocks noGrp="1"/>
          </p:cNvSpPr>
          <p:nvPr>
            <p:ph type="sldNum" idx="12"/>
          </p:nvPr>
        </p:nvSpPr>
        <p:spPr>
          <a:xfrm>
            <a:off x="3914775" y="8758238"/>
            <a:ext cx="3009900" cy="452437"/>
          </a:xfrm>
          <a:prstGeom prst="rect">
            <a:avLst/>
          </a:prstGeom>
          <a:noFill/>
          <a:ln>
            <a:noFill/>
          </a:ln>
        </p:spPr>
        <p:txBody>
          <a:bodyPr spcFirstLastPara="1" wrap="square" lIns="90450" tIns="45225" rIns="90450" bIns="45225"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570" name="Google Shape;570;p31:notes"/>
          <p:cNvSpPr>
            <a:spLocks noGrp="1" noRot="1" noChangeAspect="1"/>
          </p:cNvSpPr>
          <p:nvPr>
            <p:ph type="sldImg" idx="2"/>
          </p:nvPr>
        </p:nvSpPr>
        <p:spPr>
          <a:xfrm>
            <a:off x="1147763" y="679450"/>
            <a:ext cx="4629150" cy="3473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1" name="Google Shape;571;p31:notes"/>
          <p:cNvSpPr txBox="1">
            <a:spLocks noGrp="1"/>
          </p:cNvSpPr>
          <p:nvPr>
            <p:ph type="body" idx="1"/>
          </p:nvPr>
        </p:nvSpPr>
        <p:spPr>
          <a:xfrm>
            <a:off x="903288" y="4378325"/>
            <a:ext cx="5118100" cy="4152900"/>
          </a:xfrm>
          <a:prstGeom prst="rect">
            <a:avLst/>
          </a:prstGeom>
          <a:noFill/>
          <a:ln>
            <a:noFill/>
          </a:ln>
        </p:spPr>
        <p:txBody>
          <a:bodyPr spcFirstLastPara="1" wrap="square" lIns="90450" tIns="45225" rIns="90450" bIns="45225" anchor="t" anchorCtr="0">
            <a:noAutofit/>
          </a:bodyPr>
          <a:lstStyle/>
          <a:p>
            <a:pPr marL="0" lvl="0" indent="0" algn="l" rtl="0">
              <a:spcBef>
                <a:spcPts val="0"/>
              </a:spcBef>
              <a:spcAft>
                <a:spcPts val="0"/>
              </a:spcAft>
              <a:buNone/>
            </a:pPr>
            <a:r>
              <a:rPr lang="en-US"/>
              <a:t>Source: SIBAT, Quezon City, The Philippines.</a:t>
            </a:r>
            <a:endParaRPr/>
          </a:p>
          <a:p>
            <a:pPr marL="0" lvl="0" indent="0" algn="l" rtl="0">
              <a:spcBef>
                <a:spcPts val="360"/>
              </a:spcBef>
              <a:spcAft>
                <a:spcPts val="0"/>
              </a:spcAft>
              <a:buNone/>
            </a:pPr>
            <a:r>
              <a:rPr lang="en-US"/>
              <a:t>The first step in demand analysis is to survey and inventory existing and planned electrical appliances in each household, and to total demand at the community level.</a:t>
            </a:r>
            <a:endParaRPr/>
          </a:p>
          <a:p>
            <a:pPr marL="0" lvl="0" indent="0" algn="l" rtl="0">
              <a:spcBef>
                <a:spcPts val="360"/>
              </a:spcBef>
              <a:spcAft>
                <a:spcPts val="0"/>
              </a:spcAft>
              <a:buNone/>
            </a:pPr>
            <a:r>
              <a:rPr lang="en-US"/>
              <a:t>The next step is to examine the demand over time during each day and/or week, to gain an understanding of the maximum peak demand.  This will have to be compared with the available water power resource.</a:t>
            </a:r>
            <a:endParaRPr/>
          </a:p>
          <a:p>
            <a:pPr marL="0" lvl="0" indent="0" algn="l" rtl="0">
              <a:spcBef>
                <a:spcPts val="360"/>
              </a:spcBef>
              <a:spcAft>
                <a:spcPts val="0"/>
              </a:spcAft>
              <a:buNone/>
            </a:pPr>
            <a:r>
              <a:rPr lang="en-US"/>
              <a:t>Data collected from 1985 to 2000 in one community in Thailand graph shows striking growth in energy use over the years. First, there was clearly an evening peak, but it was well under 2000 watts. But year by year this peak grew, more than tripling in 15 years.   This was mainly due to people using more and more electric rice cookers, which were not planned for at the start.  (</a:t>
            </a:r>
            <a:r>
              <a:rPr lang="en-US">
                <a:latin typeface="Tahoma"/>
                <a:ea typeface="Tahoma"/>
                <a:cs typeface="Tahoma"/>
                <a:sym typeface="Tahoma"/>
              </a:rPr>
              <a:t>Source: Chris Greacen / Palang Thai)</a:t>
            </a:r>
            <a:endParaRPr/>
          </a:p>
        </p:txBody>
      </p:sp>
      <p:sp>
        <p:nvSpPr>
          <p:cNvPr id="572" name="Google Shape;572;p31:notes"/>
          <p:cNvSpPr txBox="1">
            <a:spLocks noGrp="1"/>
          </p:cNvSpPr>
          <p:nvPr>
            <p:ph type="dt" idx="10"/>
          </p:nvPr>
        </p:nvSpPr>
        <p:spPr>
          <a:xfrm>
            <a:off x="3914775" y="0"/>
            <a:ext cx="3009900" cy="452438"/>
          </a:xfrm>
          <a:prstGeom prst="rect">
            <a:avLst/>
          </a:prstGeom>
          <a:noFill/>
          <a:ln>
            <a:noFill/>
          </a:ln>
        </p:spPr>
        <p:txBody>
          <a:bodyPr spcFirstLastPara="1" wrap="square" lIns="90450" tIns="45225" rIns="90450" bIns="45225" anchor="t" anchorCtr="0">
            <a:noAutofit/>
          </a:bodyPr>
          <a:lstStyle/>
          <a:p>
            <a:pPr marL="0" lvl="0" indent="0" algn="r" rtl="0">
              <a:spcBef>
                <a:spcPts val="0"/>
              </a:spcBef>
              <a:spcAft>
                <a:spcPts val="0"/>
              </a:spcAft>
              <a:buNone/>
            </a:pPr>
            <a:r>
              <a:rPr lang="en-US"/>
              <a:t>9/25/2013</a:t>
            </a:r>
            <a:endParaRPr/>
          </a:p>
        </p:txBody>
      </p:sp>
      <p:sp>
        <p:nvSpPr>
          <p:cNvPr id="573" name="Google Shape;573;p31:notes"/>
          <p:cNvSpPr txBox="1">
            <a:spLocks noGrp="1"/>
          </p:cNvSpPr>
          <p:nvPr>
            <p:ph type="ftr" idx="11"/>
          </p:nvPr>
        </p:nvSpPr>
        <p:spPr>
          <a:xfrm>
            <a:off x="0" y="8758238"/>
            <a:ext cx="3011488" cy="452437"/>
          </a:xfrm>
          <a:prstGeom prst="rect">
            <a:avLst/>
          </a:prstGeom>
          <a:noFill/>
          <a:ln>
            <a:noFill/>
          </a:ln>
        </p:spPr>
        <p:txBody>
          <a:bodyPr spcFirstLastPara="1" wrap="square" lIns="90450" tIns="45225" rIns="90450" bIns="45225" anchor="b" anchorCtr="0">
            <a:noAutofit/>
          </a:bodyPr>
          <a:lstStyle/>
          <a:p>
            <a:pPr marL="0" lvl="0" indent="0" algn="l" rtl="0">
              <a:spcBef>
                <a:spcPts val="0"/>
              </a:spcBef>
              <a:spcAft>
                <a:spcPts val="0"/>
              </a:spcAft>
              <a:buNone/>
            </a:pPr>
            <a:r>
              <a:rPr lang="en-US"/>
              <a:t>filename: rawGE-MHclass-L3.pptx</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rgbClr val="1F487C"/>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600" b="1" i="1">
                <a:solidFill>
                  <a:srgbClr val="1F487C"/>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rgbClr val="1F487C"/>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rgbClr val="1F487C"/>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able" type="tbl">
  <p:cSld name="Title and Table">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1676400" y="274638"/>
            <a:ext cx="70104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0" name="Google Shape;40;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chemeClr val="accent6"/>
                </a:solidFill>
                <a:latin typeface="Arial"/>
                <a:ea typeface="Arial"/>
                <a:cs typeface="Arial"/>
                <a:sym typeface="Arial"/>
              </a:defRPr>
            </a:lvl1pPr>
            <a:lvl2pPr marL="0" marR="0" lvl="1" indent="0" algn="r">
              <a:spcBef>
                <a:spcPts val="0"/>
              </a:spcBef>
              <a:spcAft>
                <a:spcPts val="0"/>
              </a:spcAft>
              <a:buNone/>
              <a:defRPr sz="1100" b="0" i="0" u="none" strike="noStrike" cap="none">
                <a:solidFill>
                  <a:schemeClr val="accent6"/>
                </a:solidFill>
                <a:latin typeface="Arial"/>
                <a:ea typeface="Arial"/>
                <a:cs typeface="Arial"/>
                <a:sym typeface="Arial"/>
              </a:defRPr>
            </a:lvl2pPr>
            <a:lvl3pPr marL="0" marR="0" lvl="2" indent="0" algn="r">
              <a:spcBef>
                <a:spcPts val="0"/>
              </a:spcBef>
              <a:spcAft>
                <a:spcPts val="0"/>
              </a:spcAft>
              <a:buNone/>
              <a:defRPr sz="1100" b="0" i="0" u="none" strike="noStrike" cap="none">
                <a:solidFill>
                  <a:schemeClr val="accent6"/>
                </a:solidFill>
                <a:latin typeface="Arial"/>
                <a:ea typeface="Arial"/>
                <a:cs typeface="Arial"/>
                <a:sym typeface="Arial"/>
              </a:defRPr>
            </a:lvl3pPr>
            <a:lvl4pPr marL="0" marR="0" lvl="3" indent="0" algn="r">
              <a:spcBef>
                <a:spcPts val="0"/>
              </a:spcBef>
              <a:spcAft>
                <a:spcPts val="0"/>
              </a:spcAft>
              <a:buNone/>
              <a:defRPr sz="1100" b="0" i="0" u="none" strike="noStrike" cap="none">
                <a:solidFill>
                  <a:schemeClr val="accent6"/>
                </a:solidFill>
                <a:latin typeface="Arial"/>
                <a:ea typeface="Arial"/>
                <a:cs typeface="Arial"/>
                <a:sym typeface="Arial"/>
              </a:defRPr>
            </a:lvl4pPr>
            <a:lvl5pPr marL="0" marR="0" lvl="4" indent="0" algn="r">
              <a:spcBef>
                <a:spcPts val="0"/>
              </a:spcBef>
              <a:spcAft>
                <a:spcPts val="0"/>
              </a:spcAft>
              <a:buNone/>
              <a:defRPr sz="1100" b="0" i="0" u="none" strike="noStrike" cap="none">
                <a:solidFill>
                  <a:schemeClr val="accent6"/>
                </a:solidFill>
                <a:latin typeface="Arial"/>
                <a:ea typeface="Arial"/>
                <a:cs typeface="Arial"/>
                <a:sym typeface="Arial"/>
              </a:defRPr>
            </a:lvl5pPr>
            <a:lvl6pPr marL="0" marR="0" lvl="5" indent="0" algn="r">
              <a:spcBef>
                <a:spcPts val="0"/>
              </a:spcBef>
              <a:spcAft>
                <a:spcPts val="0"/>
              </a:spcAft>
              <a:buNone/>
              <a:defRPr sz="1100" b="0" i="0" u="none" strike="noStrike" cap="none">
                <a:solidFill>
                  <a:schemeClr val="accent6"/>
                </a:solidFill>
                <a:latin typeface="Arial"/>
                <a:ea typeface="Arial"/>
                <a:cs typeface="Arial"/>
                <a:sym typeface="Arial"/>
              </a:defRPr>
            </a:lvl6pPr>
            <a:lvl7pPr marL="0" marR="0" lvl="6" indent="0" algn="r">
              <a:spcBef>
                <a:spcPts val="0"/>
              </a:spcBef>
              <a:spcAft>
                <a:spcPts val="0"/>
              </a:spcAft>
              <a:buNone/>
              <a:defRPr sz="1100" b="0" i="0" u="none" strike="noStrike" cap="none">
                <a:solidFill>
                  <a:schemeClr val="accent6"/>
                </a:solidFill>
                <a:latin typeface="Arial"/>
                <a:ea typeface="Arial"/>
                <a:cs typeface="Arial"/>
                <a:sym typeface="Arial"/>
              </a:defRPr>
            </a:lvl7pPr>
            <a:lvl8pPr marL="0" marR="0" lvl="7" indent="0" algn="r">
              <a:spcBef>
                <a:spcPts val="0"/>
              </a:spcBef>
              <a:spcAft>
                <a:spcPts val="0"/>
              </a:spcAft>
              <a:buNone/>
              <a:defRPr sz="1100" b="0" i="0" u="none" strike="noStrike" cap="none">
                <a:solidFill>
                  <a:schemeClr val="accent6"/>
                </a:solidFill>
                <a:latin typeface="Arial"/>
                <a:ea typeface="Arial"/>
                <a:cs typeface="Arial"/>
                <a:sym typeface="Arial"/>
              </a:defRPr>
            </a:lvl8pPr>
            <a:lvl9pPr marL="0" marR="0" lvl="8" indent="0" algn="r">
              <a:spcBef>
                <a:spcPts val="0"/>
              </a:spcBef>
              <a:spcAft>
                <a:spcPts val="0"/>
              </a:spcAft>
              <a:buNone/>
              <a:defRPr sz="11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38" descr="c:\Users\Michel\Documents\Michel\Presentations\illustrations\GE_logo_PMS_tag.jpg"/>
          <p:cNvPicPr preferRelativeResize="0"/>
          <p:nvPr/>
        </p:nvPicPr>
        <p:blipFill rotWithShape="1">
          <a:blip r:embed="rId2">
            <a:alphaModFix/>
          </a:blip>
          <a:srcRect/>
          <a:stretch/>
        </p:blipFill>
        <p:spPr>
          <a:xfrm>
            <a:off x="6781800" y="6477000"/>
            <a:ext cx="1371600" cy="381000"/>
          </a:xfrm>
          <a:prstGeom prst="rect">
            <a:avLst/>
          </a:prstGeom>
          <a:noFill/>
          <a:ln>
            <a:noFill/>
          </a:ln>
        </p:spPr>
      </p:pic>
    </p:spTree>
    <p:extLst>
      <p:ext uri="{BB962C8B-B14F-4D97-AF65-F5344CB8AC3E}">
        <p14:creationId xmlns:p14="http://schemas.microsoft.com/office/powerpoint/2010/main" val="2962447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7356" y="3668014"/>
            <a:ext cx="6749287" cy="422275"/>
          </a:xfrm>
          <a:prstGeom prst="rect">
            <a:avLst/>
          </a:prstGeom>
        </p:spPr>
        <p:txBody>
          <a:bodyPr wrap="square" lIns="0" tIns="0" rIns="0" bIns="0">
            <a:spAutoFit/>
          </a:bodyPr>
          <a:lstStyle>
            <a:lvl1pPr>
              <a:defRPr sz="2600" b="1" i="1">
                <a:solidFill>
                  <a:srgbClr val="1F487C"/>
                </a:solidFill>
                <a:latin typeface="Carlito"/>
                <a:cs typeface="Carlito"/>
              </a:defRPr>
            </a:lvl1pPr>
          </a:lstStyle>
          <a:p>
            <a:endParaRPr/>
          </a:p>
        </p:txBody>
      </p:sp>
      <p:sp>
        <p:nvSpPr>
          <p:cNvPr id="3" name="Holder 3"/>
          <p:cNvSpPr>
            <a:spLocks noGrp="1"/>
          </p:cNvSpPr>
          <p:nvPr>
            <p:ph type="body" idx="1"/>
          </p:nvPr>
        </p:nvSpPr>
        <p:spPr>
          <a:xfrm>
            <a:off x="593547" y="2837433"/>
            <a:ext cx="7793355" cy="2087879"/>
          </a:xfrm>
          <a:prstGeom prst="rect">
            <a:avLst/>
          </a:prstGeom>
        </p:spPr>
        <p:txBody>
          <a:bodyPr wrap="square" lIns="0" tIns="0" rIns="0" bIns="0">
            <a:spAutoFit/>
          </a:bodyPr>
          <a:lstStyle>
            <a:lvl1pPr>
              <a:defRPr sz="1600" b="1" i="1">
                <a:solidFill>
                  <a:srgbClr val="1F487C"/>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9.jpg"/><Relationship Id="rId4" Type="http://schemas.openxmlformats.org/officeDocument/2006/relationships/image" Target="../media/image4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138427"/>
            <a:ext cx="9040622" cy="505267"/>
          </a:xfrm>
          <a:prstGeom prst="rect">
            <a:avLst/>
          </a:prstGeom>
        </p:spPr>
        <p:txBody>
          <a:bodyPr vert="horz" wrap="square" lIns="0" tIns="12700" rIns="0" bIns="0" rtlCol="0">
            <a:spAutoFit/>
          </a:bodyPr>
          <a:lstStyle/>
          <a:p>
            <a:pPr marL="342900">
              <a:lnSpc>
                <a:spcPct val="100000"/>
              </a:lnSpc>
              <a:spcBef>
                <a:spcPts val="100"/>
              </a:spcBef>
            </a:pPr>
            <a:r>
              <a:rPr lang="en-US" sz="3200" spc="-10" dirty="0" err="1"/>
              <a:t>Sesi</a:t>
            </a:r>
            <a:r>
              <a:rPr lang="en-US" sz="3200" spc="-10" dirty="0"/>
              <a:t> 3: </a:t>
            </a:r>
            <a:r>
              <a:rPr sz="3200" spc="-10" dirty="0" err="1"/>
              <a:t>Pengkajian</a:t>
            </a:r>
            <a:r>
              <a:rPr sz="3200" spc="-10" dirty="0"/>
              <a:t> Kesesuaian </a:t>
            </a:r>
            <a:r>
              <a:rPr sz="3200" spc="-35" dirty="0"/>
              <a:t>Tempat</a:t>
            </a:r>
            <a:r>
              <a:rPr sz="3200" spc="-50" dirty="0"/>
              <a:t> </a:t>
            </a:r>
            <a:r>
              <a:rPr sz="3200" spc="-5" dirty="0"/>
              <a:t>Mikro-Hydro</a:t>
            </a:r>
          </a:p>
        </p:txBody>
      </p:sp>
      <p:sp>
        <p:nvSpPr>
          <p:cNvPr id="3" name="object 3"/>
          <p:cNvSpPr/>
          <p:nvPr/>
        </p:nvSpPr>
        <p:spPr>
          <a:xfrm>
            <a:off x="7400543" y="370331"/>
            <a:ext cx="768096" cy="7680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0936" y="240791"/>
            <a:ext cx="915477" cy="883896"/>
          </a:xfrm>
          <a:prstGeom prst="rect">
            <a:avLst/>
          </a:prstGeom>
          <a:blipFill>
            <a:blip r:embed="rId3" cstate="print"/>
            <a:stretch>
              <a:fillRect/>
            </a:stretch>
          </a:blipFill>
        </p:spPr>
        <p:txBody>
          <a:bodyPr wrap="square" lIns="0" tIns="0" rIns="0" bIns="0" rtlCol="0"/>
          <a:lstStyle/>
          <a:p>
            <a:endParaRPr/>
          </a:p>
        </p:txBody>
      </p:sp>
      <p:pic>
        <p:nvPicPr>
          <p:cNvPr id="5" name="Google Shape;437;p19">
            <a:extLst>
              <a:ext uri="{FF2B5EF4-FFF2-40B4-BE49-F238E27FC236}">
                <a16:creationId xmlns:a16="http://schemas.microsoft.com/office/drawing/2014/main" id="{041DCD37-8A57-4181-9D18-D73451C30040}"/>
              </a:ext>
            </a:extLst>
          </p:cNvPr>
          <p:cNvPicPr preferRelativeResize="0"/>
          <p:nvPr/>
        </p:nvPicPr>
        <p:blipFill rotWithShape="1">
          <a:blip r:embed="rId4">
            <a:alphaModFix/>
          </a:blip>
          <a:srcRect/>
          <a:stretch/>
        </p:blipFill>
        <p:spPr>
          <a:xfrm>
            <a:off x="1066800" y="1664959"/>
            <a:ext cx="7010400" cy="4890861"/>
          </a:xfrm>
          <a:prstGeom prst="rect">
            <a:avLst/>
          </a:prstGeom>
          <a:noFill/>
          <a:ln>
            <a:noFill/>
          </a:ln>
          <a:effectLst>
            <a:outerShdw blurRad="44450" dist="27940" dir="5400000" algn="ctr">
              <a:srgbClr val="000000">
                <a:alpha val="31764"/>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3386" y="478281"/>
            <a:ext cx="5588813" cy="350737"/>
          </a:xfrm>
          <a:prstGeom prst="rect">
            <a:avLst/>
          </a:prstGeom>
        </p:spPr>
        <p:txBody>
          <a:bodyPr vert="horz" wrap="square" lIns="0" tIns="12065" rIns="0" bIns="0" rtlCol="0">
            <a:spAutoFit/>
          </a:bodyPr>
          <a:lstStyle/>
          <a:p>
            <a:pPr marL="38100">
              <a:lnSpc>
                <a:spcPct val="100000"/>
              </a:lnSpc>
              <a:spcBef>
                <a:spcPts val="95"/>
              </a:spcBef>
            </a:pPr>
            <a:r>
              <a:rPr sz="2200" i="0" spc="-5" dirty="0">
                <a:latin typeface="Carlito"/>
                <a:cs typeface="Carlito"/>
              </a:rPr>
              <a:t>5. </a:t>
            </a:r>
            <a:r>
              <a:rPr sz="2200" i="0" spc="-15" dirty="0" err="1">
                <a:latin typeface="Carlito"/>
                <a:cs typeface="Carlito"/>
              </a:rPr>
              <a:t>Menganggarkan</a:t>
            </a:r>
            <a:r>
              <a:rPr sz="2200" i="0" spc="-15" dirty="0">
                <a:latin typeface="Carlito"/>
                <a:cs typeface="Carlito"/>
              </a:rPr>
              <a:t> </a:t>
            </a:r>
            <a:r>
              <a:rPr sz="2200" i="0" spc="-15" dirty="0" err="1">
                <a:latin typeface="Carlito"/>
                <a:cs typeface="Carlito"/>
              </a:rPr>
              <a:t>Kecekapan</a:t>
            </a:r>
            <a:r>
              <a:rPr lang="en-US" sz="2200" i="0" spc="-15" dirty="0">
                <a:latin typeface="Carlito"/>
                <a:cs typeface="Carlito"/>
              </a:rPr>
              <a:t>/ Efficiency</a:t>
            </a:r>
            <a:r>
              <a:rPr sz="2200" i="0" spc="-15" dirty="0">
                <a:latin typeface="Carlito"/>
                <a:cs typeface="Carlito"/>
              </a:rPr>
              <a:t> </a:t>
            </a:r>
            <a:r>
              <a:rPr sz="2200" i="0" spc="-5" dirty="0">
                <a:latin typeface="Carlito"/>
                <a:cs typeface="Carlito"/>
              </a:rPr>
              <a:t>–</a:t>
            </a:r>
            <a:r>
              <a:rPr sz="2200" i="0" spc="55" dirty="0">
                <a:latin typeface="Carlito"/>
                <a:cs typeface="Carlito"/>
              </a:rPr>
              <a:t> </a:t>
            </a:r>
            <a:r>
              <a:rPr sz="2200" i="0" dirty="0">
                <a:latin typeface="Carlito"/>
                <a:cs typeface="Carlito"/>
              </a:rPr>
              <a:t>e</a:t>
            </a:r>
            <a:r>
              <a:rPr sz="2175" i="0" baseline="-21072" dirty="0">
                <a:latin typeface="Carlito"/>
                <a:cs typeface="Carlito"/>
              </a:rPr>
              <a:t>o</a:t>
            </a:r>
            <a:endParaRPr sz="2175" baseline="-21072" dirty="0">
              <a:latin typeface="Carlito"/>
              <a:cs typeface="Carlito"/>
            </a:endParaRPr>
          </a:p>
        </p:txBody>
      </p:sp>
      <p:sp>
        <p:nvSpPr>
          <p:cNvPr id="3" name="object 3"/>
          <p:cNvSpPr txBox="1"/>
          <p:nvPr/>
        </p:nvSpPr>
        <p:spPr>
          <a:xfrm>
            <a:off x="593547" y="997966"/>
            <a:ext cx="7794625" cy="1551066"/>
          </a:xfrm>
          <a:prstGeom prst="rect">
            <a:avLst/>
          </a:prstGeom>
        </p:spPr>
        <p:txBody>
          <a:bodyPr vert="horz" wrap="square" lIns="0" tIns="12065" rIns="0" bIns="0" rtlCol="0">
            <a:spAutoFit/>
          </a:bodyPr>
          <a:lstStyle/>
          <a:p>
            <a:pPr marL="12700" marR="5080" algn="just">
              <a:lnSpc>
                <a:spcPct val="100000"/>
              </a:lnSpc>
              <a:spcBef>
                <a:spcPts val="95"/>
              </a:spcBef>
            </a:pPr>
            <a:r>
              <a:rPr sz="2000" spc="-20" dirty="0">
                <a:solidFill>
                  <a:srgbClr val="1F487C"/>
                </a:solidFill>
                <a:latin typeface="Carlito"/>
                <a:cs typeface="Carlito"/>
              </a:rPr>
              <a:t>Skema </a:t>
            </a:r>
            <a:r>
              <a:rPr sz="2000" spc="-10" dirty="0">
                <a:solidFill>
                  <a:srgbClr val="1F487C"/>
                </a:solidFill>
                <a:latin typeface="Carlito"/>
                <a:cs typeface="Carlito"/>
              </a:rPr>
              <a:t>Mikro-Hydro </a:t>
            </a:r>
            <a:r>
              <a:rPr sz="2000" spc="-5" dirty="0">
                <a:solidFill>
                  <a:srgbClr val="1F487C"/>
                </a:solidFill>
                <a:latin typeface="Carlito"/>
                <a:cs typeface="Carlito"/>
              </a:rPr>
              <a:t>mengubah </a:t>
            </a:r>
            <a:r>
              <a:rPr sz="2000" spc="-10" dirty="0">
                <a:solidFill>
                  <a:srgbClr val="1F487C"/>
                </a:solidFill>
                <a:latin typeface="Carlito"/>
                <a:cs typeface="Carlito"/>
              </a:rPr>
              <a:t>kuasa </a:t>
            </a:r>
            <a:r>
              <a:rPr sz="2000" spc="-15" dirty="0">
                <a:solidFill>
                  <a:srgbClr val="1F487C"/>
                </a:solidFill>
                <a:latin typeface="Carlito"/>
                <a:cs typeface="Carlito"/>
              </a:rPr>
              <a:t>mekanikal </a:t>
            </a:r>
            <a:r>
              <a:rPr sz="2000" spc="-5" dirty="0">
                <a:solidFill>
                  <a:srgbClr val="1F487C"/>
                </a:solidFill>
                <a:latin typeface="Carlito"/>
                <a:cs typeface="Carlito"/>
              </a:rPr>
              <a:t>air </a:t>
            </a:r>
            <a:r>
              <a:rPr sz="2000" spc="-15" dirty="0">
                <a:solidFill>
                  <a:srgbClr val="1F487C"/>
                </a:solidFill>
                <a:latin typeface="Carlito"/>
                <a:cs typeface="Carlito"/>
              </a:rPr>
              <a:t>kepada </a:t>
            </a:r>
            <a:r>
              <a:rPr sz="2000" spc="-10" dirty="0">
                <a:solidFill>
                  <a:srgbClr val="1F487C"/>
                </a:solidFill>
                <a:latin typeface="Carlito"/>
                <a:cs typeface="Carlito"/>
              </a:rPr>
              <a:t>kuasa </a:t>
            </a:r>
            <a:r>
              <a:rPr sz="2000" spc="-5" dirty="0">
                <a:solidFill>
                  <a:srgbClr val="1F487C"/>
                </a:solidFill>
                <a:latin typeface="Carlito"/>
                <a:cs typeface="Carlito"/>
              </a:rPr>
              <a:t>elektrik. </a:t>
            </a:r>
            <a:r>
              <a:rPr sz="2000" spc="-10" dirty="0">
                <a:solidFill>
                  <a:srgbClr val="1F487C"/>
                </a:solidFill>
                <a:latin typeface="Carlito"/>
                <a:cs typeface="Carlito"/>
              </a:rPr>
              <a:t>Proses </a:t>
            </a:r>
            <a:r>
              <a:rPr sz="2000" spc="-10" dirty="0" err="1">
                <a:solidFill>
                  <a:srgbClr val="1F487C"/>
                </a:solidFill>
                <a:latin typeface="Carlito"/>
                <a:cs typeface="Carlito"/>
              </a:rPr>
              <a:t>pe</a:t>
            </a:r>
            <a:r>
              <a:rPr lang="en-US" sz="2000" spc="-10" dirty="0" err="1">
                <a:solidFill>
                  <a:srgbClr val="1F487C"/>
                </a:solidFill>
                <a:latin typeface="Carlito"/>
                <a:cs typeface="Carlito"/>
              </a:rPr>
              <a:t>r</a:t>
            </a:r>
            <a:r>
              <a:rPr sz="2000" spc="-10" dirty="0" err="1">
                <a:solidFill>
                  <a:srgbClr val="1F487C"/>
                </a:solidFill>
                <a:latin typeface="Carlito"/>
                <a:cs typeface="Carlito"/>
              </a:rPr>
              <a:t>ubahan</a:t>
            </a:r>
            <a:r>
              <a:rPr sz="2000" spc="-10" dirty="0">
                <a:solidFill>
                  <a:srgbClr val="1F487C"/>
                </a:solidFill>
                <a:latin typeface="Carlito"/>
                <a:cs typeface="Carlito"/>
              </a:rPr>
              <a:t>  kuasa ini </a:t>
            </a:r>
            <a:r>
              <a:rPr sz="2000" spc="-15" dirty="0">
                <a:solidFill>
                  <a:srgbClr val="1F487C"/>
                </a:solidFill>
                <a:latin typeface="Carlito"/>
                <a:cs typeface="Carlito"/>
              </a:rPr>
              <a:t>mengakibatkan </a:t>
            </a:r>
            <a:r>
              <a:rPr sz="2000" spc="-10" dirty="0">
                <a:solidFill>
                  <a:srgbClr val="1F487C"/>
                </a:solidFill>
                <a:latin typeface="Carlito"/>
                <a:cs typeface="Carlito"/>
              </a:rPr>
              <a:t>kuasa hilang. Ini adalah </a:t>
            </a:r>
            <a:r>
              <a:rPr sz="2000" spc="-20" dirty="0">
                <a:solidFill>
                  <a:srgbClr val="1F487C"/>
                </a:solidFill>
                <a:latin typeface="Carlito"/>
                <a:cs typeface="Carlito"/>
              </a:rPr>
              <a:t>kerana </a:t>
            </a:r>
            <a:r>
              <a:rPr sz="2000" spc="-10" dirty="0">
                <a:solidFill>
                  <a:srgbClr val="1F487C"/>
                </a:solidFill>
                <a:latin typeface="Carlito"/>
                <a:cs typeface="Carlito"/>
              </a:rPr>
              <a:t>setiap </a:t>
            </a:r>
            <a:r>
              <a:rPr sz="2000" spc="-5" dirty="0" err="1">
                <a:solidFill>
                  <a:srgbClr val="1F487C"/>
                </a:solidFill>
                <a:latin typeface="Carlito"/>
                <a:cs typeface="Carlito"/>
              </a:rPr>
              <a:t>bahagian</a:t>
            </a:r>
            <a:r>
              <a:rPr sz="2000" spc="-5" dirty="0">
                <a:solidFill>
                  <a:srgbClr val="1F487C"/>
                </a:solidFill>
                <a:latin typeface="Carlito"/>
                <a:cs typeface="Carlito"/>
              </a:rPr>
              <a:t> </a:t>
            </a:r>
            <a:r>
              <a:rPr sz="2000" spc="-10" dirty="0" err="1">
                <a:solidFill>
                  <a:srgbClr val="1F487C"/>
                </a:solidFill>
                <a:latin typeface="Carlito"/>
                <a:cs typeface="Carlito"/>
              </a:rPr>
              <a:t>akan</a:t>
            </a:r>
            <a:r>
              <a:rPr sz="2000" spc="-10" dirty="0">
                <a:solidFill>
                  <a:srgbClr val="1F487C"/>
                </a:solidFill>
                <a:latin typeface="Carlito"/>
                <a:cs typeface="Carlito"/>
              </a:rPr>
              <a:t> hilang  kuasa </a:t>
            </a:r>
            <a:r>
              <a:rPr sz="2000" spc="-5" dirty="0">
                <a:solidFill>
                  <a:srgbClr val="1F487C"/>
                </a:solidFill>
                <a:latin typeface="Carlito"/>
                <a:cs typeface="Carlito"/>
              </a:rPr>
              <a:t>dalam </a:t>
            </a:r>
            <a:r>
              <a:rPr sz="2000" spc="-10" dirty="0">
                <a:solidFill>
                  <a:srgbClr val="1F487C"/>
                </a:solidFill>
                <a:latin typeface="Carlito"/>
                <a:cs typeface="Carlito"/>
              </a:rPr>
              <a:t>bentuk tenaga geseran, tenaga pemanasan, tenaga bunyi </a:t>
            </a:r>
            <a:r>
              <a:rPr sz="2000" spc="-5" dirty="0">
                <a:solidFill>
                  <a:srgbClr val="1F487C"/>
                </a:solidFill>
                <a:latin typeface="Carlito"/>
                <a:cs typeface="Carlito"/>
              </a:rPr>
              <a:t>dan </a:t>
            </a:r>
            <a:r>
              <a:rPr sz="2000" spc="-15" dirty="0">
                <a:solidFill>
                  <a:srgbClr val="1F487C"/>
                </a:solidFill>
                <a:latin typeface="Carlito"/>
                <a:cs typeface="Carlito"/>
              </a:rPr>
              <a:t>sebagainya. </a:t>
            </a:r>
            <a:r>
              <a:rPr sz="2000" spc="-10" dirty="0">
                <a:solidFill>
                  <a:srgbClr val="1F487C"/>
                </a:solidFill>
                <a:latin typeface="Carlito"/>
                <a:cs typeface="Carlito"/>
              </a:rPr>
              <a:t>Ini  bermaksud, </a:t>
            </a:r>
            <a:r>
              <a:rPr sz="2000" spc="-5" dirty="0">
                <a:solidFill>
                  <a:srgbClr val="1F487C"/>
                </a:solidFill>
                <a:latin typeface="Carlito"/>
                <a:cs typeface="Carlito"/>
              </a:rPr>
              <a:t>setiap </a:t>
            </a:r>
            <a:r>
              <a:rPr sz="2000" spc="-10" dirty="0">
                <a:solidFill>
                  <a:srgbClr val="1F487C"/>
                </a:solidFill>
                <a:latin typeface="Carlito"/>
                <a:cs typeface="Carlito"/>
              </a:rPr>
              <a:t>bahagian ada </a:t>
            </a:r>
            <a:r>
              <a:rPr sz="2000" spc="-15" dirty="0">
                <a:solidFill>
                  <a:srgbClr val="1F487C"/>
                </a:solidFill>
                <a:latin typeface="Carlito"/>
                <a:cs typeface="Carlito"/>
              </a:rPr>
              <a:t>kecekapannya </a:t>
            </a:r>
            <a:r>
              <a:rPr sz="2000" spc="-10" dirty="0">
                <a:solidFill>
                  <a:srgbClr val="1F487C"/>
                </a:solidFill>
                <a:latin typeface="Carlito"/>
                <a:cs typeface="Carlito"/>
              </a:rPr>
              <a:t>sendiri. </a:t>
            </a:r>
            <a:r>
              <a:rPr sz="2000" spc="-15" dirty="0">
                <a:solidFill>
                  <a:srgbClr val="1F487C"/>
                </a:solidFill>
                <a:latin typeface="Carlito"/>
                <a:cs typeface="Carlito"/>
              </a:rPr>
              <a:t>Faktor </a:t>
            </a:r>
            <a:r>
              <a:rPr sz="2000" spc="-5" dirty="0" err="1">
                <a:solidFill>
                  <a:srgbClr val="1F487C"/>
                </a:solidFill>
                <a:latin typeface="Carlito"/>
                <a:cs typeface="Carlito"/>
              </a:rPr>
              <a:t>ini</a:t>
            </a:r>
            <a:r>
              <a:rPr sz="2000" spc="-5" dirty="0">
                <a:solidFill>
                  <a:srgbClr val="1F487C"/>
                </a:solidFill>
                <a:latin typeface="Carlito"/>
                <a:cs typeface="Carlito"/>
              </a:rPr>
              <a:t> </a:t>
            </a:r>
            <a:r>
              <a:rPr sz="2000" spc="-5" dirty="0" err="1">
                <a:solidFill>
                  <a:srgbClr val="1F487C"/>
                </a:solidFill>
                <a:latin typeface="Carlito"/>
                <a:cs typeface="Carlito"/>
              </a:rPr>
              <a:t>harus</a:t>
            </a:r>
            <a:r>
              <a:rPr lang="en-US" sz="2000" spc="-5" dirty="0">
                <a:solidFill>
                  <a:srgbClr val="1F487C"/>
                </a:solidFill>
                <a:latin typeface="Carlito"/>
                <a:cs typeface="Carlito"/>
              </a:rPr>
              <a:t> </a:t>
            </a:r>
            <a:r>
              <a:rPr lang="en-US" sz="2000" spc="-5" dirty="0" err="1">
                <a:solidFill>
                  <a:srgbClr val="1F487C"/>
                </a:solidFill>
                <a:latin typeface="Carlito"/>
                <a:cs typeface="Carlito"/>
              </a:rPr>
              <a:t>dimasukkan</a:t>
            </a:r>
            <a:r>
              <a:rPr lang="en-US" sz="2000" spc="-5" dirty="0">
                <a:solidFill>
                  <a:srgbClr val="1F487C"/>
                </a:solidFill>
                <a:latin typeface="Carlito"/>
                <a:cs typeface="Carlito"/>
              </a:rPr>
              <a:t> </a:t>
            </a:r>
            <a:r>
              <a:rPr sz="2000" spc="-10" dirty="0" err="1">
                <a:solidFill>
                  <a:srgbClr val="1F487C"/>
                </a:solidFill>
                <a:latin typeface="Carlito"/>
                <a:cs typeface="Carlito"/>
              </a:rPr>
              <a:t>dalam</a:t>
            </a:r>
            <a:r>
              <a:rPr sz="2000" spc="-10" dirty="0">
                <a:solidFill>
                  <a:srgbClr val="1F487C"/>
                </a:solidFill>
                <a:latin typeface="Carlito"/>
                <a:cs typeface="Carlito"/>
              </a:rPr>
              <a:t>  pengiraan.</a:t>
            </a:r>
            <a:endParaRPr sz="2000" dirty="0">
              <a:latin typeface="Carlito"/>
              <a:cs typeface="Carlito"/>
            </a:endParaRPr>
          </a:p>
        </p:txBody>
      </p:sp>
      <p:sp>
        <p:nvSpPr>
          <p:cNvPr id="4" name="object 4"/>
          <p:cNvSpPr txBox="1"/>
          <p:nvPr/>
        </p:nvSpPr>
        <p:spPr>
          <a:xfrm>
            <a:off x="4074546" y="2668259"/>
            <a:ext cx="5002982" cy="1577355"/>
          </a:xfrm>
          <a:prstGeom prst="rect">
            <a:avLst/>
          </a:prstGeom>
        </p:spPr>
        <p:txBody>
          <a:bodyPr vert="horz" wrap="square" lIns="0" tIns="12700" rIns="0" bIns="0" rtlCol="0">
            <a:spAutoFit/>
          </a:bodyPr>
          <a:lstStyle/>
          <a:p>
            <a:pPr marL="1234440">
              <a:lnSpc>
                <a:spcPct val="100000"/>
              </a:lnSpc>
              <a:spcBef>
                <a:spcPts val="100"/>
              </a:spcBef>
            </a:pPr>
            <a:r>
              <a:rPr sz="2000" b="1" i="1" dirty="0">
                <a:solidFill>
                  <a:srgbClr val="C0504D"/>
                </a:solidFill>
                <a:latin typeface="Carlito"/>
                <a:cs typeface="Carlito"/>
              </a:rPr>
              <a:t>P = H x Q x 9.81 x</a:t>
            </a:r>
            <a:r>
              <a:rPr sz="2000" b="1" i="1" spc="-5" dirty="0">
                <a:solidFill>
                  <a:srgbClr val="C0504D"/>
                </a:solidFill>
                <a:latin typeface="Carlito"/>
                <a:cs typeface="Carlito"/>
              </a:rPr>
              <a:t> </a:t>
            </a:r>
            <a:r>
              <a:rPr sz="2000" b="1" i="1" dirty="0">
                <a:solidFill>
                  <a:srgbClr val="008000"/>
                </a:solidFill>
                <a:latin typeface="Carlito"/>
                <a:cs typeface="Carlito"/>
              </a:rPr>
              <a:t>e</a:t>
            </a:r>
            <a:r>
              <a:rPr sz="2000" b="1" i="1" baseline="-20833" dirty="0">
                <a:solidFill>
                  <a:srgbClr val="008000"/>
                </a:solidFill>
                <a:latin typeface="Carlito"/>
                <a:cs typeface="Carlito"/>
              </a:rPr>
              <a:t>o</a:t>
            </a:r>
            <a:endParaRPr sz="2000" baseline="-20833" dirty="0">
              <a:latin typeface="Carlito"/>
              <a:cs typeface="Carlito"/>
            </a:endParaRPr>
          </a:p>
          <a:p>
            <a:pPr algn="ctr">
              <a:lnSpc>
                <a:spcPct val="100000"/>
              </a:lnSpc>
              <a:spcBef>
                <a:spcPts val="1860"/>
              </a:spcBef>
            </a:pPr>
            <a:r>
              <a:rPr sz="2000" b="1" i="1" baseline="13888" dirty="0">
                <a:solidFill>
                  <a:srgbClr val="008000"/>
                </a:solidFill>
                <a:latin typeface="Carlito"/>
                <a:cs typeface="Carlito"/>
              </a:rPr>
              <a:t>e</a:t>
            </a:r>
            <a:r>
              <a:rPr sz="2000" b="1" i="1" dirty="0">
                <a:solidFill>
                  <a:srgbClr val="008000"/>
                </a:solidFill>
                <a:latin typeface="Carlito"/>
                <a:cs typeface="Carlito"/>
              </a:rPr>
              <a:t>o </a:t>
            </a:r>
            <a:r>
              <a:rPr sz="2000" b="1" i="1" spc="-7" baseline="13888" dirty="0">
                <a:solidFill>
                  <a:srgbClr val="008000"/>
                </a:solidFill>
                <a:latin typeface="Carlito"/>
                <a:cs typeface="Carlito"/>
              </a:rPr>
              <a:t>= </a:t>
            </a:r>
            <a:r>
              <a:rPr sz="2000" b="1" i="1" baseline="13888" dirty="0">
                <a:solidFill>
                  <a:srgbClr val="008000"/>
                </a:solidFill>
                <a:latin typeface="Carlito"/>
                <a:cs typeface="Carlito"/>
              </a:rPr>
              <a:t>e</a:t>
            </a:r>
            <a:r>
              <a:rPr sz="2000" b="1" i="1" dirty="0">
                <a:solidFill>
                  <a:srgbClr val="008000"/>
                </a:solidFill>
                <a:latin typeface="Carlito"/>
                <a:cs typeface="Carlito"/>
              </a:rPr>
              <a:t>kerja </a:t>
            </a:r>
            <a:r>
              <a:rPr sz="2000" b="1" i="1" spc="5" dirty="0">
                <a:solidFill>
                  <a:srgbClr val="008000"/>
                </a:solidFill>
                <a:latin typeface="Carlito"/>
                <a:cs typeface="Carlito"/>
              </a:rPr>
              <a:t>civil </a:t>
            </a:r>
            <a:r>
              <a:rPr sz="2000" b="1" i="1" spc="-7" baseline="13888" dirty="0">
                <a:solidFill>
                  <a:srgbClr val="008000"/>
                </a:solidFill>
                <a:latin typeface="Carlito"/>
                <a:cs typeface="Carlito"/>
              </a:rPr>
              <a:t>x </a:t>
            </a:r>
            <a:r>
              <a:rPr sz="2000" b="1" i="1" baseline="13888" dirty="0">
                <a:solidFill>
                  <a:srgbClr val="008000"/>
                </a:solidFill>
                <a:latin typeface="Carlito"/>
                <a:cs typeface="Carlito"/>
              </a:rPr>
              <a:t>e</a:t>
            </a:r>
            <a:r>
              <a:rPr sz="2000" b="1" i="1" dirty="0">
                <a:solidFill>
                  <a:srgbClr val="008000"/>
                </a:solidFill>
                <a:latin typeface="Carlito"/>
                <a:cs typeface="Carlito"/>
              </a:rPr>
              <a:t>penstock </a:t>
            </a:r>
            <a:r>
              <a:rPr sz="2000" b="1" i="1" spc="-7" baseline="13888" dirty="0">
                <a:solidFill>
                  <a:srgbClr val="008000"/>
                </a:solidFill>
                <a:latin typeface="Carlito"/>
                <a:cs typeface="Carlito"/>
              </a:rPr>
              <a:t>x </a:t>
            </a:r>
            <a:r>
              <a:rPr sz="2000" b="1" i="1" baseline="13888" dirty="0">
                <a:solidFill>
                  <a:srgbClr val="008000"/>
                </a:solidFill>
                <a:latin typeface="Carlito"/>
                <a:cs typeface="Carlito"/>
              </a:rPr>
              <a:t>e</a:t>
            </a:r>
            <a:r>
              <a:rPr sz="2000" b="1" i="1" dirty="0">
                <a:solidFill>
                  <a:srgbClr val="008000"/>
                </a:solidFill>
                <a:latin typeface="Carlito"/>
                <a:cs typeface="Carlito"/>
              </a:rPr>
              <a:t>turbine </a:t>
            </a:r>
            <a:r>
              <a:rPr sz="2000" b="1" i="1" spc="-7" baseline="13888" dirty="0">
                <a:solidFill>
                  <a:srgbClr val="008000"/>
                </a:solidFill>
                <a:latin typeface="Carlito"/>
                <a:cs typeface="Carlito"/>
              </a:rPr>
              <a:t>x </a:t>
            </a:r>
            <a:r>
              <a:rPr sz="2000" b="1" i="1" spc="7" baseline="13888" dirty="0">
                <a:solidFill>
                  <a:srgbClr val="008000"/>
                </a:solidFill>
                <a:latin typeface="Carlito"/>
                <a:cs typeface="Carlito"/>
              </a:rPr>
              <a:t>e</a:t>
            </a:r>
            <a:r>
              <a:rPr sz="2000" b="1" i="1" spc="5" dirty="0">
                <a:solidFill>
                  <a:srgbClr val="008000"/>
                </a:solidFill>
                <a:latin typeface="Carlito"/>
                <a:cs typeface="Carlito"/>
              </a:rPr>
              <a:t>penjana </a:t>
            </a:r>
            <a:r>
              <a:rPr sz="2000" b="1" i="1" spc="-7" baseline="13888" dirty="0">
                <a:solidFill>
                  <a:srgbClr val="008000"/>
                </a:solidFill>
                <a:latin typeface="Carlito"/>
                <a:cs typeface="Carlito"/>
              </a:rPr>
              <a:t>x </a:t>
            </a:r>
            <a:r>
              <a:rPr sz="2000" b="1" i="1" baseline="13888" dirty="0">
                <a:solidFill>
                  <a:srgbClr val="008000"/>
                </a:solidFill>
                <a:latin typeface="Carlito"/>
                <a:cs typeface="Carlito"/>
              </a:rPr>
              <a:t>e</a:t>
            </a:r>
            <a:r>
              <a:rPr sz="2000" b="1" i="1" dirty="0">
                <a:solidFill>
                  <a:srgbClr val="008000"/>
                </a:solidFill>
                <a:latin typeface="Carlito"/>
                <a:cs typeface="Carlito"/>
              </a:rPr>
              <a:t>line</a:t>
            </a:r>
            <a:r>
              <a:rPr sz="2000" b="1" i="1" spc="70" dirty="0">
                <a:solidFill>
                  <a:srgbClr val="008000"/>
                </a:solidFill>
                <a:latin typeface="Carlito"/>
                <a:cs typeface="Carlito"/>
              </a:rPr>
              <a:t> </a:t>
            </a:r>
            <a:r>
              <a:rPr sz="2000" b="1" i="1" spc="5" dirty="0">
                <a:solidFill>
                  <a:srgbClr val="008000"/>
                </a:solidFill>
                <a:latin typeface="Carlito"/>
                <a:cs typeface="Carlito"/>
              </a:rPr>
              <a:t>elektrik</a:t>
            </a:r>
            <a:endParaRPr sz="2000" dirty="0">
              <a:latin typeface="Carlito"/>
              <a:cs typeface="Carlito"/>
            </a:endParaRPr>
          </a:p>
          <a:p>
            <a:pPr marL="13335" algn="ctr">
              <a:lnSpc>
                <a:spcPct val="100000"/>
              </a:lnSpc>
              <a:spcBef>
                <a:spcPts val="710"/>
              </a:spcBef>
            </a:pPr>
            <a:r>
              <a:rPr sz="2000" b="1" i="1" dirty="0">
                <a:solidFill>
                  <a:srgbClr val="008000"/>
                </a:solidFill>
                <a:latin typeface="Carlito"/>
                <a:cs typeface="Carlito"/>
              </a:rPr>
              <a:t>e</a:t>
            </a:r>
            <a:r>
              <a:rPr sz="2000" b="1" i="1" baseline="-21164" dirty="0">
                <a:solidFill>
                  <a:srgbClr val="008000"/>
                </a:solidFill>
                <a:latin typeface="Carlito"/>
                <a:cs typeface="Carlito"/>
              </a:rPr>
              <a:t>o </a:t>
            </a:r>
            <a:r>
              <a:rPr sz="2000" b="1" i="1" spc="-5" dirty="0">
                <a:solidFill>
                  <a:srgbClr val="008000"/>
                </a:solidFill>
                <a:latin typeface="Carlito"/>
                <a:cs typeface="Carlito"/>
              </a:rPr>
              <a:t>= </a:t>
            </a:r>
            <a:r>
              <a:rPr sz="2000" b="1" i="1" spc="-10" dirty="0">
                <a:solidFill>
                  <a:srgbClr val="008000"/>
                </a:solidFill>
                <a:latin typeface="Carlito"/>
                <a:cs typeface="Carlito"/>
              </a:rPr>
              <a:t>0.95 </a:t>
            </a:r>
            <a:r>
              <a:rPr sz="2000" b="1" i="1" spc="-5" dirty="0">
                <a:solidFill>
                  <a:srgbClr val="008000"/>
                </a:solidFill>
                <a:latin typeface="Carlito"/>
                <a:cs typeface="Carlito"/>
              </a:rPr>
              <a:t>x </a:t>
            </a:r>
            <a:r>
              <a:rPr sz="2000" b="1" i="1" spc="-10" dirty="0">
                <a:solidFill>
                  <a:srgbClr val="008000"/>
                </a:solidFill>
                <a:latin typeface="Carlito"/>
                <a:cs typeface="Carlito"/>
              </a:rPr>
              <a:t>0.90 </a:t>
            </a:r>
            <a:r>
              <a:rPr sz="2000" b="1" i="1" spc="-5" dirty="0">
                <a:solidFill>
                  <a:srgbClr val="008000"/>
                </a:solidFill>
                <a:latin typeface="Carlito"/>
                <a:cs typeface="Carlito"/>
              </a:rPr>
              <a:t>x </a:t>
            </a:r>
            <a:r>
              <a:rPr sz="2000" b="1" i="1" spc="-10" dirty="0">
                <a:solidFill>
                  <a:srgbClr val="008000"/>
                </a:solidFill>
                <a:latin typeface="Carlito"/>
                <a:cs typeface="Carlito"/>
              </a:rPr>
              <a:t>0.80 </a:t>
            </a:r>
            <a:r>
              <a:rPr sz="2000" b="1" i="1" spc="-5" dirty="0">
                <a:solidFill>
                  <a:srgbClr val="008000"/>
                </a:solidFill>
                <a:latin typeface="Carlito"/>
                <a:cs typeface="Carlito"/>
              </a:rPr>
              <a:t>x </a:t>
            </a:r>
            <a:r>
              <a:rPr sz="2000" b="1" i="1" spc="-10" dirty="0">
                <a:solidFill>
                  <a:srgbClr val="008000"/>
                </a:solidFill>
                <a:latin typeface="Carlito"/>
                <a:cs typeface="Carlito"/>
              </a:rPr>
              <a:t>0.85 </a:t>
            </a:r>
            <a:r>
              <a:rPr sz="2000" b="1" i="1" spc="-5" dirty="0">
                <a:solidFill>
                  <a:srgbClr val="008000"/>
                </a:solidFill>
                <a:latin typeface="Carlito"/>
                <a:cs typeface="Carlito"/>
              </a:rPr>
              <a:t>x</a:t>
            </a:r>
            <a:r>
              <a:rPr sz="2000" b="1" i="1" spc="-15" dirty="0">
                <a:solidFill>
                  <a:srgbClr val="008000"/>
                </a:solidFill>
                <a:latin typeface="Carlito"/>
                <a:cs typeface="Carlito"/>
              </a:rPr>
              <a:t> </a:t>
            </a:r>
            <a:r>
              <a:rPr sz="2000" b="1" i="1" spc="-10" dirty="0">
                <a:solidFill>
                  <a:srgbClr val="008000"/>
                </a:solidFill>
                <a:latin typeface="Carlito"/>
                <a:cs typeface="Carlito"/>
              </a:rPr>
              <a:t>0.90</a:t>
            </a:r>
            <a:endParaRPr sz="2000" dirty="0">
              <a:latin typeface="Carlito"/>
              <a:cs typeface="Carlito"/>
            </a:endParaRPr>
          </a:p>
        </p:txBody>
      </p:sp>
      <p:sp>
        <p:nvSpPr>
          <p:cNvPr id="5" name="object 5"/>
          <p:cNvSpPr txBox="1"/>
          <p:nvPr/>
        </p:nvSpPr>
        <p:spPr>
          <a:xfrm>
            <a:off x="6073126" y="4390367"/>
            <a:ext cx="1058267" cy="319959"/>
          </a:xfrm>
          <a:prstGeom prst="rect">
            <a:avLst/>
          </a:prstGeom>
        </p:spPr>
        <p:txBody>
          <a:bodyPr vert="horz" wrap="square" lIns="0" tIns="12065" rIns="0" bIns="0" rtlCol="0">
            <a:spAutoFit/>
          </a:bodyPr>
          <a:lstStyle/>
          <a:p>
            <a:pPr marL="38100">
              <a:lnSpc>
                <a:spcPct val="100000"/>
              </a:lnSpc>
              <a:spcBef>
                <a:spcPts val="95"/>
              </a:spcBef>
            </a:pPr>
            <a:r>
              <a:rPr sz="2000" b="1" i="1" dirty="0">
                <a:solidFill>
                  <a:srgbClr val="008000"/>
                </a:solidFill>
                <a:latin typeface="Carlito"/>
                <a:cs typeface="Carlito"/>
              </a:rPr>
              <a:t>e</a:t>
            </a:r>
            <a:r>
              <a:rPr sz="2000" b="1" i="1" baseline="-21164" dirty="0">
                <a:solidFill>
                  <a:srgbClr val="008000"/>
                </a:solidFill>
                <a:latin typeface="Carlito"/>
                <a:cs typeface="Carlito"/>
              </a:rPr>
              <a:t>o </a:t>
            </a:r>
            <a:r>
              <a:rPr sz="2000" b="1" i="1" spc="-5" dirty="0">
                <a:solidFill>
                  <a:srgbClr val="008000"/>
                </a:solidFill>
                <a:latin typeface="Carlito"/>
                <a:cs typeface="Carlito"/>
              </a:rPr>
              <a:t>≈</a:t>
            </a:r>
            <a:r>
              <a:rPr sz="2000" b="1" i="1" spc="-165" dirty="0">
                <a:solidFill>
                  <a:srgbClr val="008000"/>
                </a:solidFill>
                <a:latin typeface="Carlito"/>
                <a:cs typeface="Carlito"/>
              </a:rPr>
              <a:t> </a:t>
            </a:r>
            <a:r>
              <a:rPr sz="2000" b="1" i="1" spc="-5" dirty="0">
                <a:solidFill>
                  <a:srgbClr val="008000"/>
                </a:solidFill>
                <a:latin typeface="Carlito"/>
                <a:cs typeface="Carlito"/>
              </a:rPr>
              <a:t>0.5</a:t>
            </a:r>
            <a:endParaRPr sz="2000" dirty="0">
              <a:latin typeface="Carlito"/>
              <a:cs typeface="Carlito"/>
            </a:endParaRPr>
          </a:p>
        </p:txBody>
      </p:sp>
      <p:grpSp>
        <p:nvGrpSpPr>
          <p:cNvPr id="6" name="object 6"/>
          <p:cNvGrpSpPr/>
          <p:nvPr/>
        </p:nvGrpSpPr>
        <p:grpSpPr>
          <a:xfrm>
            <a:off x="322707" y="2903092"/>
            <a:ext cx="3587115" cy="2231390"/>
            <a:chOff x="539899" y="2944367"/>
            <a:chExt cx="3587115" cy="2231390"/>
          </a:xfrm>
        </p:grpSpPr>
        <p:sp>
          <p:nvSpPr>
            <p:cNvPr id="7" name="object 7"/>
            <p:cNvSpPr/>
            <p:nvPr/>
          </p:nvSpPr>
          <p:spPr>
            <a:xfrm>
              <a:off x="539899" y="2984411"/>
              <a:ext cx="3587092" cy="219109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08076" y="2944367"/>
              <a:ext cx="2598420" cy="112928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56769" y="2974339"/>
              <a:ext cx="2500630" cy="1035050"/>
            </a:xfrm>
            <a:custGeom>
              <a:avLst/>
              <a:gdLst/>
              <a:ahLst/>
              <a:cxnLst/>
              <a:rect l="l" t="t" r="r" b="b"/>
              <a:pathLst>
                <a:path w="2500630" h="1035050">
                  <a:moveTo>
                    <a:pt x="52360" y="1034542"/>
                  </a:moveTo>
                  <a:lnTo>
                    <a:pt x="30894" y="961024"/>
                  </a:lnTo>
                  <a:lnTo>
                    <a:pt x="14750" y="893953"/>
                  </a:lnTo>
                  <a:lnTo>
                    <a:pt x="4321" y="836088"/>
                  </a:lnTo>
                  <a:lnTo>
                    <a:pt x="0" y="790194"/>
                  </a:lnTo>
                  <a:lnTo>
                    <a:pt x="2178" y="759031"/>
                  </a:lnTo>
                  <a:lnTo>
                    <a:pt x="11250" y="745363"/>
                  </a:lnTo>
                  <a:lnTo>
                    <a:pt x="1199208" y="369570"/>
                  </a:lnTo>
                  <a:lnTo>
                    <a:pt x="1208269" y="355910"/>
                  </a:lnTo>
                  <a:lnTo>
                    <a:pt x="1206114" y="278891"/>
                  </a:lnTo>
                  <a:lnTo>
                    <a:pt x="1195681" y="221036"/>
                  </a:lnTo>
                  <a:lnTo>
                    <a:pt x="1179532" y="153952"/>
                  </a:lnTo>
                  <a:lnTo>
                    <a:pt x="1158060" y="80390"/>
                  </a:lnTo>
                  <a:lnTo>
                    <a:pt x="1182805" y="152918"/>
                  </a:lnTo>
                  <a:lnTo>
                    <a:pt x="1208188" y="217085"/>
                  </a:lnTo>
                  <a:lnTo>
                    <a:pt x="1232943" y="270414"/>
                  </a:lnTo>
                  <a:lnTo>
                    <a:pt x="1255803" y="310430"/>
                  </a:lnTo>
                  <a:lnTo>
                    <a:pt x="1290775" y="340613"/>
                  </a:lnTo>
                  <a:lnTo>
                    <a:pt x="2367735" y="0"/>
                  </a:lnTo>
                  <a:lnTo>
                    <a:pt x="2383008" y="5958"/>
                  </a:lnTo>
                  <a:lnTo>
                    <a:pt x="2402707" y="30183"/>
                  </a:lnTo>
                  <a:lnTo>
                    <a:pt x="2425568" y="70199"/>
                  </a:lnTo>
                  <a:lnTo>
                    <a:pt x="2450323" y="123528"/>
                  </a:lnTo>
                  <a:lnTo>
                    <a:pt x="2475706" y="187695"/>
                  </a:lnTo>
                  <a:lnTo>
                    <a:pt x="2500450" y="260223"/>
                  </a:lnTo>
                </a:path>
              </a:pathLst>
            </a:custGeom>
            <a:ln w="12700">
              <a:solidFill>
                <a:srgbClr val="1F487C"/>
              </a:solidFill>
            </a:ln>
          </p:spPr>
          <p:txBody>
            <a:bodyPr wrap="square" lIns="0" tIns="0" rIns="0" bIns="0" rtlCol="0"/>
            <a:lstStyle/>
            <a:p>
              <a:endParaRPr/>
            </a:p>
          </p:txBody>
        </p:sp>
        <p:sp>
          <p:nvSpPr>
            <p:cNvPr id="10" name="object 10"/>
            <p:cNvSpPr/>
            <p:nvPr/>
          </p:nvSpPr>
          <p:spPr>
            <a:xfrm>
              <a:off x="1267968" y="4224527"/>
              <a:ext cx="257556" cy="84734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340358" y="4325111"/>
              <a:ext cx="114300" cy="606425"/>
            </a:xfrm>
            <a:custGeom>
              <a:avLst/>
              <a:gdLst/>
              <a:ahLst/>
              <a:cxnLst/>
              <a:rect l="l" t="t" r="r" b="b"/>
              <a:pathLst>
                <a:path w="114300" h="606425">
                  <a:moveTo>
                    <a:pt x="17653" y="511048"/>
                  </a:moveTo>
                  <a:lnTo>
                    <a:pt x="14604" y="512825"/>
                  </a:lnTo>
                  <a:lnTo>
                    <a:pt x="11683" y="514731"/>
                  </a:lnTo>
                  <a:lnTo>
                    <a:pt x="10794" y="518668"/>
                  </a:lnTo>
                  <a:lnTo>
                    <a:pt x="12572" y="521588"/>
                  </a:lnTo>
                  <a:lnTo>
                    <a:pt x="64642" y="605917"/>
                  </a:lnTo>
                  <a:lnTo>
                    <a:pt x="71494" y="593470"/>
                  </a:lnTo>
                  <a:lnTo>
                    <a:pt x="57911" y="593470"/>
                  </a:lnTo>
                  <a:lnTo>
                    <a:pt x="57326" y="569969"/>
                  </a:lnTo>
                  <a:lnTo>
                    <a:pt x="23367" y="514985"/>
                  </a:lnTo>
                  <a:lnTo>
                    <a:pt x="21589" y="511937"/>
                  </a:lnTo>
                  <a:lnTo>
                    <a:pt x="17653" y="511048"/>
                  </a:lnTo>
                  <a:close/>
                </a:path>
                <a:path w="114300" h="606425">
                  <a:moveTo>
                    <a:pt x="57326" y="569969"/>
                  </a:moveTo>
                  <a:lnTo>
                    <a:pt x="57911" y="593470"/>
                  </a:lnTo>
                  <a:lnTo>
                    <a:pt x="70611" y="593217"/>
                  </a:lnTo>
                  <a:lnTo>
                    <a:pt x="70539" y="590295"/>
                  </a:lnTo>
                  <a:lnTo>
                    <a:pt x="58800" y="590295"/>
                  </a:lnTo>
                  <a:lnTo>
                    <a:pt x="64020" y="580808"/>
                  </a:lnTo>
                  <a:lnTo>
                    <a:pt x="57326" y="569969"/>
                  </a:lnTo>
                  <a:close/>
                </a:path>
                <a:path w="114300" h="606425">
                  <a:moveTo>
                    <a:pt x="106806" y="508762"/>
                  </a:moveTo>
                  <a:lnTo>
                    <a:pt x="102997" y="509905"/>
                  </a:lnTo>
                  <a:lnTo>
                    <a:pt x="101345" y="512952"/>
                  </a:lnTo>
                  <a:lnTo>
                    <a:pt x="70030" y="569882"/>
                  </a:lnTo>
                  <a:lnTo>
                    <a:pt x="70611" y="593217"/>
                  </a:lnTo>
                  <a:lnTo>
                    <a:pt x="57911" y="593470"/>
                  </a:lnTo>
                  <a:lnTo>
                    <a:pt x="71494" y="593470"/>
                  </a:lnTo>
                  <a:lnTo>
                    <a:pt x="112394" y="519175"/>
                  </a:lnTo>
                  <a:lnTo>
                    <a:pt x="114172" y="516127"/>
                  </a:lnTo>
                  <a:lnTo>
                    <a:pt x="113029" y="512190"/>
                  </a:lnTo>
                  <a:lnTo>
                    <a:pt x="109981" y="510539"/>
                  </a:lnTo>
                  <a:lnTo>
                    <a:pt x="106806" y="508762"/>
                  </a:lnTo>
                  <a:close/>
                </a:path>
                <a:path w="114300" h="606425">
                  <a:moveTo>
                    <a:pt x="64020" y="580808"/>
                  </a:moveTo>
                  <a:lnTo>
                    <a:pt x="58800" y="590295"/>
                  </a:lnTo>
                  <a:lnTo>
                    <a:pt x="69722" y="590042"/>
                  </a:lnTo>
                  <a:lnTo>
                    <a:pt x="64020" y="580808"/>
                  </a:lnTo>
                  <a:close/>
                </a:path>
                <a:path w="114300" h="606425">
                  <a:moveTo>
                    <a:pt x="70030" y="569882"/>
                  </a:moveTo>
                  <a:lnTo>
                    <a:pt x="64020" y="580808"/>
                  </a:lnTo>
                  <a:lnTo>
                    <a:pt x="69722" y="590042"/>
                  </a:lnTo>
                  <a:lnTo>
                    <a:pt x="58800" y="590295"/>
                  </a:lnTo>
                  <a:lnTo>
                    <a:pt x="70539" y="590295"/>
                  </a:lnTo>
                  <a:lnTo>
                    <a:pt x="70030" y="569882"/>
                  </a:lnTo>
                  <a:close/>
                </a:path>
                <a:path w="114300" h="606425">
                  <a:moveTo>
                    <a:pt x="50152" y="25108"/>
                  </a:moveTo>
                  <a:lnTo>
                    <a:pt x="44021" y="36255"/>
                  </a:lnTo>
                  <a:lnTo>
                    <a:pt x="57326" y="569969"/>
                  </a:lnTo>
                  <a:lnTo>
                    <a:pt x="64020" y="580808"/>
                  </a:lnTo>
                  <a:lnTo>
                    <a:pt x="70030" y="569882"/>
                  </a:lnTo>
                  <a:lnTo>
                    <a:pt x="56714" y="35733"/>
                  </a:lnTo>
                  <a:lnTo>
                    <a:pt x="50152" y="25108"/>
                  </a:lnTo>
                  <a:close/>
                </a:path>
                <a:path w="114300" h="606425">
                  <a:moveTo>
                    <a:pt x="49529" y="0"/>
                  </a:moveTo>
                  <a:lnTo>
                    <a:pt x="1778" y="86740"/>
                  </a:lnTo>
                  <a:lnTo>
                    <a:pt x="0" y="89915"/>
                  </a:lnTo>
                  <a:lnTo>
                    <a:pt x="1142" y="93725"/>
                  </a:lnTo>
                  <a:lnTo>
                    <a:pt x="4190" y="95376"/>
                  </a:lnTo>
                  <a:lnTo>
                    <a:pt x="7365" y="97155"/>
                  </a:lnTo>
                  <a:lnTo>
                    <a:pt x="11175" y="96012"/>
                  </a:lnTo>
                  <a:lnTo>
                    <a:pt x="12826" y="92963"/>
                  </a:lnTo>
                  <a:lnTo>
                    <a:pt x="44021" y="36255"/>
                  </a:lnTo>
                  <a:lnTo>
                    <a:pt x="43433" y="12700"/>
                  </a:lnTo>
                  <a:lnTo>
                    <a:pt x="56133" y="12445"/>
                  </a:lnTo>
                  <a:lnTo>
                    <a:pt x="57215" y="12445"/>
                  </a:lnTo>
                  <a:lnTo>
                    <a:pt x="49529" y="0"/>
                  </a:lnTo>
                  <a:close/>
                </a:path>
                <a:path w="114300" h="606425">
                  <a:moveTo>
                    <a:pt x="57215" y="12445"/>
                  </a:moveTo>
                  <a:lnTo>
                    <a:pt x="56133" y="12445"/>
                  </a:lnTo>
                  <a:lnTo>
                    <a:pt x="56714" y="35733"/>
                  </a:lnTo>
                  <a:lnTo>
                    <a:pt x="90804" y="90931"/>
                  </a:lnTo>
                  <a:lnTo>
                    <a:pt x="92582" y="93980"/>
                  </a:lnTo>
                  <a:lnTo>
                    <a:pt x="96519" y="94868"/>
                  </a:lnTo>
                  <a:lnTo>
                    <a:pt x="99567" y="93090"/>
                  </a:lnTo>
                  <a:lnTo>
                    <a:pt x="102488" y="91186"/>
                  </a:lnTo>
                  <a:lnTo>
                    <a:pt x="103378" y="87249"/>
                  </a:lnTo>
                  <a:lnTo>
                    <a:pt x="101600" y="84327"/>
                  </a:lnTo>
                  <a:lnTo>
                    <a:pt x="57215" y="12445"/>
                  </a:lnTo>
                  <a:close/>
                </a:path>
                <a:path w="114300" h="606425">
                  <a:moveTo>
                    <a:pt x="56133" y="12445"/>
                  </a:moveTo>
                  <a:lnTo>
                    <a:pt x="43433" y="12700"/>
                  </a:lnTo>
                  <a:lnTo>
                    <a:pt x="44021" y="36255"/>
                  </a:lnTo>
                  <a:lnTo>
                    <a:pt x="50152" y="25108"/>
                  </a:lnTo>
                  <a:lnTo>
                    <a:pt x="44450" y="15875"/>
                  </a:lnTo>
                  <a:lnTo>
                    <a:pt x="55371" y="15620"/>
                  </a:lnTo>
                  <a:lnTo>
                    <a:pt x="56213" y="15620"/>
                  </a:lnTo>
                  <a:lnTo>
                    <a:pt x="56133" y="12445"/>
                  </a:lnTo>
                  <a:close/>
                </a:path>
                <a:path w="114300" h="606425">
                  <a:moveTo>
                    <a:pt x="56213" y="15620"/>
                  </a:moveTo>
                  <a:lnTo>
                    <a:pt x="55371" y="15620"/>
                  </a:lnTo>
                  <a:lnTo>
                    <a:pt x="50152" y="25108"/>
                  </a:lnTo>
                  <a:lnTo>
                    <a:pt x="56714" y="35733"/>
                  </a:lnTo>
                  <a:lnTo>
                    <a:pt x="56213" y="15620"/>
                  </a:lnTo>
                  <a:close/>
                </a:path>
                <a:path w="114300" h="606425">
                  <a:moveTo>
                    <a:pt x="55371" y="15620"/>
                  </a:moveTo>
                  <a:lnTo>
                    <a:pt x="44450" y="15875"/>
                  </a:lnTo>
                  <a:lnTo>
                    <a:pt x="50152" y="25108"/>
                  </a:lnTo>
                  <a:lnTo>
                    <a:pt x="55371" y="15620"/>
                  </a:lnTo>
                  <a:close/>
                </a:path>
              </a:pathLst>
            </a:custGeom>
            <a:solidFill>
              <a:srgbClr val="1F487C"/>
            </a:solidFill>
          </p:spPr>
          <p:txBody>
            <a:bodyPr wrap="square" lIns="0" tIns="0" rIns="0" bIns="0" rtlCol="0"/>
            <a:lstStyle/>
            <a:p>
              <a:endParaRPr/>
            </a:p>
          </p:txBody>
        </p:sp>
        <p:sp>
          <p:nvSpPr>
            <p:cNvPr id="12" name="object 12"/>
            <p:cNvSpPr/>
            <p:nvPr/>
          </p:nvSpPr>
          <p:spPr>
            <a:xfrm>
              <a:off x="2474976" y="4224527"/>
              <a:ext cx="1103376" cy="24231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596896" y="4273422"/>
              <a:ext cx="861060" cy="103505"/>
            </a:xfrm>
            <a:custGeom>
              <a:avLst/>
              <a:gdLst/>
              <a:ahLst/>
              <a:cxnLst/>
              <a:rect l="l" t="t" r="r" b="b"/>
              <a:pathLst>
                <a:path w="861060" h="103504">
                  <a:moveTo>
                    <a:pt x="88646" y="0"/>
                  </a:moveTo>
                  <a:lnTo>
                    <a:pt x="0" y="51688"/>
                  </a:lnTo>
                  <a:lnTo>
                    <a:pt x="88646" y="103377"/>
                  </a:lnTo>
                  <a:lnTo>
                    <a:pt x="92456" y="102362"/>
                  </a:lnTo>
                  <a:lnTo>
                    <a:pt x="96012" y="96265"/>
                  </a:lnTo>
                  <a:lnTo>
                    <a:pt x="94996" y="92456"/>
                  </a:lnTo>
                  <a:lnTo>
                    <a:pt x="35995" y="58038"/>
                  </a:lnTo>
                  <a:lnTo>
                    <a:pt x="12573" y="58038"/>
                  </a:lnTo>
                  <a:lnTo>
                    <a:pt x="12573" y="45338"/>
                  </a:lnTo>
                  <a:lnTo>
                    <a:pt x="35995" y="45338"/>
                  </a:lnTo>
                  <a:lnTo>
                    <a:pt x="94996" y="10921"/>
                  </a:lnTo>
                  <a:lnTo>
                    <a:pt x="96012" y="7112"/>
                  </a:lnTo>
                  <a:lnTo>
                    <a:pt x="92456" y="1015"/>
                  </a:lnTo>
                  <a:lnTo>
                    <a:pt x="88646" y="0"/>
                  </a:lnTo>
                  <a:close/>
                </a:path>
                <a:path w="861060" h="103504">
                  <a:moveTo>
                    <a:pt x="835696" y="51688"/>
                  </a:moveTo>
                  <a:lnTo>
                    <a:pt x="765809" y="92456"/>
                  </a:lnTo>
                  <a:lnTo>
                    <a:pt x="764794" y="96265"/>
                  </a:lnTo>
                  <a:lnTo>
                    <a:pt x="768350" y="102362"/>
                  </a:lnTo>
                  <a:lnTo>
                    <a:pt x="772287" y="103377"/>
                  </a:lnTo>
                  <a:lnTo>
                    <a:pt x="775207" y="101600"/>
                  </a:lnTo>
                  <a:lnTo>
                    <a:pt x="849915" y="58038"/>
                  </a:lnTo>
                  <a:lnTo>
                    <a:pt x="848232" y="58038"/>
                  </a:lnTo>
                  <a:lnTo>
                    <a:pt x="848232" y="57150"/>
                  </a:lnTo>
                  <a:lnTo>
                    <a:pt x="845057" y="57150"/>
                  </a:lnTo>
                  <a:lnTo>
                    <a:pt x="835696" y="51688"/>
                  </a:lnTo>
                  <a:close/>
                </a:path>
                <a:path w="861060" h="103504">
                  <a:moveTo>
                    <a:pt x="35995" y="45338"/>
                  </a:moveTo>
                  <a:lnTo>
                    <a:pt x="12573" y="45338"/>
                  </a:lnTo>
                  <a:lnTo>
                    <a:pt x="12573" y="58038"/>
                  </a:lnTo>
                  <a:lnTo>
                    <a:pt x="35995" y="58038"/>
                  </a:lnTo>
                  <a:lnTo>
                    <a:pt x="34471" y="57150"/>
                  </a:lnTo>
                  <a:lnTo>
                    <a:pt x="15748" y="57150"/>
                  </a:lnTo>
                  <a:lnTo>
                    <a:pt x="15748" y="46227"/>
                  </a:lnTo>
                  <a:lnTo>
                    <a:pt x="34471" y="46227"/>
                  </a:lnTo>
                  <a:lnTo>
                    <a:pt x="35995" y="45338"/>
                  </a:lnTo>
                  <a:close/>
                </a:path>
                <a:path w="861060" h="103504">
                  <a:moveTo>
                    <a:pt x="824810" y="45338"/>
                  </a:moveTo>
                  <a:lnTo>
                    <a:pt x="35995" y="45338"/>
                  </a:lnTo>
                  <a:lnTo>
                    <a:pt x="25109" y="51688"/>
                  </a:lnTo>
                  <a:lnTo>
                    <a:pt x="35995" y="58038"/>
                  </a:lnTo>
                  <a:lnTo>
                    <a:pt x="824810" y="58038"/>
                  </a:lnTo>
                  <a:lnTo>
                    <a:pt x="835696" y="51688"/>
                  </a:lnTo>
                  <a:lnTo>
                    <a:pt x="824810" y="45338"/>
                  </a:lnTo>
                  <a:close/>
                </a:path>
                <a:path w="861060" h="103504">
                  <a:moveTo>
                    <a:pt x="849915" y="45338"/>
                  </a:moveTo>
                  <a:lnTo>
                    <a:pt x="848232" y="45338"/>
                  </a:lnTo>
                  <a:lnTo>
                    <a:pt x="848232" y="58038"/>
                  </a:lnTo>
                  <a:lnTo>
                    <a:pt x="849915" y="58038"/>
                  </a:lnTo>
                  <a:lnTo>
                    <a:pt x="860806" y="51688"/>
                  </a:lnTo>
                  <a:lnTo>
                    <a:pt x="849915" y="45338"/>
                  </a:lnTo>
                  <a:close/>
                </a:path>
                <a:path w="861060" h="103504">
                  <a:moveTo>
                    <a:pt x="15748" y="46227"/>
                  </a:moveTo>
                  <a:lnTo>
                    <a:pt x="15748" y="57150"/>
                  </a:lnTo>
                  <a:lnTo>
                    <a:pt x="25109" y="51688"/>
                  </a:lnTo>
                  <a:lnTo>
                    <a:pt x="15748" y="46227"/>
                  </a:lnTo>
                  <a:close/>
                </a:path>
                <a:path w="861060" h="103504">
                  <a:moveTo>
                    <a:pt x="25109" y="51688"/>
                  </a:moveTo>
                  <a:lnTo>
                    <a:pt x="15748" y="57150"/>
                  </a:lnTo>
                  <a:lnTo>
                    <a:pt x="34471" y="57150"/>
                  </a:lnTo>
                  <a:lnTo>
                    <a:pt x="25109" y="51688"/>
                  </a:lnTo>
                  <a:close/>
                </a:path>
                <a:path w="861060" h="103504">
                  <a:moveTo>
                    <a:pt x="845057" y="46227"/>
                  </a:moveTo>
                  <a:lnTo>
                    <a:pt x="835696" y="51688"/>
                  </a:lnTo>
                  <a:lnTo>
                    <a:pt x="845057" y="57150"/>
                  </a:lnTo>
                  <a:lnTo>
                    <a:pt x="845057" y="46227"/>
                  </a:lnTo>
                  <a:close/>
                </a:path>
                <a:path w="861060" h="103504">
                  <a:moveTo>
                    <a:pt x="848232" y="46227"/>
                  </a:moveTo>
                  <a:lnTo>
                    <a:pt x="845057" y="46227"/>
                  </a:lnTo>
                  <a:lnTo>
                    <a:pt x="845057" y="57150"/>
                  </a:lnTo>
                  <a:lnTo>
                    <a:pt x="848232" y="57150"/>
                  </a:lnTo>
                  <a:lnTo>
                    <a:pt x="848232" y="46227"/>
                  </a:lnTo>
                  <a:close/>
                </a:path>
                <a:path w="861060" h="103504">
                  <a:moveTo>
                    <a:pt x="34471" y="46227"/>
                  </a:moveTo>
                  <a:lnTo>
                    <a:pt x="15748" y="46227"/>
                  </a:lnTo>
                  <a:lnTo>
                    <a:pt x="25109" y="51688"/>
                  </a:lnTo>
                  <a:lnTo>
                    <a:pt x="34471" y="46227"/>
                  </a:lnTo>
                  <a:close/>
                </a:path>
                <a:path w="861060" h="103504">
                  <a:moveTo>
                    <a:pt x="772287" y="0"/>
                  </a:moveTo>
                  <a:lnTo>
                    <a:pt x="768350" y="1015"/>
                  </a:lnTo>
                  <a:lnTo>
                    <a:pt x="764794" y="7112"/>
                  </a:lnTo>
                  <a:lnTo>
                    <a:pt x="765809" y="10921"/>
                  </a:lnTo>
                  <a:lnTo>
                    <a:pt x="835696" y="51688"/>
                  </a:lnTo>
                  <a:lnTo>
                    <a:pt x="845057" y="46227"/>
                  </a:lnTo>
                  <a:lnTo>
                    <a:pt x="848232" y="46227"/>
                  </a:lnTo>
                  <a:lnTo>
                    <a:pt x="848232" y="45338"/>
                  </a:lnTo>
                  <a:lnTo>
                    <a:pt x="849915" y="45338"/>
                  </a:lnTo>
                  <a:lnTo>
                    <a:pt x="775207" y="1777"/>
                  </a:lnTo>
                  <a:lnTo>
                    <a:pt x="772287" y="0"/>
                  </a:lnTo>
                  <a:close/>
                </a:path>
              </a:pathLst>
            </a:custGeom>
            <a:solidFill>
              <a:srgbClr val="1F487C"/>
            </a:solidFill>
          </p:spPr>
          <p:txBody>
            <a:bodyPr wrap="square" lIns="0" tIns="0" rIns="0" bIns="0" rtlCol="0"/>
            <a:lstStyle/>
            <a:p>
              <a:endParaRPr/>
            </a:p>
          </p:txBody>
        </p:sp>
      </p:grpSp>
      <p:sp>
        <p:nvSpPr>
          <p:cNvPr id="14" name="object 14"/>
          <p:cNvSpPr txBox="1"/>
          <p:nvPr/>
        </p:nvSpPr>
        <p:spPr>
          <a:xfrm>
            <a:off x="984527" y="2710704"/>
            <a:ext cx="1391434" cy="25904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1F487C"/>
                </a:solidFill>
                <a:latin typeface="Carlito"/>
                <a:cs typeface="Carlito"/>
              </a:rPr>
              <a:t>Kerja </a:t>
            </a:r>
            <a:r>
              <a:rPr sz="1600" b="1" spc="-5" dirty="0">
                <a:solidFill>
                  <a:srgbClr val="1F487C"/>
                </a:solidFill>
                <a:latin typeface="Carlito"/>
                <a:cs typeface="Carlito"/>
              </a:rPr>
              <a:t>Civil </a:t>
            </a:r>
            <a:r>
              <a:rPr sz="1600" b="1" dirty="0">
                <a:solidFill>
                  <a:srgbClr val="1F487C"/>
                </a:solidFill>
                <a:latin typeface="Carlito"/>
                <a:cs typeface="Carlito"/>
              </a:rPr>
              <a:t>:</a:t>
            </a:r>
            <a:r>
              <a:rPr sz="1600" b="1" spc="-45" dirty="0">
                <a:solidFill>
                  <a:srgbClr val="1F487C"/>
                </a:solidFill>
                <a:latin typeface="Carlito"/>
                <a:cs typeface="Carlito"/>
              </a:rPr>
              <a:t> </a:t>
            </a:r>
            <a:r>
              <a:rPr sz="1600" b="1" dirty="0">
                <a:solidFill>
                  <a:srgbClr val="1F487C"/>
                </a:solidFill>
                <a:latin typeface="Carlito"/>
                <a:cs typeface="Carlito"/>
              </a:rPr>
              <a:t>95%</a:t>
            </a:r>
            <a:endParaRPr sz="1600" dirty="0">
              <a:latin typeface="Carlito"/>
              <a:cs typeface="Carlito"/>
            </a:endParaRPr>
          </a:p>
        </p:txBody>
      </p:sp>
      <p:sp>
        <p:nvSpPr>
          <p:cNvPr id="15" name="object 15"/>
          <p:cNvSpPr txBox="1"/>
          <p:nvPr/>
        </p:nvSpPr>
        <p:spPr>
          <a:xfrm>
            <a:off x="3418499" y="4137733"/>
            <a:ext cx="1226440" cy="505267"/>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1F487C"/>
                </a:solidFill>
                <a:latin typeface="Carlito"/>
                <a:cs typeface="Carlito"/>
              </a:rPr>
              <a:t>Line</a:t>
            </a:r>
            <a:endParaRPr sz="1600" dirty="0">
              <a:latin typeface="Carlito"/>
              <a:cs typeface="Carlito"/>
            </a:endParaRPr>
          </a:p>
          <a:p>
            <a:pPr marL="12700">
              <a:lnSpc>
                <a:spcPct val="100000"/>
              </a:lnSpc>
            </a:pPr>
            <a:r>
              <a:rPr sz="1600" b="1" dirty="0">
                <a:solidFill>
                  <a:srgbClr val="1F487C"/>
                </a:solidFill>
                <a:latin typeface="Carlito"/>
                <a:cs typeface="Carlito"/>
              </a:rPr>
              <a:t>Elektrik:</a:t>
            </a:r>
            <a:r>
              <a:rPr sz="1600" b="1" spc="-90" dirty="0">
                <a:solidFill>
                  <a:srgbClr val="1F487C"/>
                </a:solidFill>
                <a:latin typeface="Carlito"/>
                <a:cs typeface="Carlito"/>
              </a:rPr>
              <a:t> </a:t>
            </a:r>
            <a:r>
              <a:rPr sz="1600" b="1" dirty="0">
                <a:solidFill>
                  <a:srgbClr val="1F487C"/>
                </a:solidFill>
                <a:latin typeface="Carlito"/>
                <a:cs typeface="Carlito"/>
              </a:rPr>
              <a:t>90%</a:t>
            </a:r>
            <a:endParaRPr sz="1600" dirty="0">
              <a:latin typeface="Carlito"/>
              <a:cs typeface="Carlito"/>
            </a:endParaRPr>
          </a:p>
        </p:txBody>
      </p:sp>
      <p:grpSp>
        <p:nvGrpSpPr>
          <p:cNvPr id="16" name="object 16"/>
          <p:cNvGrpSpPr/>
          <p:nvPr/>
        </p:nvGrpSpPr>
        <p:grpSpPr>
          <a:xfrm>
            <a:off x="1546860" y="4587240"/>
            <a:ext cx="3145790" cy="1681480"/>
            <a:chOff x="1546860" y="4587240"/>
            <a:chExt cx="3145790" cy="1681480"/>
          </a:xfrm>
        </p:grpSpPr>
        <p:sp>
          <p:nvSpPr>
            <p:cNvPr id="17" name="object 17"/>
            <p:cNvSpPr/>
            <p:nvPr/>
          </p:nvSpPr>
          <p:spPr>
            <a:xfrm>
              <a:off x="1546860" y="4587240"/>
              <a:ext cx="1508760" cy="144018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595434" y="4611370"/>
              <a:ext cx="1412052" cy="1345768"/>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595434" y="4611370"/>
              <a:ext cx="1412240" cy="1346200"/>
            </a:xfrm>
            <a:custGeom>
              <a:avLst/>
              <a:gdLst/>
              <a:ahLst/>
              <a:cxnLst/>
              <a:rect l="l" t="t" r="r" b="b"/>
              <a:pathLst>
                <a:path w="1412239" h="1346200">
                  <a:moveTo>
                    <a:pt x="512003" y="889126"/>
                  </a:moveTo>
                  <a:lnTo>
                    <a:pt x="561996" y="931602"/>
                  </a:lnTo>
                  <a:lnTo>
                    <a:pt x="612207" y="971945"/>
                  </a:lnTo>
                  <a:lnTo>
                    <a:pt x="662460" y="1010072"/>
                  </a:lnTo>
                  <a:lnTo>
                    <a:pt x="712578" y="1045900"/>
                  </a:lnTo>
                  <a:lnTo>
                    <a:pt x="762388" y="1079348"/>
                  </a:lnTo>
                  <a:lnTo>
                    <a:pt x="811713" y="1110333"/>
                  </a:lnTo>
                  <a:lnTo>
                    <a:pt x="860378" y="1138772"/>
                  </a:lnTo>
                  <a:lnTo>
                    <a:pt x="908208" y="1164582"/>
                  </a:lnTo>
                  <a:lnTo>
                    <a:pt x="955026" y="1187681"/>
                  </a:lnTo>
                  <a:lnTo>
                    <a:pt x="1000658" y="1207987"/>
                  </a:lnTo>
                  <a:lnTo>
                    <a:pt x="1044928" y="1225415"/>
                  </a:lnTo>
                  <a:lnTo>
                    <a:pt x="1087661" y="1239885"/>
                  </a:lnTo>
                  <a:lnTo>
                    <a:pt x="1128680" y="1251314"/>
                  </a:lnTo>
                  <a:lnTo>
                    <a:pt x="1167812" y="1259618"/>
                  </a:lnTo>
                  <a:lnTo>
                    <a:pt x="1239707" y="1266524"/>
                  </a:lnTo>
                  <a:lnTo>
                    <a:pt x="1272120" y="1264960"/>
                  </a:lnTo>
                  <a:lnTo>
                    <a:pt x="1301943" y="1259941"/>
                  </a:lnTo>
                  <a:lnTo>
                    <a:pt x="1270320" y="1231328"/>
                  </a:lnTo>
                  <a:lnTo>
                    <a:pt x="1412052" y="1244676"/>
                  </a:lnTo>
                  <a:lnTo>
                    <a:pt x="1396685" y="1345768"/>
                  </a:lnTo>
                  <a:lnTo>
                    <a:pt x="1365189" y="1317155"/>
                  </a:lnTo>
                  <a:lnTo>
                    <a:pt x="1335831" y="1322126"/>
                  </a:lnTo>
                  <a:lnTo>
                    <a:pt x="1269796" y="1322102"/>
                  </a:lnTo>
                  <a:lnTo>
                    <a:pt x="1195122" y="1309332"/>
                  </a:lnTo>
                  <a:lnTo>
                    <a:pt x="1154965" y="1298372"/>
                  </a:lnTo>
                  <a:lnTo>
                    <a:pt x="1113152" y="1284470"/>
                  </a:lnTo>
                  <a:lnTo>
                    <a:pt x="1069851" y="1267709"/>
                  </a:lnTo>
                  <a:lnTo>
                    <a:pt x="1025230" y="1248170"/>
                  </a:lnTo>
                  <a:lnTo>
                    <a:pt x="979457" y="1225935"/>
                  </a:lnTo>
                  <a:lnTo>
                    <a:pt x="932699" y="1201085"/>
                  </a:lnTo>
                  <a:lnTo>
                    <a:pt x="885126" y="1173701"/>
                  </a:lnTo>
                  <a:lnTo>
                    <a:pt x="836905" y="1143867"/>
                  </a:lnTo>
                  <a:lnTo>
                    <a:pt x="788203" y="1111663"/>
                  </a:lnTo>
                  <a:lnTo>
                    <a:pt x="739189" y="1077171"/>
                  </a:lnTo>
                  <a:lnTo>
                    <a:pt x="690031" y="1040472"/>
                  </a:lnTo>
                  <a:lnTo>
                    <a:pt x="640897" y="1001649"/>
                  </a:lnTo>
                  <a:lnTo>
                    <a:pt x="591954" y="960783"/>
                  </a:lnTo>
                  <a:lnTo>
                    <a:pt x="543372" y="917955"/>
                  </a:lnTo>
                  <a:lnTo>
                    <a:pt x="480253" y="860805"/>
                  </a:lnTo>
                  <a:lnTo>
                    <a:pt x="430768" y="814720"/>
                  </a:lnTo>
                  <a:lnTo>
                    <a:pt x="383511" y="768189"/>
                  </a:lnTo>
                  <a:lnTo>
                    <a:pt x="338565" y="721378"/>
                  </a:lnTo>
                  <a:lnTo>
                    <a:pt x="296018" y="674454"/>
                  </a:lnTo>
                  <a:lnTo>
                    <a:pt x="255953" y="627582"/>
                  </a:lnTo>
                  <a:lnTo>
                    <a:pt x="218458" y="580929"/>
                  </a:lnTo>
                  <a:lnTo>
                    <a:pt x="183616" y="534662"/>
                  </a:lnTo>
                  <a:lnTo>
                    <a:pt x="151515" y="488947"/>
                  </a:lnTo>
                  <a:lnTo>
                    <a:pt x="122238" y="443949"/>
                  </a:lnTo>
                  <a:lnTo>
                    <a:pt x="95873" y="399837"/>
                  </a:lnTo>
                  <a:lnTo>
                    <a:pt x="72503" y="356774"/>
                  </a:lnTo>
                  <a:lnTo>
                    <a:pt x="52216" y="314929"/>
                  </a:lnTo>
                  <a:lnTo>
                    <a:pt x="35096" y="274467"/>
                  </a:lnTo>
                  <a:lnTo>
                    <a:pt x="21229" y="235555"/>
                  </a:lnTo>
                  <a:lnTo>
                    <a:pt x="10700" y="198358"/>
                  </a:lnTo>
                  <a:lnTo>
                    <a:pt x="0" y="129778"/>
                  </a:lnTo>
                  <a:lnTo>
                    <a:pt x="0" y="98728"/>
                  </a:lnTo>
                  <a:lnTo>
                    <a:pt x="3680" y="70058"/>
                  </a:lnTo>
                  <a:lnTo>
                    <a:pt x="11126" y="43936"/>
                  </a:lnTo>
                  <a:lnTo>
                    <a:pt x="22423" y="20528"/>
                  </a:lnTo>
                  <a:lnTo>
                    <a:pt x="37658" y="0"/>
                  </a:lnTo>
                  <a:lnTo>
                    <a:pt x="100904" y="57149"/>
                  </a:lnTo>
                  <a:lnTo>
                    <a:pt x="85653" y="77678"/>
                  </a:lnTo>
                  <a:lnTo>
                    <a:pt x="74340" y="101089"/>
                  </a:lnTo>
                  <a:lnTo>
                    <a:pt x="66880" y="127214"/>
                  </a:lnTo>
                  <a:lnTo>
                    <a:pt x="63188" y="155888"/>
                  </a:lnTo>
                  <a:lnTo>
                    <a:pt x="63178" y="186944"/>
                  </a:lnTo>
                  <a:lnTo>
                    <a:pt x="66763" y="220215"/>
                  </a:lnTo>
                  <a:lnTo>
                    <a:pt x="84381" y="292737"/>
                  </a:lnTo>
                  <a:lnTo>
                    <a:pt x="98241" y="331655"/>
                  </a:lnTo>
                  <a:lnTo>
                    <a:pt x="115356" y="372122"/>
                  </a:lnTo>
                  <a:lnTo>
                    <a:pt x="135638" y="413972"/>
                  </a:lnTo>
                  <a:lnTo>
                    <a:pt x="159004" y="457038"/>
                  </a:lnTo>
                  <a:lnTo>
                    <a:pt x="185366" y="501154"/>
                  </a:lnTo>
                  <a:lnTo>
                    <a:pt x="214640" y="546153"/>
                  </a:lnTo>
                  <a:lnTo>
                    <a:pt x="246739" y="591869"/>
                  </a:lnTo>
                  <a:lnTo>
                    <a:pt x="281579" y="638134"/>
                  </a:lnTo>
                  <a:lnTo>
                    <a:pt x="319074" y="684784"/>
                  </a:lnTo>
                  <a:lnTo>
                    <a:pt x="359138" y="731650"/>
                  </a:lnTo>
                  <a:lnTo>
                    <a:pt x="401685" y="778567"/>
                  </a:lnTo>
                  <a:lnTo>
                    <a:pt x="446630" y="825368"/>
                  </a:lnTo>
                  <a:lnTo>
                    <a:pt x="493887" y="871886"/>
                  </a:lnTo>
                  <a:lnTo>
                    <a:pt x="543372" y="917955"/>
                  </a:lnTo>
                </a:path>
              </a:pathLst>
            </a:custGeom>
            <a:ln w="9525">
              <a:solidFill>
                <a:srgbClr val="1F487C"/>
              </a:solidFill>
              <a:prstDash val="sysDash"/>
            </a:ln>
          </p:spPr>
          <p:txBody>
            <a:bodyPr wrap="square" lIns="0" tIns="0" rIns="0" bIns="0" rtlCol="0"/>
            <a:lstStyle/>
            <a:p>
              <a:endParaRPr/>
            </a:p>
          </p:txBody>
        </p:sp>
        <p:sp>
          <p:nvSpPr>
            <p:cNvPr id="20" name="object 20"/>
            <p:cNvSpPr/>
            <p:nvPr/>
          </p:nvSpPr>
          <p:spPr>
            <a:xfrm>
              <a:off x="3127248" y="4930140"/>
              <a:ext cx="1565148" cy="1338072"/>
            </a:xfrm>
            <a:prstGeom prst="rect">
              <a:avLst/>
            </a:prstGeom>
            <a:blipFill>
              <a:blip r:embed="rId8" cstate="print"/>
              <a:stretch>
                <a:fillRect/>
              </a:stretch>
            </a:blipFill>
          </p:spPr>
          <p:txBody>
            <a:bodyPr wrap="square" lIns="0" tIns="0" rIns="0" bIns="0" rtlCol="0"/>
            <a:lstStyle/>
            <a:p>
              <a:endParaRPr/>
            </a:p>
          </p:txBody>
        </p:sp>
      </p:grpSp>
      <p:sp>
        <p:nvSpPr>
          <p:cNvPr id="21" name="object 21"/>
          <p:cNvSpPr txBox="1"/>
          <p:nvPr/>
        </p:nvSpPr>
        <p:spPr>
          <a:xfrm>
            <a:off x="531114" y="4962773"/>
            <a:ext cx="2524125" cy="1051570"/>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1F487C"/>
                </a:solidFill>
                <a:latin typeface="Carlito"/>
                <a:cs typeface="Carlito"/>
              </a:rPr>
              <a:t>Penstock:</a:t>
            </a:r>
            <a:r>
              <a:rPr sz="2000" b="1" spc="-25" dirty="0">
                <a:solidFill>
                  <a:srgbClr val="1F487C"/>
                </a:solidFill>
                <a:latin typeface="Carlito"/>
                <a:cs typeface="Carlito"/>
              </a:rPr>
              <a:t> </a:t>
            </a:r>
            <a:r>
              <a:rPr sz="2000" b="1" dirty="0">
                <a:solidFill>
                  <a:srgbClr val="1F487C"/>
                </a:solidFill>
                <a:latin typeface="Carlito"/>
                <a:cs typeface="Carlito"/>
              </a:rPr>
              <a:t>90%</a:t>
            </a:r>
            <a:endParaRPr sz="2000" dirty="0">
              <a:latin typeface="Carlito"/>
              <a:cs typeface="Carlito"/>
            </a:endParaRPr>
          </a:p>
          <a:p>
            <a:pPr marL="1659255">
              <a:lnSpc>
                <a:spcPct val="100000"/>
              </a:lnSpc>
              <a:spcBef>
                <a:spcPts val="885"/>
              </a:spcBef>
            </a:pPr>
            <a:r>
              <a:rPr sz="2000" b="1" spc="-5" dirty="0">
                <a:solidFill>
                  <a:srgbClr val="1F487C"/>
                </a:solidFill>
                <a:latin typeface="Carlito"/>
                <a:cs typeface="Carlito"/>
              </a:rPr>
              <a:t>Penjana:</a:t>
            </a:r>
            <a:r>
              <a:rPr sz="2000" b="1" spc="-65" dirty="0">
                <a:solidFill>
                  <a:srgbClr val="1F487C"/>
                </a:solidFill>
                <a:latin typeface="Carlito"/>
                <a:cs typeface="Carlito"/>
              </a:rPr>
              <a:t> </a:t>
            </a:r>
            <a:r>
              <a:rPr sz="2000" b="1" dirty="0">
                <a:solidFill>
                  <a:srgbClr val="1F487C"/>
                </a:solidFill>
                <a:latin typeface="Carlito"/>
                <a:cs typeface="Carlito"/>
              </a:rPr>
              <a:t>85%</a:t>
            </a:r>
            <a:endParaRPr sz="2000" dirty="0">
              <a:latin typeface="Carlito"/>
              <a:cs typeface="Carlito"/>
            </a:endParaRPr>
          </a:p>
        </p:txBody>
      </p:sp>
      <p:sp>
        <p:nvSpPr>
          <p:cNvPr id="22" name="object 22"/>
          <p:cNvSpPr txBox="1"/>
          <p:nvPr/>
        </p:nvSpPr>
        <p:spPr>
          <a:xfrm>
            <a:off x="4201413" y="6194969"/>
            <a:ext cx="1125221" cy="25904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1F487C"/>
                </a:solidFill>
                <a:latin typeface="Carlito"/>
                <a:cs typeface="Carlito"/>
              </a:rPr>
              <a:t>Turbine:</a:t>
            </a:r>
            <a:r>
              <a:rPr sz="1600" b="1" spc="-60" dirty="0">
                <a:solidFill>
                  <a:srgbClr val="1F487C"/>
                </a:solidFill>
                <a:latin typeface="Carlito"/>
                <a:cs typeface="Carlito"/>
              </a:rPr>
              <a:t> </a:t>
            </a:r>
            <a:r>
              <a:rPr sz="1600" b="1" dirty="0">
                <a:solidFill>
                  <a:srgbClr val="1F487C"/>
                </a:solidFill>
                <a:latin typeface="Carlito"/>
                <a:cs typeface="Carlito"/>
              </a:rPr>
              <a:t>80%</a:t>
            </a:r>
            <a:endParaRPr sz="1600" dirty="0">
              <a:latin typeface="Carlito"/>
              <a:cs typeface="Carlito"/>
            </a:endParaRPr>
          </a:p>
        </p:txBody>
      </p:sp>
      <p:sp>
        <p:nvSpPr>
          <p:cNvPr id="23" name="object 23"/>
          <p:cNvSpPr/>
          <p:nvPr/>
        </p:nvSpPr>
        <p:spPr>
          <a:xfrm>
            <a:off x="7895843" y="169163"/>
            <a:ext cx="583692" cy="585216"/>
          </a:xfrm>
          <a:prstGeom prst="rect">
            <a:avLst/>
          </a:prstGeom>
          <a:blipFill>
            <a:blip r:embed="rId9" cstate="print"/>
            <a:stretch>
              <a:fillRect/>
            </a:stretch>
          </a:blipFill>
        </p:spPr>
        <p:txBody>
          <a:bodyPr wrap="square" lIns="0" tIns="0" rIns="0" bIns="0" rtlCol="0"/>
          <a:lstStyle/>
          <a:p>
            <a:endParaRPr/>
          </a:p>
        </p:txBody>
      </p:sp>
      <p:grpSp>
        <p:nvGrpSpPr>
          <p:cNvPr id="24" name="object 24"/>
          <p:cNvGrpSpPr/>
          <p:nvPr/>
        </p:nvGrpSpPr>
        <p:grpSpPr>
          <a:xfrm>
            <a:off x="487680" y="853439"/>
            <a:ext cx="8056245" cy="123825"/>
            <a:chOff x="487680" y="853439"/>
            <a:chExt cx="8056245" cy="123825"/>
          </a:xfrm>
        </p:grpSpPr>
        <p:sp>
          <p:nvSpPr>
            <p:cNvPr id="25" name="object 25"/>
            <p:cNvSpPr/>
            <p:nvPr/>
          </p:nvSpPr>
          <p:spPr>
            <a:xfrm>
              <a:off x="487680" y="853439"/>
              <a:ext cx="8055864" cy="123444"/>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531114" y="895349"/>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D28519-D3D6-4FDC-85E1-412E9A29A9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28" t="14446" r="22493" b="15555"/>
          <a:stretch/>
        </p:blipFill>
        <p:spPr>
          <a:xfrm rot="16200000">
            <a:off x="4889202" y="1049964"/>
            <a:ext cx="3733805" cy="4800601"/>
          </a:xfrm>
          <a:prstGeom prst="rect">
            <a:avLst/>
          </a:prstGeom>
        </p:spPr>
      </p:pic>
      <p:sp>
        <p:nvSpPr>
          <p:cNvPr id="10" name="TextBox 9">
            <a:extLst>
              <a:ext uri="{FF2B5EF4-FFF2-40B4-BE49-F238E27FC236}">
                <a16:creationId xmlns:a16="http://schemas.microsoft.com/office/drawing/2014/main" id="{0F0D3910-21B5-4F08-A472-A50B3189D62B}"/>
              </a:ext>
            </a:extLst>
          </p:cNvPr>
          <p:cNvSpPr txBox="1"/>
          <p:nvPr/>
        </p:nvSpPr>
        <p:spPr>
          <a:xfrm>
            <a:off x="3581400" y="5316"/>
            <a:ext cx="3724940" cy="707886"/>
          </a:xfrm>
          <a:prstGeom prst="rect">
            <a:avLst/>
          </a:prstGeom>
          <a:noFill/>
        </p:spPr>
        <p:txBody>
          <a:bodyPr wrap="square" rtlCol="0">
            <a:spAutoFit/>
          </a:bodyPr>
          <a:lstStyle/>
          <a:p>
            <a:r>
              <a:rPr lang="en-MY" sz="4000" b="1" dirty="0"/>
              <a:t>Solar pathfinder</a:t>
            </a:r>
          </a:p>
        </p:txBody>
      </p:sp>
      <p:pic>
        <p:nvPicPr>
          <p:cNvPr id="12" name="Picture 11">
            <a:extLst>
              <a:ext uri="{FF2B5EF4-FFF2-40B4-BE49-F238E27FC236}">
                <a16:creationId xmlns:a16="http://schemas.microsoft.com/office/drawing/2014/main" id="{2E72F227-751C-487E-A5B9-D6F4DA431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67" y="427665"/>
            <a:ext cx="3175000" cy="3022600"/>
          </a:xfrm>
          <a:prstGeom prst="rect">
            <a:avLst/>
          </a:prstGeom>
        </p:spPr>
      </p:pic>
      <p:pic>
        <p:nvPicPr>
          <p:cNvPr id="14" name="Picture 13">
            <a:extLst>
              <a:ext uri="{FF2B5EF4-FFF2-40B4-BE49-F238E27FC236}">
                <a16:creationId xmlns:a16="http://schemas.microsoft.com/office/drawing/2014/main" id="{CE2FF586-C2B7-46C8-93CA-512C5A387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28" y="3588661"/>
            <a:ext cx="4199133" cy="3145297"/>
          </a:xfrm>
          <a:prstGeom prst="rect">
            <a:avLst/>
          </a:prstGeom>
        </p:spPr>
      </p:pic>
    </p:spTree>
    <p:extLst>
      <p:ext uri="{BB962C8B-B14F-4D97-AF65-F5344CB8AC3E}">
        <p14:creationId xmlns:p14="http://schemas.microsoft.com/office/powerpoint/2010/main" val="270758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7D435-C437-40BB-B6C1-F2877F4941CB}"/>
              </a:ext>
            </a:extLst>
          </p:cNvPr>
          <p:cNvPicPr>
            <a:picLocks noChangeAspect="1"/>
          </p:cNvPicPr>
          <p:nvPr/>
        </p:nvPicPr>
        <p:blipFill rotWithShape="1">
          <a:blip r:embed="rId2">
            <a:extLst>
              <a:ext uri="{28A0092B-C50C-407E-A947-70E740481C1C}">
                <a14:useLocalDpi xmlns:a14="http://schemas.microsoft.com/office/drawing/2010/main" val="0"/>
              </a:ext>
            </a:extLst>
          </a:blip>
          <a:srcRect l="27499" t="10001" b="8700"/>
          <a:stretch/>
        </p:blipFill>
        <p:spPr>
          <a:xfrm>
            <a:off x="145895" y="1066800"/>
            <a:ext cx="8852209" cy="5583727"/>
          </a:xfrm>
          <a:prstGeom prst="rect">
            <a:avLst/>
          </a:prstGeom>
        </p:spPr>
      </p:pic>
      <p:sp>
        <p:nvSpPr>
          <p:cNvPr id="6" name="TextBox 5">
            <a:extLst>
              <a:ext uri="{FF2B5EF4-FFF2-40B4-BE49-F238E27FC236}">
                <a16:creationId xmlns:a16="http://schemas.microsoft.com/office/drawing/2014/main" id="{9660A35D-4363-4819-8141-0ABBF38EEBB3}"/>
              </a:ext>
            </a:extLst>
          </p:cNvPr>
          <p:cNvSpPr txBox="1"/>
          <p:nvPr/>
        </p:nvSpPr>
        <p:spPr>
          <a:xfrm>
            <a:off x="2743200" y="207473"/>
            <a:ext cx="3962400" cy="707886"/>
          </a:xfrm>
          <a:prstGeom prst="rect">
            <a:avLst/>
          </a:prstGeom>
          <a:noFill/>
        </p:spPr>
        <p:txBody>
          <a:bodyPr wrap="square" rtlCol="0">
            <a:spAutoFit/>
          </a:bodyPr>
          <a:lstStyle/>
          <a:p>
            <a:r>
              <a:rPr lang="en-MY" sz="4000" b="1" dirty="0"/>
              <a:t>Transmission line</a:t>
            </a:r>
          </a:p>
        </p:txBody>
      </p:sp>
    </p:spTree>
    <p:extLst>
      <p:ext uri="{BB962C8B-B14F-4D97-AF65-F5344CB8AC3E}">
        <p14:creationId xmlns:p14="http://schemas.microsoft.com/office/powerpoint/2010/main" val="315458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9"/>
          <p:cNvSpPr txBox="1">
            <a:spLocks noGrp="1"/>
          </p:cNvSpPr>
          <p:nvPr>
            <p:ph type="title"/>
          </p:nvPr>
        </p:nvSpPr>
        <p:spPr>
          <a:xfrm>
            <a:off x="76200" y="163360"/>
            <a:ext cx="86106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t>Rural Electricity Demand</a:t>
            </a:r>
            <a:endParaRPr dirty="0"/>
          </a:p>
        </p:txBody>
      </p:sp>
      <p:sp>
        <p:nvSpPr>
          <p:cNvPr id="543" name="Google Shape;543;p29"/>
          <p:cNvSpPr/>
          <p:nvPr/>
        </p:nvSpPr>
        <p:spPr>
          <a:xfrm>
            <a:off x="933450" y="6353175"/>
            <a:ext cx="1841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544" name="Google Shape;544;p29"/>
          <p:cNvSpPr/>
          <p:nvPr/>
        </p:nvSpPr>
        <p:spPr>
          <a:xfrm>
            <a:off x="933450" y="6353175"/>
            <a:ext cx="1841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545" name="Google Shape;545;p29"/>
          <p:cNvSpPr txBox="1"/>
          <p:nvPr/>
        </p:nvSpPr>
        <p:spPr>
          <a:xfrm>
            <a:off x="76200" y="849160"/>
            <a:ext cx="8686800" cy="20928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6"/>
              </a:buClr>
              <a:buSzPts val="2200"/>
              <a:buFont typeface="Noto Sans Symbols"/>
              <a:buChar char="⮚"/>
            </a:pPr>
            <a:r>
              <a:rPr lang="en-US" sz="2200" dirty="0">
                <a:solidFill>
                  <a:schemeClr val="dk1"/>
                </a:solidFill>
                <a:latin typeface="Arial"/>
                <a:ea typeface="Arial"/>
                <a:cs typeface="Arial"/>
                <a:sym typeface="Arial"/>
              </a:rPr>
              <a:t>Depending on country, village, and project, the power used by each household ranges from 80W to 120W or 200W</a:t>
            </a:r>
            <a:endParaRPr dirty="0"/>
          </a:p>
          <a:p>
            <a:pPr marL="285750" marR="0" lvl="0" indent="-285750" algn="l" rtl="0">
              <a:spcBef>
                <a:spcPts val="1200"/>
              </a:spcBef>
              <a:spcAft>
                <a:spcPts val="0"/>
              </a:spcAft>
              <a:buClr>
                <a:schemeClr val="accent6"/>
              </a:buClr>
              <a:buSzPts val="2200"/>
              <a:buFont typeface="Noto Sans Symbols"/>
              <a:buChar char="⮚"/>
            </a:pPr>
            <a:r>
              <a:rPr lang="en-US" sz="2200" dirty="0">
                <a:solidFill>
                  <a:schemeClr val="dk1"/>
                </a:solidFill>
                <a:latin typeface="Arial"/>
                <a:ea typeface="Arial"/>
                <a:cs typeface="Arial"/>
                <a:sym typeface="Arial"/>
              </a:rPr>
              <a:t>In larger communities and with businesses, the demand in electricity increases with refrigerators, motors, etc.</a:t>
            </a:r>
            <a:endParaRPr dirty="0"/>
          </a:p>
          <a:p>
            <a:pPr marL="285750" marR="0" lvl="0" indent="-146050" algn="l" rtl="0">
              <a:spcBef>
                <a:spcPts val="1200"/>
              </a:spcBef>
              <a:spcAft>
                <a:spcPts val="0"/>
              </a:spcAft>
              <a:buClr>
                <a:schemeClr val="accent6"/>
              </a:buClr>
              <a:buSzPts val="2200"/>
              <a:buFont typeface="Noto Sans Symbols"/>
              <a:buNone/>
            </a:pPr>
            <a:endParaRPr sz="2200" dirty="0">
              <a:solidFill>
                <a:schemeClr val="dk1"/>
              </a:solidFill>
              <a:latin typeface="Arial"/>
              <a:ea typeface="Arial"/>
              <a:cs typeface="Arial"/>
              <a:sym typeface="Arial"/>
            </a:endParaRPr>
          </a:p>
        </p:txBody>
      </p:sp>
      <p:pic>
        <p:nvPicPr>
          <p:cNvPr id="546" name="Google Shape;546;p29" descr="C:\Documents and Settings\Jaime Enrique Muñoz\Escritorio\Fotos Roblar - Iluminacion\DSC00274.JPG"/>
          <p:cNvPicPr preferRelativeResize="0"/>
          <p:nvPr/>
        </p:nvPicPr>
        <p:blipFill rotWithShape="1">
          <a:blip r:embed="rId3">
            <a:alphaModFix/>
          </a:blip>
          <a:srcRect/>
          <a:stretch/>
        </p:blipFill>
        <p:spPr>
          <a:xfrm>
            <a:off x="3153568" y="2837550"/>
            <a:ext cx="2696369" cy="2317002"/>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47" name="Google Shape;547;p29" descr="HPIM2892"/>
          <p:cNvPicPr preferRelativeResize="0"/>
          <p:nvPr/>
        </p:nvPicPr>
        <p:blipFill rotWithShape="1">
          <a:blip r:embed="rId4">
            <a:alphaModFix/>
          </a:blip>
          <a:srcRect/>
          <a:stretch/>
        </p:blipFill>
        <p:spPr>
          <a:xfrm>
            <a:off x="6064359" y="2837550"/>
            <a:ext cx="2696369" cy="2317002"/>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48" name="Google Shape;548;p29" descr="HPIM0655"/>
          <p:cNvPicPr preferRelativeResize="0"/>
          <p:nvPr/>
        </p:nvPicPr>
        <p:blipFill rotWithShape="1">
          <a:blip r:embed="rId5">
            <a:alphaModFix/>
          </a:blip>
          <a:srcRect/>
          <a:stretch/>
        </p:blipFill>
        <p:spPr>
          <a:xfrm>
            <a:off x="242777" y="2818057"/>
            <a:ext cx="2696369" cy="2336495"/>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49" name="Google Shape;549;p29"/>
          <p:cNvSpPr txBox="1">
            <a:spLocks noGrp="1"/>
          </p:cNvSpPr>
          <p:nvPr>
            <p:ph type="ftr" idx="4294967295"/>
          </p:nvPr>
        </p:nvSpPr>
        <p:spPr>
          <a:xfrm>
            <a:off x="228600" y="6481267"/>
            <a:ext cx="29249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100">
                <a:solidFill>
                  <a:schemeClr val="accent6"/>
                </a:solidFill>
              </a:rPr>
              <a:t>http://voctec.asu.edu</a:t>
            </a:r>
            <a:endParaRPr sz="1100">
              <a:solidFill>
                <a:schemeClr val="accent6"/>
              </a:solidFill>
            </a:endParaRPr>
          </a:p>
        </p:txBody>
      </p:sp>
      <p:sp>
        <p:nvSpPr>
          <p:cNvPr id="550" name="Google Shape;550;p29"/>
          <p:cNvSpPr txBox="1">
            <a:spLocks noGrp="1"/>
          </p:cNvSpPr>
          <p:nvPr>
            <p:ph type="sldNum" idx="4294967295"/>
          </p:nvPr>
        </p:nvSpPr>
        <p:spPr>
          <a:xfrm>
            <a:off x="6781800" y="6477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100">
                <a:solidFill>
                  <a:schemeClr val="accent6"/>
                </a:solidFill>
              </a:rPr>
              <a:t> Slide </a:t>
            </a:r>
            <a:fld id="{00000000-1234-1234-1234-123412341234}" type="slidenum">
              <a:rPr lang="en-US" sz="1100">
                <a:solidFill>
                  <a:schemeClr val="accent6"/>
                </a:solidFill>
              </a:rPr>
              <a:t>13</a:t>
            </a:fld>
            <a:endParaRPr sz="1100">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0"/>
          <p:cNvSpPr txBox="1">
            <a:spLocks noGrp="1"/>
          </p:cNvSpPr>
          <p:nvPr>
            <p:ph type="title"/>
          </p:nvPr>
        </p:nvSpPr>
        <p:spPr>
          <a:xfrm>
            <a:off x="228600" y="179388"/>
            <a:ext cx="77724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t>Demand Profile - Example</a:t>
            </a:r>
            <a:endParaRPr dirty="0"/>
          </a:p>
        </p:txBody>
      </p:sp>
      <p:sp>
        <p:nvSpPr>
          <p:cNvPr id="559" name="Google Shape;559;p30"/>
          <p:cNvSpPr/>
          <p:nvPr/>
        </p:nvSpPr>
        <p:spPr>
          <a:xfrm>
            <a:off x="933450" y="6353175"/>
            <a:ext cx="1841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560" name="Google Shape;560;p30"/>
          <p:cNvSpPr/>
          <p:nvPr/>
        </p:nvSpPr>
        <p:spPr>
          <a:xfrm>
            <a:off x="933450" y="6353175"/>
            <a:ext cx="1841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graphicFrame>
        <p:nvGraphicFramePr>
          <p:cNvPr id="561" name="Google Shape;561;p30"/>
          <p:cNvGraphicFramePr/>
          <p:nvPr/>
        </p:nvGraphicFramePr>
        <p:xfrm>
          <a:off x="3016189" y="1743194"/>
          <a:ext cx="5975411" cy="4124206"/>
        </p:xfrm>
        <a:graphic>
          <a:graphicData uri="http://schemas.openxmlformats.org/presentationml/2006/ole">
            <mc:AlternateContent xmlns:mc="http://schemas.openxmlformats.org/markup-compatibility/2006">
              <mc:Choice xmlns:v="urn:schemas-microsoft-com:vml" Requires="v">
                <p:oleObj spid="_x0000_s1029" r:id="rId4" imgW="5975411" imgH="4124206" progId="Excel.Sheet.8">
                  <p:embed/>
                </p:oleObj>
              </mc:Choice>
              <mc:Fallback>
                <p:oleObj r:id="rId4" imgW="5975411" imgH="4124206" progId="Excel.Sheet.8">
                  <p:embed/>
                  <p:pic>
                    <p:nvPicPr>
                      <p:cNvPr id="561" name="Google Shape;561;p30"/>
                      <p:cNvPicPr preferRelativeResize="0"/>
                      <p:nvPr/>
                    </p:nvPicPr>
                    <p:blipFill rotWithShape="1">
                      <a:blip r:embed="rId5">
                        <a:alphaModFix/>
                      </a:blip>
                      <a:srcRect/>
                      <a:stretch/>
                    </p:blipFill>
                    <p:spPr>
                      <a:xfrm>
                        <a:off x="3016189" y="1743194"/>
                        <a:ext cx="5975411" cy="4124206"/>
                      </a:xfrm>
                      <a:prstGeom prst="rect">
                        <a:avLst/>
                      </a:prstGeom>
                      <a:noFill/>
                      <a:ln>
                        <a:noFill/>
                      </a:ln>
                    </p:spPr>
                  </p:pic>
                </p:oleObj>
              </mc:Fallback>
            </mc:AlternateContent>
          </a:graphicData>
        </a:graphic>
      </p:graphicFrame>
      <p:sp>
        <p:nvSpPr>
          <p:cNvPr id="562" name="Google Shape;562;p30"/>
          <p:cNvSpPr txBox="1"/>
          <p:nvPr/>
        </p:nvSpPr>
        <p:spPr>
          <a:xfrm>
            <a:off x="6705600" y="5791200"/>
            <a:ext cx="2179638" cy="2778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Arial"/>
                <a:ea typeface="Arial"/>
                <a:cs typeface="Arial"/>
                <a:sym typeface="Arial"/>
              </a:rPr>
              <a:t>Source</a:t>
            </a:r>
            <a:r>
              <a:rPr lang="en-US" sz="1200">
                <a:solidFill>
                  <a:schemeClr val="dk1"/>
                </a:solidFill>
                <a:latin typeface="Arial"/>
                <a:ea typeface="Arial"/>
                <a:cs typeface="Arial"/>
                <a:sym typeface="Arial"/>
              </a:rPr>
              <a:t>: Soluciones Practicas</a:t>
            </a:r>
            <a:endParaRPr sz="1200">
              <a:solidFill>
                <a:schemeClr val="dk1"/>
              </a:solidFill>
              <a:latin typeface="Arial"/>
              <a:ea typeface="Arial"/>
              <a:cs typeface="Arial"/>
              <a:sym typeface="Arial"/>
            </a:endParaRPr>
          </a:p>
        </p:txBody>
      </p:sp>
      <p:sp>
        <p:nvSpPr>
          <p:cNvPr id="563" name="Google Shape;563;p30"/>
          <p:cNvSpPr txBox="1"/>
          <p:nvPr/>
        </p:nvSpPr>
        <p:spPr>
          <a:xfrm>
            <a:off x="7086600" y="2438400"/>
            <a:ext cx="1524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Evening  peak</a:t>
            </a:r>
            <a:endParaRPr sz="1400" b="1">
              <a:solidFill>
                <a:schemeClr val="dk1"/>
              </a:solidFill>
              <a:latin typeface="Arial"/>
              <a:ea typeface="Arial"/>
              <a:cs typeface="Arial"/>
              <a:sym typeface="Arial"/>
            </a:endParaRPr>
          </a:p>
        </p:txBody>
      </p:sp>
      <p:sp>
        <p:nvSpPr>
          <p:cNvPr id="564" name="Google Shape;564;p30"/>
          <p:cNvSpPr txBox="1"/>
          <p:nvPr/>
        </p:nvSpPr>
        <p:spPr>
          <a:xfrm>
            <a:off x="3930590" y="3733800"/>
            <a:ext cx="1524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Morning  peak</a:t>
            </a:r>
            <a:endParaRPr sz="1400" b="1">
              <a:solidFill>
                <a:schemeClr val="dk1"/>
              </a:solidFill>
              <a:latin typeface="Arial"/>
              <a:ea typeface="Arial"/>
              <a:cs typeface="Arial"/>
              <a:sym typeface="Arial"/>
            </a:endParaRPr>
          </a:p>
        </p:txBody>
      </p:sp>
      <p:sp>
        <p:nvSpPr>
          <p:cNvPr id="565" name="Google Shape;565;p30"/>
          <p:cNvSpPr txBox="1"/>
          <p:nvPr/>
        </p:nvSpPr>
        <p:spPr>
          <a:xfrm>
            <a:off x="76200" y="1853148"/>
            <a:ext cx="3048000" cy="37856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6"/>
              </a:buClr>
              <a:buSzPts val="2200"/>
              <a:buFont typeface="Noto Sans Symbols"/>
              <a:buChar char="⮚"/>
            </a:pPr>
            <a:r>
              <a:rPr lang="en-US" sz="2200" dirty="0">
                <a:solidFill>
                  <a:schemeClr val="dk1"/>
                </a:solidFill>
                <a:latin typeface="Arial"/>
                <a:ea typeface="Arial"/>
                <a:cs typeface="Arial"/>
                <a:sym typeface="Arial"/>
              </a:rPr>
              <a:t>The maximum electricity use is usually at night for lighting and TV</a:t>
            </a:r>
            <a:endParaRPr dirty="0"/>
          </a:p>
          <a:p>
            <a:pPr marL="285750" marR="0" lvl="0" indent="-285750" algn="l" rtl="0">
              <a:spcBef>
                <a:spcPts val="1200"/>
              </a:spcBef>
              <a:spcAft>
                <a:spcPts val="0"/>
              </a:spcAft>
              <a:buClr>
                <a:schemeClr val="accent6"/>
              </a:buClr>
              <a:buSzPts val="2200"/>
              <a:buFont typeface="Noto Sans Symbols"/>
              <a:buChar char="⮚"/>
            </a:pPr>
            <a:r>
              <a:rPr lang="en-US" sz="2200" dirty="0">
                <a:solidFill>
                  <a:schemeClr val="dk1"/>
                </a:solidFill>
                <a:latin typeface="Arial"/>
                <a:ea typeface="Arial"/>
                <a:cs typeface="Arial"/>
                <a:sym typeface="Arial"/>
              </a:rPr>
              <a:t>There is also electricity use in the morning for light for breakfast</a:t>
            </a:r>
            <a:endParaRPr dirty="0"/>
          </a:p>
          <a:p>
            <a:pPr marL="285750" marR="0" lvl="0" indent="-285750" algn="l" rtl="0">
              <a:spcBef>
                <a:spcPts val="1200"/>
              </a:spcBef>
              <a:spcAft>
                <a:spcPts val="0"/>
              </a:spcAft>
              <a:buClr>
                <a:schemeClr val="accent6"/>
              </a:buClr>
              <a:buSzPts val="2200"/>
              <a:buFont typeface="Noto Sans Symbols"/>
              <a:buChar char="⮚"/>
            </a:pPr>
            <a:r>
              <a:rPr lang="en-US" sz="2200" dirty="0">
                <a:solidFill>
                  <a:schemeClr val="dk1"/>
                </a:solidFill>
                <a:latin typeface="Arial"/>
                <a:ea typeface="Arial"/>
                <a:cs typeface="Arial"/>
                <a:sym typeface="Arial"/>
              </a:rPr>
              <a:t>The rest of the day, usage is minimal</a:t>
            </a:r>
            <a:endParaRPr dirty="0"/>
          </a:p>
        </p:txBody>
      </p:sp>
      <p:sp>
        <p:nvSpPr>
          <p:cNvPr id="566" name="Google Shape;566;p30"/>
          <p:cNvSpPr txBox="1">
            <a:spLocks noGrp="1"/>
          </p:cNvSpPr>
          <p:nvPr>
            <p:ph type="ftr" idx="4294967295"/>
          </p:nvPr>
        </p:nvSpPr>
        <p:spPr>
          <a:xfrm>
            <a:off x="228600" y="6481267"/>
            <a:ext cx="29249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100">
                <a:solidFill>
                  <a:schemeClr val="accent6"/>
                </a:solidFill>
              </a:rPr>
              <a:t>http://voctec.asu.edu</a:t>
            </a:r>
            <a:endParaRPr sz="1100">
              <a:solidFill>
                <a:schemeClr val="accent6"/>
              </a:solidFill>
            </a:endParaRPr>
          </a:p>
        </p:txBody>
      </p:sp>
      <p:sp>
        <p:nvSpPr>
          <p:cNvPr id="567" name="Google Shape;567;p30"/>
          <p:cNvSpPr txBox="1">
            <a:spLocks noGrp="1"/>
          </p:cNvSpPr>
          <p:nvPr>
            <p:ph type="sldNum" idx="4294967295"/>
          </p:nvPr>
        </p:nvSpPr>
        <p:spPr>
          <a:xfrm>
            <a:off x="6781800" y="6477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100">
                <a:solidFill>
                  <a:schemeClr val="accent6"/>
                </a:solidFill>
              </a:rPr>
              <a:t> Slide </a:t>
            </a:r>
            <a:fld id="{00000000-1234-1234-1234-123412341234}" type="slidenum">
              <a:rPr lang="en-US" sz="1100">
                <a:solidFill>
                  <a:schemeClr val="accent6"/>
                </a:solidFill>
              </a:rPr>
              <a:t>14</a:t>
            </a:fld>
            <a:endParaRPr sz="110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1"/>
          <p:cNvSpPr txBox="1">
            <a:spLocks noGrp="1"/>
          </p:cNvSpPr>
          <p:nvPr>
            <p:ph type="title"/>
          </p:nvPr>
        </p:nvSpPr>
        <p:spPr>
          <a:xfrm>
            <a:off x="76200" y="152400"/>
            <a:ext cx="70104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t>Demand Analysis Example</a:t>
            </a:r>
            <a:endParaRPr dirty="0"/>
          </a:p>
        </p:txBody>
      </p:sp>
      <p:sp>
        <p:nvSpPr>
          <p:cNvPr id="576" name="Google Shape;576;p31"/>
          <p:cNvSpPr/>
          <p:nvPr/>
        </p:nvSpPr>
        <p:spPr>
          <a:xfrm>
            <a:off x="933450" y="6353175"/>
            <a:ext cx="1841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577" name="Google Shape;577;p31"/>
          <p:cNvSpPr/>
          <p:nvPr/>
        </p:nvSpPr>
        <p:spPr>
          <a:xfrm>
            <a:off x="933450" y="6353175"/>
            <a:ext cx="1841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pic>
        <p:nvPicPr>
          <p:cNvPr id="578" name="Google Shape;578;p31"/>
          <p:cNvPicPr preferRelativeResize="0"/>
          <p:nvPr/>
        </p:nvPicPr>
        <p:blipFill rotWithShape="1">
          <a:blip r:embed="rId3">
            <a:alphaModFix/>
          </a:blip>
          <a:srcRect/>
          <a:stretch/>
        </p:blipFill>
        <p:spPr>
          <a:xfrm>
            <a:off x="2938746" y="1752600"/>
            <a:ext cx="6052854" cy="4114800"/>
          </a:xfrm>
          <a:prstGeom prst="rect">
            <a:avLst/>
          </a:prstGeom>
          <a:noFill/>
          <a:ln>
            <a:noFill/>
          </a:ln>
        </p:spPr>
      </p:pic>
      <p:grpSp>
        <p:nvGrpSpPr>
          <p:cNvPr id="579" name="Google Shape;579;p31"/>
          <p:cNvGrpSpPr/>
          <p:nvPr/>
        </p:nvGrpSpPr>
        <p:grpSpPr>
          <a:xfrm>
            <a:off x="4038600" y="6517832"/>
            <a:ext cx="1066799" cy="297636"/>
            <a:chOff x="530349" y="1525"/>
            <a:chExt cx="1298453" cy="1006822"/>
          </a:xfrm>
        </p:grpSpPr>
        <p:sp>
          <p:nvSpPr>
            <p:cNvPr id="580" name="Google Shape;580;p31"/>
            <p:cNvSpPr/>
            <p:nvPr/>
          </p:nvSpPr>
          <p:spPr>
            <a:xfrm>
              <a:off x="530349" y="1525"/>
              <a:ext cx="1298453" cy="1006822"/>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579497" y="50673"/>
              <a:ext cx="1200155" cy="908523"/>
            </a:xfrm>
            <a:prstGeom prst="rect">
              <a:avLst/>
            </a:prstGeom>
            <a:solidFill>
              <a:schemeClr val="accent6"/>
            </a:solid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None/>
              </a:pPr>
              <a:r>
                <a:rPr lang="en-US" sz="1200">
                  <a:solidFill>
                    <a:schemeClr val="lt1"/>
                  </a:solidFill>
                  <a:latin typeface="Arial"/>
                  <a:ea typeface="Arial"/>
                  <a:cs typeface="Arial"/>
                  <a:sym typeface="Arial"/>
                </a:rPr>
                <a:t>Objective 3</a:t>
              </a:r>
              <a:endParaRPr sz="1200">
                <a:solidFill>
                  <a:schemeClr val="lt1"/>
                </a:solidFill>
                <a:latin typeface="Arial"/>
                <a:ea typeface="Arial"/>
                <a:cs typeface="Arial"/>
                <a:sym typeface="Arial"/>
              </a:endParaRPr>
            </a:p>
          </p:txBody>
        </p:sp>
      </p:grpSp>
      <p:sp>
        <p:nvSpPr>
          <p:cNvPr id="582" name="Google Shape;582;p31"/>
          <p:cNvSpPr txBox="1"/>
          <p:nvPr/>
        </p:nvSpPr>
        <p:spPr>
          <a:xfrm>
            <a:off x="76200" y="1692057"/>
            <a:ext cx="2862546" cy="144650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6"/>
              </a:buClr>
              <a:buSzPts val="2200"/>
              <a:buFont typeface="Noto Sans Symbols"/>
              <a:buChar char="⮚"/>
            </a:pPr>
            <a:r>
              <a:rPr lang="en-US" sz="2200" dirty="0">
                <a:solidFill>
                  <a:schemeClr val="dk1"/>
                </a:solidFill>
                <a:latin typeface="Arial"/>
                <a:ea typeface="Arial"/>
                <a:cs typeface="Arial"/>
                <a:sym typeface="Arial"/>
              </a:rPr>
              <a:t>This is an example of a table to estimate power use in a village</a:t>
            </a:r>
            <a:endParaRPr dirty="0"/>
          </a:p>
        </p:txBody>
      </p:sp>
      <p:sp>
        <p:nvSpPr>
          <p:cNvPr id="583" name="Google Shape;583;p31"/>
          <p:cNvSpPr txBox="1">
            <a:spLocks noGrp="1"/>
          </p:cNvSpPr>
          <p:nvPr>
            <p:ph type="ftr" idx="4294967295"/>
          </p:nvPr>
        </p:nvSpPr>
        <p:spPr>
          <a:xfrm>
            <a:off x="228600" y="6481267"/>
            <a:ext cx="29249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100">
                <a:solidFill>
                  <a:schemeClr val="accent6"/>
                </a:solidFill>
              </a:rPr>
              <a:t>http://voctec.asu.edu</a:t>
            </a:r>
            <a:endParaRPr sz="1100">
              <a:solidFill>
                <a:schemeClr val="accent6"/>
              </a:solidFill>
            </a:endParaRPr>
          </a:p>
        </p:txBody>
      </p:sp>
      <p:sp>
        <p:nvSpPr>
          <p:cNvPr id="584" name="Google Shape;584;p31"/>
          <p:cNvSpPr txBox="1">
            <a:spLocks noGrp="1"/>
          </p:cNvSpPr>
          <p:nvPr>
            <p:ph type="sldNum" idx="4294967295"/>
          </p:nvPr>
        </p:nvSpPr>
        <p:spPr>
          <a:xfrm>
            <a:off x="6781800" y="6477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100">
                <a:solidFill>
                  <a:schemeClr val="accent6"/>
                </a:solidFill>
              </a:rPr>
              <a:t> Slide </a:t>
            </a:r>
            <a:fld id="{00000000-1234-1234-1234-123412341234}" type="slidenum">
              <a:rPr lang="en-US" sz="1100">
                <a:solidFill>
                  <a:schemeClr val="accent6"/>
                </a:solidFill>
              </a:rPr>
              <a:t>15</a:t>
            </a:fld>
            <a:endParaRPr sz="110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DCB1E2A9-E694-4792-ABEA-5686A66DF6F7}"/>
              </a:ext>
            </a:extLst>
          </p:cNvPr>
          <p:cNvSpPr/>
          <p:nvPr/>
        </p:nvSpPr>
        <p:spPr>
          <a:xfrm>
            <a:off x="1524000" y="533400"/>
            <a:ext cx="5867400" cy="1286553"/>
          </a:xfrm>
          <a:prstGeom prst="downArrow">
            <a:avLst>
              <a:gd name="adj1" fmla="val 50000"/>
              <a:gd name="adj2" fmla="val 50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Site observation</a:t>
            </a:r>
          </a:p>
        </p:txBody>
      </p:sp>
      <p:sp>
        <p:nvSpPr>
          <p:cNvPr id="4" name="Arrow: Down 3">
            <a:extLst>
              <a:ext uri="{FF2B5EF4-FFF2-40B4-BE49-F238E27FC236}">
                <a16:creationId xmlns:a16="http://schemas.microsoft.com/office/drawing/2014/main" id="{892156F4-5B96-49B5-954B-004C5E78FB5E}"/>
              </a:ext>
            </a:extLst>
          </p:cNvPr>
          <p:cNvSpPr/>
          <p:nvPr/>
        </p:nvSpPr>
        <p:spPr>
          <a:xfrm>
            <a:off x="1419447" y="1610851"/>
            <a:ext cx="6172200" cy="1180213"/>
          </a:xfrm>
          <a:prstGeom prst="downArrow">
            <a:avLst>
              <a:gd name="adj1" fmla="val 50000"/>
              <a:gd name="adj2" fmla="val 50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Pre-feasibility study</a:t>
            </a:r>
          </a:p>
        </p:txBody>
      </p:sp>
      <p:sp>
        <p:nvSpPr>
          <p:cNvPr id="5" name="Arrow: Down 4">
            <a:extLst>
              <a:ext uri="{FF2B5EF4-FFF2-40B4-BE49-F238E27FC236}">
                <a16:creationId xmlns:a16="http://schemas.microsoft.com/office/drawing/2014/main" id="{9215248A-5D7E-4805-B22E-845800CDD840}"/>
              </a:ext>
            </a:extLst>
          </p:cNvPr>
          <p:cNvSpPr/>
          <p:nvPr/>
        </p:nvSpPr>
        <p:spPr>
          <a:xfrm>
            <a:off x="1600200" y="2688290"/>
            <a:ext cx="5715000" cy="1137669"/>
          </a:xfrm>
          <a:prstGeom prst="downArrow">
            <a:avLst>
              <a:gd name="adj1" fmla="val 50000"/>
              <a:gd name="adj2" fmla="val 50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Full feasibility study</a:t>
            </a:r>
          </a:p>
        </p:txBody>
      </p:sp>
      <p:sp>
        <p:nvSpPr>
          <p:cNvPr id="6" name="Arrow: Down 5">
            <a:extLst>
              <a:ext uri="{FF2B5EF4-FFF2-40B4-BE49-F238E27FC236}">
                <a16:creationId xmlns:a16="http://schemas.microsoft.com/office/drawing/2014/main" id="{69640928-95FA-4220-A2AD-3C05FF208654}"/>
              </a:ext>
            </a:extLst>
          </p:cNvPr>
          <p:cNvSpPr/>
          <p:nvPr/>
        </p:nvSpPr>
        <p:spPr>
          <a:xfrm>
            <a:off x="1714500" y="3681535"/>
            <a:ext cx="5486400" cy="1211217"/>
          </a:xfrm>
          <a:prstGeom prst="downArrow">
            <a:avLst>
              <a:gd name="adj1" fmla="val 50000"/>
              <a:gd name="adj2" fmla="val 50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Community survey</a:t>
            </a:r>
          </a:p>
        </p:txBody>
      </p:sp>
      <p:sp>
        <p:nvSpPr>
          <p:cNvPr id="7" name="Arrow: Down 6">
            <a:extLst>
              <a:ext uri="{FF2B5EF4-FFF2-40B4-BE49-F238E27FC236}">
                <a16:creationId xmlns:a16="http://schemas.microsoft.com/office/drawing/2014/main" id="{9991B4C1-3AB5-41BD-9533-02039FE2BF13}"/>
              </a:ext>
            </a:extLst>
          </p:cNvPr>
          <p:cNvSpPr/>
          <p:nvPr/>
        </p:nvSpPr>
        <p:spPr>
          <a:xfrm>
            <a:off x="857250" y="4718202"/>
            <a:ext cx="7353300" cy="1676400"/>
          </a:xfrm>
          <a:prstGeom prst="downArrow">
            <a:avLst>
              <a:gd name="adj1" fmla="val 50000"/>
              <a:gd name="adj2" fmla="val 50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Technical design and costing</a:t>
            </a:r>
          </a:p>
        </p:txBody>
      </p:sp>
      <p:sp>
        <p:nvSpPr>
          <p:cNvPr id="8" name="Rectangle 7">
            <a:extLst>
              <a:ext uri="{FF2B5EF4-FFF2-40B4-BE49-F238E27FC236}">
                <a16:creationId xmlns:a16="http://schemas.microsoft.com/office/drawing/2014/main" id="{6CE6C251-4B14-4083-BC19-F546E9D0BFA1}"/>
              </a:ext>
            </a:extLst>
          </p:cNvPr>
          <p:cNvSpPr/>
          <p:nvPr/>
        </p:nvSpPr>
        <p:spPr>
          <a:xfrm>
            <a:off x="2884967" y="5876251"/>
            <a:ext cx="3374065" cy="8966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dirty="0">
                <a:solidFill>
                  <a:sysClr val="windowText" lastClr="000000"/>
                </a:solidFill>
              </a:rPr>
              <a:t>Implementation</a:t>
            </a:r>
          </a:p>
        </p:txBody>
      </p:sp>
      <p:sp>
        <p:nvSpPr>
          <p:cNvPr id="9" name="TextBox 8">
            <a:extLst>
              <a:ext uri="{FF2B5EF4-FFF2-40B4-BE49-F238E27FC236}">
                <a16:creationId xmlns:a16="http://schemas.microsoft.com/office/drawing/2014/main" id="{AB906108-6A88-47B7-80CC-8FC0E375DCCC}"/>
              </a:ext>
            </a:extLst>
          </p:cNvPr>
          <p:cNvSpPr txBox="1"/>
          <p:nvPr/>
        </p:nvSpPr>
        <p:spPr>
          <a:xfrm>
            <a:off x="2435741" y="-51375"/>
            <a:ext cx="4272516" cy="584775"/>
          </a:xfrm>
          <a:prstGeom prst="rect">
            <a:avLst/>
          </a:prstGeom>
          <a:noFill/>
        </p:spPr>
        <p:txBody>
          <a:bodyPr wrap="square" rtlCol="0">
            <a:spAutoFit/>
          </a:bodyPr>
          <a:lstStyle/>
          <a:p>
            <a:r>
              <a:rPr lang="en-MY" sz="3200" b="1" dirty="0"/>
              <a:t>Feasibility study stages</a:t>
            </a:r>
          </a:p>
        </p:txBody>
      </p:sp>
    </p:spTree>
    <p:extLst>
      <p:ext uri="{BB962C8B-B14F-4D97-AF65-F5344CB8AC3E}">
        <p14:creationId xmlns:p14="http://schemas.microsoft.com/office/powerpoint/2010/main" val="377896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8787" y="478281"/>
            <a:ext cx="1649095" cy="360680"/>
          </a:xfrm>
          <a:prstGeom prst="rect">
            <a:avLst/>
          </a:prstGeom>
        </p:spPr>
        <p:txBody>
          <a:bodyPr vert="horz" wrap="square" lIns="0" tIns="12065" rIns="0" bIns="0" rtlCol="0">
            <a:spAutoFit/>
          </a:bodyPr>
          <a:lstStyle/>
          <a:p>
            <a:pPr marL="12700">
              <a:lnSpc>
                <a:spcPct val="100000"/>
              </a:lnSpc>
              <a:spcBef>
                <a:spcPts val="95"/>
              </a:spcBef>
            </a:pPr>
            <a:r>
              <a:rPr sz="2200" i="0" spc="-5" dirty="0">
                <a:latin typeface="Carlito"/>
                <a:cs typeface="Carlito"/>
              </a:rPr>
              <a:t>1.</a:t>
            </a:r>
            <a:r>
              <a:rPr sz="2200" i="0" spc="-55" dirty="0">
                <a:latin typeface="Carlito"/>
                <a:cs typeface="Carlito"/>
              </a:rPr>
              <a:t> </a:t>
            </a:r>
            <a:r>
              <a:rPr sz="2200" i="0" spc="-15" dirty="0">
                <a:latin typeface="Carlito"/>
                <a:cs typeface="Carlito"/>
              </a:rPr>
              <a:t>Pengenalan</a:t>
            </a:r>
            <a:endParaRPr sz="2200">
              <a:latin typeface="Carlito"/>
              <a:cs typeface="Carlito"/>
            </a:endParaRPr>
          </a:p>
        </p:txBody>
      </p:sp>
      <p:grpSp>
        <p:nvGrpSpPr>
          <p:cNvPr id="3" name="object 3"/>
          <p:cNvGrpSpPr/>
          <p:nvPr/>
        </p:nvGrpSpPr>
        <p:grpSpPr>
          <a:xfrm>
            <a:off x="496823" y="862257"/>
            <a:ext cx="8019415" cy="106045"/>
            <a:chOff x="496823" y="862257"/>
            <a:chExt cx="8019415" cy="106045"/>
          </a:xfrm>
        </p:grpSpPr>
        <p:sp>
          <p:nvSpPr>
            <p:cNvPr id="4" name="object 4"/>
            <p:cNvSpPr/>
            <p:nvPr/>
          </p:nvSpPr>
          <p:spPr>
            <a:xfrm>
              <a:off x="496823" y="862257"/>
              <a:ext cx="8019288" cy="1058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
        <p:nvSpPr>
          <p:cNvPr id="8" name="object 8"/>
          <p:cNvSpPr txBox="1"/>
          <p:nvPr/>
        </p:nvSpPr>
        <p:spPr>
          <a:xfrm>
            <a:off x="507456" y="1040481"/>
            <a:ext cx="7792720" cy="936154"/>
          </a:xfrm>
          <a:prstGeom prst="rect">
            <a:avLst/>
          </a:prstGeom>
        </p:spPr>
        <p:txBody>
          <a:bodyPr vert="horz" wrap="square" lIns="0" tIns="12700" rIns="0" bIns="0" rtlCol="0">
            <a:spAutoFit/>
          </a:bodyPr>
          <a:lstStyle/>
          <a:p>
            <a:pPr marL="12700" marR="5080" algn="just">
              <a:lnSpc>
                <a:spcPct val="100000"/>
              </a:lnSpc>
              <a:spcBef>
                <a:spcPts val="100"/>
              </a:spcBef>
            </a:pPr>
            <a:r>
              <a:rPr lang="en-US" sz="2000" spc="-10" dirty="0" err="1">
                <a:solidFill>
                  <a:srgbClr val="1F487C"/>
                </a:solidFill>
                <a:latin typeface="Carlito"/>
                <a:cs typeface="Carlito"/>
              </a:rPr>
              <a:t>Kesesuaian</a:t>
            </a:r>
            <a:r>
              <a:rPr lang="en-US" sz="2000" spc="-10" dirty="0">
                <a:solidFill>
                  <a:srgbClr val="1F487C"/>
                </a:solidFill>
                <a:latin typeface="Carlito"/>
                <a:cs typeface="Carlito"/>
              </a:rPr>
              <a:t> </a:t>
            </a:r>
            <a:r>
              <a:rPr lang="en-US" sz="2000" spc="-10" dirty="0" err="1">
                <a:solidFill>
                  <a:srgbClr val="1F487C"/>
                </a:solidFill>
                <a:latin typeface="Carlito"/>
                <a:cs typeface="Carlito"/>
              </a:rPr>
              <a:t>tempat</a:t>
            </a:r>
            <a:r>
              <a:rPr lang="en-US" sz="2000" spc="-10" dirty="0">
                <a:solidFill>
                  <a:srgbClr val="1F487C"/>
                </a:solidFill>
                <a:latin typeface="Carlito"/>
                <a:cs typeface="Carlito"/>
              </a:rPr>
              <a:t> </a:t>
            </a:r>
            <a:r>
              <a:rPr lang="en-US" sz="2000" spc="-10" dirty="0" err="1">
                <a:solidFill>
                  <a:srgbClr val="1F487C"/>
                </a:solidFill>
                <a:latin typeface="Carlito"/>
                <a:cs typeface="Carlito"/>
              </a:rPr>
              <a:t>mikro-hidro</a:t>
            </a:r>
            <a:r>
              <a:rPr lang="en-US" sz="2000" spc="-10" dirty="0">
                <a:solidFill>
                  <a:srgbClr val="1F487C"/>
                </a:solidFill>
                <a:latin typeface="Carlito"/>
                <a:cs typeface="Carlito"/>
              </a:rPr>
              <a:t> </a:t>
            </a:r>
            <a:r>
              <a:rPr lang="en-US" sz="2000" spc="-10" dirty="0" err="1">
                <a:solidFill>
                  <a:srgbClr val="1F487C"/>
                </a:solidFill>
                <a:latin typeface="Carlito"/>
                <a:cs typeface="Carlito"/>
              </a:rPr>
              <a:t>dari</a:t>
            </a:r>
            <a:r>
              <a:rPr lang="en-US" sz="2000" spc="-10" dirty="0">
                <a:solidFill>
                  <a:srgbClr val="1F487C"/>
                </a:solidFill>
                <a:latin typeface="Carlito"/>
                <a:cs typeface="Carlito"/>
              </a:rPr>
              <a:t> </a:t>
            </a:r>
            <a:r>
              <a:rPr lang="en-US" sz="2000" spc="-10" dirty="0" err="1">
                <a:solidFill>
                  <a:srgbClr val="1F487C"/>
                </a:solidFill>
                <a:latin typeface="Carlito"/>
                <a:cs typeface="Carlito"/>
              </a:rPr>
              <a:t>segi</a:t>
            </a:r>
            <a:r>
              <a:rPr lang="en-US" sz="2000" spc="-10" dirty="0">
                <a:solidFill>
                  <a:srgbClr val="1F487C"/>
                </a:solidFill>
                <a:latin typeface="Carlito"/>
                <a:cs typeface="Carlito"/>
              </a:rPr>
              <a:t> </a:t>
            </a:r>
            <a:r>
              <a:rPr lang="en-US" sz="2000" spc="-10" dirty="0" err="1">
                <a:solidFill>
                  <a:srgbClr val="1F487C"/>
                </a:solidFill>
                <a:latin typeface="Carlito"/>
                <a:cs typeface="Carlito"/>
              </a:rPr>
              <a:t>teknikal</a:t>
            </a:r>
            <a:r>
              <a:rPr lang="en-US" sz="2000" spc="-10" dirty="0">
                <a:solidFill>
                  <a:srgbClr val="1F487C"/>
                </a:solidFill>
                <a:latin typeface="Carlito"/>
                <a:cs typeface="Carlito"/>
              </a:rPr>
              <a:t> </a:t>
            </a:r>
            <a:r>
              <a:rPr lang="en-US" sz="2000" spc="-10" dirty="0" err="1">
                <a:solidFill>
                  <a:srgbClr val="1F487C"/>
                </a:solidFill>
                <a:latin typeface="Carlito"/>
                <a:cs typeface="Carlito"/>
              </a:rPr>
              <a:t>dapat</a:t>
            </a:r>
            <a:r>
              <a:rPr lang="en-US" sz="2000" spc="-10" dirty="0">
                <a:solidFill>
                  <a:srgbClr val="1F487C"/>
                </a:solidFill>
                <a:latin typeface="Carlito"/>
                <a:cs typeface="Carlito"/>
              </a:rPr>
              <a:t> </a:t>
            </a:r>
            <a:r>
              <a:rPr lang="en-US" sz="2000" spc="-10" dirty="0" err="1">
                <a:solidFill>
                  <a:srgbClr val="1F487C"/>
                </a:solidFill>
                <a:latin typeface="Carlito"/>
                <a:cs typeface="Carlito"/>
              </a:rPr>
              <a:t>dikaji</a:t>
            </a:r>
            <a:r>
              <a:rPr lang="en-US" sz="2000" spc="-10" dirty="0">
                <a:solidFill>
                  <a:srgbClr val="1F487C"/>
                </a:solidFill>
                <a:latin typeface="Carlito"/>
                <a:cs typeface="Carlito"/>
              </a:rPr>
              <a:t> dan </a:t>
            </a:r>
            <a:r>
              <a:rPr lang="en-US" sz="2000" spc="-10" dirty="0" err="1">
                <a:solidFill>
                  <a:srgbClr val="1F487C"/>
                </a:solidFill>
                <a:latin typeface="Carlito"/>
                <a:cs typeface="Carlito"/>
              </a:rPr>
              <a:t>k</a:t>
            </a:r>
            <a:r>
              <a:rPr sz="2000" spc="-10" dirty="0" err="1">
                <a:solidFill>
                  <a:srgbClr val="1F487C"/>
                </a:solidFill>
                <a:latin typeface="Carlito"/>
                <a:cs typeface="Carlito"/>
              </a:rPr>
              <a:t>uasa</a:t>
            </a:r>
            <a:r>
              <a:rPr sz="2000" spc="-10" dirty="0">
                <a:solidFill>
                  <a:srgbClr val="1F487C"/>
                </a:solidFill>
                <a:latin typeface="Carlito"/>
                <a:cs typeface="Carlito"/>
              </a:rPr>
              <a:t>  </a:t>
            </a:r>
            <a:r>
              <a:rPr sz="2000" spc="-5" dirty="0">
                <a:solidFill>
                  <a:srgbClr val="1F487C"/>
                </a:solidFill>
                <a:latin typeface="Carlito"/>
                <a:cs typeface="Carlito"/>
              </a:rPr>
              <a:t>elektrik </a:t>
            </a:r>
            <a:r>
              <a:rPr sz="2000" spc="-10" dirty="0">
                <a:solidFill>
                  <a:srgbClr val="1F487C"/>
                </a:solidFill>
                <a:latin typeface="Carlito"/>
                <a:cs typeface="Carlito"/>
              </a:rPr>
              <a:t>bergantung </a:t>
            </a:r>
            <a:r>
              <a:rPr sz="2000" spc="-10" dirty="0" err="1">
                <a:solidFill>
                  <a:srgbClr val="1F487C"/>
                </a:solidFill>
                <a:latin typeface="Carlito"/>
                <a:cs typeface="Carlito"/>
              </a:rPr>
              <a:t>kepada</a:t>
            </a:r>
            <a:r>
              <a:rPr sz="2000" spc="-10" dirty="0">
                <a:solidFill>
                  <a:srgbClr val="1F487C"/>
                </a:solidFill>
                <a:latin typeface="Carlito"/>
                <a:cs typeface="Carlito"/>
              </a:rPr>
              <a:t> </a:t>
            </a:r>
            <a:r>
              <a:rPr lang="en-US" sz="2000" b="1" i="1" spc="-10" dirty="0">
                <a:solidFill>
                  <a:srgbClr val="1F487C"/>
                </a:solidFill>
                <a:latin typeface="Carlito"/>
                <a:cs typeface="Carlito"/>
              </a:rPr>
              <a:t>h</a:t>
            </a:r>
            <a:r>
              <a:rPr sz="2000" b="1" i="1" dirty="0">
                <a:solidFill>
                  <a:srgbClr val="1F487C"/>
                </a:solidFill>
                <a:latin typeface="Carlito"/>
                <a:cs typeface="Carlito"/>
              </a:rPr>
              <a:t>ead</a:t>
            </a:r>
            <a:r>
              <a:rPr lang="en-US" sz="2000" b="1" i="1" dirty="0">
                <a:solidFill>
                  <a:srgbClr val="1F487C"/>
                </a:solidFill>
                <a:latin typeface="Carlito"/>
                <a:cs typeface="Carlito"/>
              </a:rPr>
              <a:t> (</a:t>
            </a:r>
            <a:r>
              <a:rPr lang="en-US" sz="2000" b="1" i="1" dirty="0" err="1">
                <a:solidFill>
                  <a:srgbClr val="1F487C"/>
                </a:solidFill>
                <a:latin typeface="Carlito"/>
                <a:cs typeface="Carlito"/>
              </a:rPr>
              <a:t>ketinggian</a:t>
            </a:r>
            <a:r>
              <a:rPr lang="en-US" sz="2000" b="1" i="1" dirty="0">
                <a:solidFill>
                  <a:srgbClr val="1F487C"/>
                </a:solidFill>
                <a:latin typeface="Carlito"/>
                <a:cs typeface="Carlito"/>
              </a:rPr>
              <a:t>)</a:t>
            </a:r>
            <a:r>
              <a:rPr sz="2000" b="1" dirty="0">
                <a:solidFill>
                  <a:srgbClr val="1F487C"/>
                </a:solidFill>
                <a:latin typeface="Carlito"/>
                <a:cs typeface="Carlito"/>
              </a:rPr>
              <a:t>, </a:t>
            </a:r>
            <a:r>
              <a:rPr lang="en-US" sz="2000" b="1" spc="-5" dirty="0">
                <a:solidFill>
                  <a:srgbClr val="1F487C"/>
                </a:solidFill>
                <a:latin typeface="Carlito"/>
                <a:cs typeface="Carlito"/>
              </a:rPr>
              <a:t>flow (</a:t>
            </a:r>
            <a:r>
              <a:rPr lang="en-US" sz="2000" b="1" spc="-5" dirty="0" err="1">
                <a:solidFill>
                  <a:srgbClr val="1F487C"/>
                </a:solidFill>
                <a:latin typeface="Carlito"/>
                <a:cs typeface="Carlito"/>
              </a:rPr>
              <a:t>arus</a:t>
            </a:r>
            <a:r>
              <a:rPr lang="en-US" sz="2000" b="1" spc="-5" dirty="0">
                <a:solidFill>
                  <a:srgbClr val="1F487C"/>
                </a:solidFill>
                <a:latin typeface="Carlito"/>
                <a:cs typeface="Carlito"/>
              </a:rPr>
              <a:t>)</a:t>
            </a:r>
            <a:r>
              <a:rPr sz="2000" b="1" spc="-10" dirty="0">
                <a:solidFill>
                  <a:srgbClr val="1F487C"/>
                </a:solidFill>
                <a:latin typeface="Carlito"/>
                <a:cs typeface="Carlito"/>
              </a:rPr>
              <a:t> </a:t>
            </a:r>
            <a:r>
              <a:rPr sz="2000" spc="-5" dirty="0">
                <a:solidFill>
                  <a:srgbClr val="1F487C"/>
                </a:solidFill>
                <a:latin typeface="Carlito"/>
                <a:cs typeface="Carlito"/>
              </a:rPr>
              <a:t>dan </a:t>
            </a:r>
            <a:r>
              <a:rPr lang="en-US" sz="2000" b="1" spc="-5" dirty="0">
                <a:solidFill>
                  <a:srgbClr val="1F487C"/>
                </a:solidFill>
                <a:latin typeface="Carlito"/>
                <a:cs typeface="Carlito"/>
              </a:rPr>
              <a:t>efficiency</a:t>
            </a:r>
            <a:r>
              <a:rPr lang="en-US" sz="2000" spc="-5" dirty="0">
                <a:solidFill>
                  <a:srgbClr val="1F487C"/>
                </a:solidFill>
                <a:latin typeface="Carlito"/>
                <a:cs typeface="Carlito"/>
              </a:rPr>
              <a:t> (</a:t>
            </a:r>
            <a:r>
              <a:rPr lang="en-US" sz="2000" b="1" spc="-10" dirty="0" err="1">
                <a:solidFill>
                  <a:srgbClr val="1F487C"/>
                </a:solidFill>
                <a:latin typeface="Carlito"/>
                <a:cs typeface="Carlito"/>
              </a:rPr>
              <a:t>k</a:t>
            </a:r>
            <a:r>
              <a:rPr sz="2000" b="1" spc="-10" dirty="0" err="1">
                <a:solidFill>
                  <a:srgbClr val="1F487C"/>
                </a:solidFill>
                <a:latin typeface="Carlito"/>
                <a:cs typeface="Carlito"/>
              </a:rPr>
              <a:t>ecekapan</a:t>
            </a:r>
            <a:r>
              <a:rPr lang="en-US" sz="2000" b="1" spc="-10" dirty="0">
                <a:solidFill>
                  <a:srgbClr val="1F487C"/>
                </a:solidFill>
                <a:latin typeface="Carlito"/>
                <a:cs typeface="Carlito"/>
              </a:rPr>
              <a:t>)</a:t>
            </a:r>
            <a:r>
              <a:rPr sz="2000" spc="-10" dirty="0">
                <a:solidFill>
                  <a:srgbClr val="1F487C"/>
                </a:solidFill>
                <a:latin typeface="Carlito"/>
                <a:cs typeface="Carlito"/>
              </a:rPr>
              <a:t>. </a:t>
            </a:r>
            <a:endParaRPr sz="2000" dirty="0">
              <a:latin typeface="Carlito"/>
              <a:cs typeface="Carlito"/>
            </a:endParaRPr>
          </a:p>
        </p:txBody>
      </p:sp>
      <p:sp>
        <p:nvSpPr>
          <p:cNvPr id="10" name="object 10"/>
          <p:cNvSpPr/>
          <p:nvPr/>
        </p:nvSpPr>
        <p:spPr>
          <a:xfrm>
            <a:off x="7895843" y="169163"/>
            <a:ext cx="583692" cy="585216"/>
          </a:xfrm>
          <a:prstGeom prst="rect">
            <a:avLst/>
          </a:prstGeom>
          <a:blipFill>
            <a:blip r:embed="rId3" cstate="print"/>
            <a:stretch>
              <a:fillRect/>
            </a:stretch>
          </a:blipFill>
        </p:spPr>
        <p:txBody>
          <a:bodyPr wrap="square" lIns="0" tIns="0" rIns="0" bIns="0" rtlCol="0"/>
          <a:lstStyle/>
          <a:p>
            <a:endParaRPr/>
          </a:p>
        </p:txBody>
      </p:sp>
      <p:grpSp>
        <p:nvGrpSpPr>
          <p:cNvPr id="11" name="object 11"/>
          <p:cNvGrpSpPr/>
          <p:nvPr/>
        </p:nvGrpSpPr>
        <p:grpSpPr>
          <a:xfrm>
            <a:off x="1644985" y="3536336"/>
            <a:ext cx="494030" cy="171450"/>
            <a:chOff x="2790444" y="3751043"/>
            <a:chExt cx="494030" cy="171450"/>
          </a:xfrm>
        </p:grpSpPr>
        <p:sp>
          <p:nvSpPr>
            <p:cNvPr id="12" name="object 12"/>
            <p:cNvSpPr/>
            <p:nvPr/>
          </p:nvSpPr>
          <p:spPr>
            <a:xfrm>
              <a:off x="2790444" y="3751043"/>
              <a:ext cx="493775" cy="171254"/>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811018" y="3756787"/>
              <a:ext cx="440690" cy="120650"/>
            </a:xfrm>
            <a:custGeom>
              <a:avLst/>
              <a:gdLst/>
              <a:ahLst/>
              <a:cxnLst/>
              <a:rect l="l" t="t" r="r" b="b"/>
              <a:pathLst>
                <a:path w="440689" h="120650">
                  <a:moveTo>
                    <a:pt x="102996" y="0"/>
                  </a:moveTo>
                  <a:lnTo>
                    <a:pt x="0" y="60070"/>
                  </a:lnTo>
                  <a:lnTo>
                    <a:pt x="102996" y="120142"/>
                  </a:lnTo>
                  <a:lnTo>
                    <a:pt x="110998" y="118110"/>
                  </a:lnTo>
                  <a:lnTo>
                    <a:pt x="114554" y="111887"/>
                  </a:lnTo>
                  <a:lnTo>
                    <a:pt x="118109" y="105790"/>
                  </a:lnTo>
                  <a:lnTo>
                    <a:pt x="116077" y="97789"/>
                  </a:lnTo>
                  <a:lnTo>
                    <a:pt x="109855" y="94233"/>
                  </a:lnTo>
                  <a:lnTo>
                    <a:pt x="73496" y="73025"/>
                  </a:lnTo>
                  <a:lnTo>
                    <a:pt x="25654" y="73025"/>
                  </a:lnTo>
                  <a:lnTo>
                    <a:pt x="25654" y="47117"/>
                  </a:lnTo>
                  <a:lnTo>
                    <a:pt x="73496" y="47117"/>
                  </a:lnTo>
                  <a:lnTo>
                    <a:pt x="109855" y="25907"/>
                  </a:lnTo>
                  <a:lnTo>
                    <a:pt x="116077" y="22351"/>
                  </a:lnTo>
                  <a:lnTo>
                    <a:pt x="118109" y="14350"/>
                  </a:lnTo>
                  <a:lnTo>
                    <a:pt x="114554" y="8255"/>
                  </a:lnTo>
                  <a:lnTo>
                    <a:pt x="110998" y="2031"/>
                  </a:lnTo>
                  <a:lnTo>
                    <a:pt x="102996" y="0"/>
                  </a:lnTo>
                  <a:close/>
                </a:path>
                <a:path w="440689" h="120650">
                  <a:moveTo>
                    <a:pt x="73496" y="47117"/>
                  </a:moveTo>
                  <a:lnTo>
                    <a:pt x="25654" y="47117"/>
                  </a:lnTo>
                  <a:lnTo>
                    <a:pt x="25654" y="73025"/>
                  </a:lnTo>
                  <a:lnTo>
                    <a:pt x="73496" y="73025"/>
                  </a:lnTo>
                  <a:lnTo>
                    <a:pt x="70448" y="71246"/>
                  </a:lnTo>
                  <a:lnTo>
                    <a:pt x="32131" y="71246"/>
                  </a:lnTo>
                  <a:lnTo>
                    <a:pt x="32131" y="48894"/>
                  </a:lnTo>
                  <a:lnTo>
                    <a:pt x="70448" y="48894"/>
                  </a:lnTo>
                  <a:lnTo>
                    <a:pt x="73496" y="47117"/>
                  </a:lnTo>
                  <a:close/>
                </a:path>
                <a:path w="440689" h="120650">
                  <a:moveTo>
                    <a:pt x="440308" y="47117"/>
                  </a:moveTo>
                  <a:lnTo>
                    <a:pt x="73496" y="47117"/>
                  </a:lnTo>
                  <a:lnTo>
                    <a:pt x="51289" y="60070"/>
                  </a:lnTo>
                  <a:lnTo>
                    <a:pt x="73496" y="73025"/>
                  </a:lnTo>
                  <a:lnTo>
                    <a:pt x="440308" y="73025"/>
                  </a:lnTo>
                  <a:lnTo>
                    <a:pt x="440308" y="47117"/>
                  </a:lnTo>
                  <a:close/>
                </a:path>
                <a:path w="440689" h="120650">
                  <a:moveTo>
                    <a:pt x="32131" y="48894"/>
                  </a:moveTo>
                  <a:lnTo>
                    <a:pt x="32131" y="71246"/>
                  </a:lnTo>
                  <a:lnTo>
                    <a:pt x="51289" y="60070"/>
                  </a:lnTo>
                  <a:lnTo>
                    <a:pt x="32131" y="48894"/>
                  </a:lnTo>
                  <a:close/>
                </a:path>
                <a:path w="440689" h="120650">
                  <a:moveTo>
                    <a:pt x="51289" y="60070"/>
                  </a:moveTo>
                  <a:lnTo>
                    <a:pt x="32131" y="71246"/>
                  </a:lnTo>
                  <a:lnTo>
                    <a:pt x="70448" y="71246"/>
                  </a:lnTo>
                  <a:lnTo>
                    <a:pt x="51289" y="60070"/>
                  </a:lnTo>
                  <a:close/>
                </a:path>
                <a:path w="440689" h="120650">
                  <a:moveTo>
                    <a:pt x="70448" y="48894"/>
                  </a:moveTo>
                  <a:lnTo>
                    <a:pt x="32131" y="48894"/>
                  </a:lnTo>
                  <a:lnTo>
                    <a:pt x="51289" y="60070"/>
                  </a:lnTo>
                  <a:lnTo>
                    <a:pt x="70448" y="48894"/>
                  </a:lnTo>
                  <a:close/>
                </a:path>
              </a:pathLst>
            </a:custGeom>
            <a:solidFill>
              <a:srgbClr val="1F487C"/>
            </a:solidFill>
          </p:spPr>
          <p:txBody>
            <a:bodyPr wrap="square" lIns="0" tIns="0" rIns="0" bIns="0" rtlCol="0"/>
            <a:lstStyle/>
            <a:p>
              <a:endParaRPr/>
            </a:p>
          </p:txBody>
        </p:sp>
      </p:grpSp>
      <p:grpSp>
        <p:nvGrpSpPr>
          <p:cNvPr id="14" name="object 14"/>
          <p:cNvGrpSpPr/>
          <p:nvPr/>
        </p:nvGrpSpPr>
        <p:grpSpPr>
          <a:xfrm>
            <a:off x="6350859" y="3597725"/>
            <a:ext cx="504190" cy="171450"/>
            <a:chOff x="5724165" y="3751043"/>
            <a:chExt cx="504190" cy="171450"/>
          </a:xfrm>
        </p:grpSpPr>
        <p:sp>
          <p:nvSpPr>
            <p:cNvPr id="15" name="object 15"/>
            <p:cNvSpPr/>
            <p:nvPr/>
          </p:nvSpPr>
          <p:spPr>
            <a:xfrm>
              <a:off x="5724165" y="3751043"/>
              <a:ext cx="504117" cy="171254"/>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758433" y="3756787"/>
              <a:ext cx="440690" cy="120650"/>
            </a:xfrm>
            <a:custGeom>
              <a:avLst/>
              <a:gdLst/>
              <a:ahLst/>
              <a:cxnLst/>
              <a:rect l="l" t="t" r="r" b="b"/>
              <a:pathLst>
                <a:path w="440689" h="120650">
                  <a:moveTo>
                    <a:pt x="388892" y="60070"/>
                  </a:moveTo>
                  <a:lnTo>
                    <a:pt x="324230" y="97789"/>
                  </a:lnTo>
                  <a:lnTo>
                    <a:pt x="322071" y="105790"/>
                  </a:lnTo>
                  <a:lnTo>
                    <a:pt x="325754" y="111887"/>
                  </a:lnTo>
                  <a:lnTo>
                    <a:pt x="329311" y="118110"/>
                  </a:lnTo>
                  <a:lnTo>
                    <a:pt x="337185" y="120142"/>
                  </a:lnTo>
                  <a:lnTo>
                    <a:pt x="343407" y="116586"/>
                  </a:lnTo>
                  <a:lnTo>
                    <a:pt x="418097" y="73025"/>
                  </a:lnTo>
                  <a:lnTo>
                    <a:pt x="414654" y="73025"/>
                  </a:lnTo>
                  <a:lnTo>
                    <a:pt x="414654" y="71246"/>
                  </a:lnTo>
                  <a:lnTo>
                    <a:pt x="408050" y="71246"/>
                  </a:lnTo>
                  <a:lnTo>
                    <a:pt x="388892" y="60070"/>
                  </a:lnTo>
                  <a:close/>
                </a:path>
                <a:path w="440689" h="120650">
                  <a:moveTo>
                    <a:pt x="366685" y="47117"/>
                  </a:moveTo>
                  <a:lnTo>
                    <a:pt x="0" y="47117"/>
                  </a:lnTo>
                  <a:lnTo>
                    <a:pt x="0" y="73025"/>
                  </a:lnTo>
                  <a:lnTo>
                    <a:pt x="366685" y="73025"/>
                  </a:lnTo>
                  <a:lnTo>
                    <a:pt x="388892" y="60070"/>
                  </a:lnTo>
                  <a:lnTo>
                    <a:pt x="366685" y="47117"/>
                  </a:lnTo>
                  <a:close/>
                </a:path>
                <a:path w="440689" h="120650">
                  <a:moveTo>
                    <a:pt x="418097" y="47117"/>
                  </a:moveTo>
                  <a:lnTo>
                    <a:pt x="414654" y="47117"/>
                  </a:lnTo>
                  <a:lnTo>
                    <a:pt x="414654" y="73025"/>
                  </a:lnTo>
                  <a:lnTo>
                    <a:pt x="418097" y="73025"/>
                  </a:lnTo>
                  <a:lnTo>
                    <a:pt x="440308" y="60070"/>
                  </a:lnTo>
                  <a:lnTo>
                    <a:pt x="418097" y="47117"/>
                  </a:lnTo>
                  <a:close/>
                </a:path>
                <a:path w="440689" h="120650">
                  <a:moveTo>
                    <a:pt x="408050" y="48894"/>
                  </a:moveTo>
                  <a:lnTo>
                    <a:pt x="388892" y="60070"/>
                  </a:lnTo>
                  <a:lnTo>
                    <a:pt x="408050" y="71246"/>
                  </a:lnTo>
                  <a:lnTo>
                    <a:pt x="408050" y="48894"/>
                  </a:lnTo>
                  <a:close/>
                </a:path>
                <a:path w="440689" h="120650">
                  <a:moveTo>
                    <a:pt x="414654" y="48894"/>
                  </a:moveTo>
                  <a:lnTo>
                    <a:pt x="408050" y="48894"/>
                  </a:lnTo>
                  <a:lnTo>
                    <a:pt x="408050" y="71246"/>
                  </a:lnTo>
                  <a:lnTo>
                    <a:pt x="414654" y="71246"/>
                  </a:lnTo>
                  <a:lnTo>
                    <a:pt x="414654" y="48894"/>
                  </a:lnTo>
                  <a:close/>
                </a:path>
                <a:path w="440689" h="120650">
                  <a:moveTo>
                    <a:pt x="337185" y="0"/>
                  </a:moveTo>
                  <a:lnTo>
                    <a:pt x="329311" y="2031"/>
                  </a:lnTo>
                  <a:lnTo>
                    <a:pt x="325754" y="8255"/>
                  </a:lnTo>
                  <a:lnTo>
                    <a:pt x="322071" y="14350"/>
                  </a:lnTo>
                  <a:lnTo>
                    <a:pt x="324230" y="22351"/>
                  </a:lnTo>
                  <a:lnTo>
                    <a:pt x="388892" y="60070"/>
                  </a:lnTo>
                  <a:lnTo>
                    <a:pt x="408050" y="48894"/>
                  </a:lnTo>
                  <a:lnTo>
                    <a:pt x="414654" y="48894"/>
                  </a:lnTo>
                  <a:lnTo>
                    <a:pt x="414654" y="47117"/>
                  </a:lnTo>
                  <a:lnTo>
                    <a:pt x="418097" y="47117"/>
                  </a:lnTo>
                  <a:lnTo>
                    <a:pt x="343407" y="3556"/>
                  </a:lnTo>
                  <a:lnTo>
                    <a:pt x="337185" y="0"/>
                  </a:lnTo>
                  <a:close/>
                </a:path>
              </a:pathLst>
            </a:custGeom>
            <a:solidFill>
              <a:srgbClr val="1F487C"/>
            </a:solidFill>
          </p:spPr>
          <p:txBody>
            <a:bodyPr wrap="square" lIns="0" tIns="0" rIns="0" bIns="0" rtlCol="0"/>
            <a:lstStyle/>
            <a:p>
              <a:endParaRPr/>
            </a:p>
          </p:txBody>
        </p:sp>
      </p:grpSp>
      <p:grpSp>
        <p:nvGrpSpPr>
          <p:cNvPr id="17" name="object 17"/>
          <p:cNvGrpSpPr/>
          <p:nvPr/>
        </p:nvGrpSpPr>
        <p:grpSpPr>
          <a:xfrm>
            <a:off x="2930274" y="2919884"/>
            <a:ext cx="171450" cy="495300"/>
            <a:chOff x="3822670" y="3104714"/>
            <a:chExt cx="171450" cy="495300"/>
          </a:xfrm>
        </p:grpSpPr>
        <p:sp>
          <p:nvSpPr>
            <p:cNvPr id="18" name="object 18"/>
            <p:cNvSpPr/>
            <p:nvPr/>
          </p:nvSpPr>
          <p:spPr>
            <a:xfrm>
              <a:off x="3822670" y="3104714"/>
              <a:ext cx="171254" cy="494951"/>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3848226" y="3105149"/>
              <a:ext cx="120650" cy="440690"/>
            </a:xfrm>
            <a:custGeom>
              <a:avLst/>
              <a:gdLst/>
              <a:ahLst/>
              <a:cxnLst/>
              <a:rect l="l" t="t" r="r" b="b"/>
              <a:pathLst>
                <a:path w="120650" h="440689">
                  <a:moveTo>
                    <a:pt x="60071" y="51289"/>
                  </a:moveTo>
                  <a:lnTo>
                    <a:pt x="47117" y="73496"/>
                  </a:lnTo>
                  <a:lnTo>
                    <a:pt x="47117" y="440309"/>
                  </a:lnTo>
                  <a:lnTo>
                    <a:pt x="73025" y="440309"/>
                  </a:lnTo>
                  <a:lnTo>
                    <a:pt x="73025" y="73496"/>
                  </a:lnTo>
                  <a:lnTo>
                    <a:pt x="60071" y="51289"/>
                  </a:lnTo>
                  <a:close/>
                </a:path>
                <a:path w="120650" h="440689">
                  <a:moveTo>
                    <a:pt x="60071" y="0"/>
                  </a:moveTo>
                  <a:lnTo>
                    <a:pt x="0" y="102997"/>
                  </a:lnTo>
                  <a:lnTo>
                    <a:pt x="2032" y="110998"/>
                  </a:lnTo>
                  <a:lnTo>
                    <a:pt x="8255" y="114553"/>
                  </a:lnTo>
                  <a:lnTo>
                    <a:pt x="14350" y="118110"/>
                  </a:lnTo>
                  <a:lnTo>
                    <a:pt x="22351" y="116077"/>
                  </a:lnTo>
                  <a:lnTo>
                    <a:pt x="25908" y="109854"/>
                  </a:lnTo>
                  <a:lnTo>
                    <a:pt x="47117" y="73496"/>
                  </a:lnTo>
                  <a:lnTo>
                    <a:pt x="47117" y="25653"/>
                  </a:lnTo>
                  <a:lnTo>
                    <a:pt x="75033" y="25653"/>
                  </a:lnTo>
                  <a:lnTo>
                    <a:pt x="60071" y="0"/>
                  </a:lnTo>
                  <a:close/>
                </a:path>
                <a:path w="120650" h="440689">
                  <a:moveTo>
                    <a:pt x="75033" y="25653"/>
                  </a:moveTo>
                  <a:lnTo>
                    <a:pt x="73025" y="25653"/>
                  </a:lnTo>
                  <a:lnTo>
                    <a:pt x="73025" y="73496"/>
                  </a:lnTo>
                  <a:lnTo>
                    <a:pt x="94234" y="109854"/>
                  </a:lnTo>
                  <a:lnTo>
                    <a:pt x="97789" y="116077"/>
                  </a:lnTo>
                  <a:lnTo>
                    <a:pt x="105790" y="118110"/>
                  </a:lnTo>
                  <a:lnTo>
                    <a:pt x="111887" y="114553"/>
                  </a:lnTo>
                  <a:lnTo>
                    <a:pt x="118110" y="110998"/>
                  </a:lnTo>
                  <a:lnTo>
                    <a:pt x="120142" y="102997"/>
                  </a:lnTo>
                  <a:lnTo>
                    <a:pt x="75033" y="25653"/>
                  </a:lnTo>
                  <a:close/>
                </a:path>
                <a:path w="120650" h="440689">
                  <a:moveTo>
                    <a:pt x="73025" y="25653"/>
                  </a:moveTo>
                  <a:lnTo>
                    <a:pt x="47117" y="25653"/>
                  </a:lnTo>
                  <a:lnTo>
                    <a:pt x="47117" y="73496"/>
                  </a:lnTo>
                  <a:lnTo>
                    <a:pt x="60071" y="51289"/>
                  </a:lnTo>
                  <a:lnTo>
                    <a:pt x="48895" y="32130"/>
                  </a:lnTo>
                  <a:lnTo>
                    <a:pt x="73025" y="32130"/>
                  </a:lnTo>
                  <a:lnTo>
                    <a:pt x="73025" y="25653"/>
                  </a:lnTo>
                  <a:close/>
                </a:path>
                <a:path w="120650" h="440689">
                  <a:moveTo>
                    <a:pt x="73025" y="32130"/>
                  </a:moveTo>
                  <a:lnTo>
                    <a:pt x="71247" y="32130"/>
                  </a:lnTo>
                  <a:lnTo>
                    <a:pt x="60071" y="51289"/>
                  </a:lnTo>
                  <a:lnTo>
                    <a:pt x="73025" y="73496"/>
                  </a:lnTo>
                  <a:lnTo>
                    <a:pt x="73025" y="32130"/>
                  </a:lnTo>
                  <a:close/>
                </a:path>
                <a:path w="120650" h="440689">
                  <a:moveTo>
                    <a:pt x="71247" y="32130"/>
                  </a:moveTo>
                  <a:lnTo>
                    <a:pt x="48895" y="32130"/>
                  </a:lnTo>
                  <a:lnTo>
                    <a:pt x="60071" y="51289"/>
                  </a:lnTo>
                  <a:lnTo>
                    <a:pt x="71247" y="32130"/>
                  </a:lnTo>
                  <a:close/>
                </a:path>
              </a:pathLst>
            </a:custGeom>
            <a:solidFill>
              <a:srgbClr val="1F487C"/>
            </a:solidFill>
          </p:spPr>
          <p:txBody>
            <a:bodyPr wrap="square" lIns="0" tIns="0" rIns="0" bIns="0" rtlCol="0"/>
            <a:lstStyle/>
            <a:p>
              <a:endParaRPr/>
            </a:p>
          </p:txBody>
        </p:sp>
      </p:grpSp>
      <p:grpSp>
        <p:nvGrpSpPr>
          <p:cNvPr id="20" name="object 20"/>
          <p:cNvGrpSpPr/>
          <p:nvPr/>
        </p:nvGrpSpPr>
        <p:grpSpPr>
          <a:xfrm>
            <a:off x="4929991" y="2897612"/>
            <a:ext cx="171450" cy="495300"/>
            <a:chOff x="4871182" y="3142814"/>
            <a:chExt cx="171450" cy="495300"/>
          </a:xfrm>
        </p:grpSpPr>
        <p:sp>
          <p:nvSpPr>
            <p:cNvPr id="21" name="object 21"/>
            <p:cNvSpPr/>
            <p:nvPr/>
          </p:nvSpPr>
          <p:spPr>
            <a:xfrm>
              <a:off x="4871182" y="3142814"/>
              <a:ext cx="171254" cy="494951"/>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4896738" y="3143249"/>
              <a:ext cx="120650" cy="440690"/>
            </a:xfrm>
            <a:custGeom>
              <a:avLst/>
              <a:gdLst/>
              <a:ahLst/>
              <a:cxnLst/>
              <a:rect l="l" t="t" r="r" b="b"/>
              <a:pathLst>
                <a:path w="120650" h="440689">
                  <a:moveTo>
                    <a:pt x="60071" y="51289"/>
                  </a:moveTo>
                  <a:lnTo>
                    <a:pt x="47116" y="73496"/>
                  </a:lnTo>
                  <a:lnTo>
                    <a:pt x="47116" y="440309"/>
                  </a:lnTo>
                  <a:lnTo>
                    <a:pt x="73025" y="440309"/>
                  </a:lnTo>
                  <a:lnTo>
                    <a:pt x="73025" y="73496"/>
                  </a:lnTo>
                  <a:lnTo>
                    <a:pt x="60071" y="51289"/>
                  </a:lnTo>
                  <a:close/>
                </a:path>
                <a:path w="120650" h="440689">
                  <a:moveTo>
                    <a:pt x="60071" y="0"/>
                  </a:moveTo>
                  <a:lnTo>
                    <a:pt x="0" y="102997"/>
                  </a:lnTo>
                  <a:lnTo>
                    <a:pt x="2032" y="110998"/>
                  </a:lnTo>
                  <a:lnTo>
                    <a:pt x="8255" y="114553"/>
                  </a:lnTo>
                  <a:lnTo>
                    <a:pt x="14350" y="118110"/>
                  </a:lnTo>
                  <a:lnTo>
                    <a:pt x="22351" y="116077"/>
                  </a:lnTo>
                  <a:lnTo>
                    <a:pt x="25908" y="109854"/>
                  </a:lnTo>
                  <a:lnTo>
                    <a:pt x="47116" y="73496"/>
                  </a:lnTo>
                  <a:lnTo>
                    <a:pt x="47116" y="25653"/>
                  </a:lnTo>
                  <a:lnTo>
                    <a:pt x="75033" y="25653"/>
                  </a:lnTo>
                  <a:lnTo>
                    <a:pt x="60071" y="0"/>
                  </a:lnTo>
                  <a:close/>
                </a:path>
                <a:path w="120650" h="440689">
                  <a:moveTo>
                    <a:pt x="75033" y="25653"/>
                  </a:moveTo>
                  <a:lnTo>
                    <a:pt x="73025" y="25653"/>
                  </a:lnTo>
                  <a:lnTo>
                    <a:pt x="73025" y="73496"/>
                  </a:lnTo>
                  <a:lnTo>
                    <a:pt x="94234" y="109854"/>
                  </a:lnTo>
                  <a:lnTo>
                    <a:pt x="97789" y="116077"/>
                  </a:lnTo>
                  <a:lnTo>
                    <a:pt x="105790" y="118110"/>
                  </a:lnTo>
                  <a:lnTo>
                    <a:pt x="111887" y="114553"/>
                  </a:lnTo>
                  <a:lnTo>
                    <a:pt x="118110" y="110998"/>
                  </a:lnTo>
                  <a:lnTo>
                    <a:pt x="120141" y="102997"/>
                  </a:lnTo>
                  <a:lnTo>
                    <a:pt x="75033" y="25653"/>
                  </a:lnTo>
                  <a:close/>
                </a:path>
                <a:path w="120650" h="440689">
                  <a:moveTo>
                    <a:pt x="73025" y="25653"/>
                  </a:moveTo>
                  <a:lnTo>
                    <a:pt x="47116" y="25653"/>
                  </a:lnTo>
                  <a:lnTo>
                    <a:pt x="47116" y="73496"/>
                  </a:lnTo>
                  <a:lnTo>
                    <a:pt x="60071" y="51289"/>
                  </a:lnTo>
                  <a:lnTo>
                    <a:pt x="48895" y="32130"/>
                  </a:lnTo>
                  <a:lnTo>
                    <a:pt x="73025" y="32130"/>
                  </a:lnTo>
                  <a:lnTo>
                    <a:pt x="73025" y="25653"/>
                  </a:lnTo>
                  <a:close/>
                </a:path>
                <a:path w="120650" h="440689">
                  <a:moveTo>
                    <a:pt x="73025" y="32130"/>
                  </a:moveTo>
                  <a:lnTo>
                    <a:pt x="71247" y="32130"/>
                  </a:lnTo>
                  <a:lnTo>
                    <a:pt x="60071" y="51289"/>
                  </a:lnTo>
                  <a:lnTo>
                    <a:pt x="73025" y="73496"/>
                  </a:lnTo>
                  <a:lnTo>
                    <a:pt x="73025" y="32130"/>
                  </a:lnTo>
                  <a:close/>
                </a:path>
                <a:path w="120650" h="440689">
                  <a:moveTo>
                    <a:pt x="71247" y="32130"/>
                  </a:moveTo>
                  <a:lnTo>
                    <a:pt x="48895" y="32130"/>
                  </a:lnTo>
                  <a:lnTo>
                    <a:pt x="60071" y="51289"/>
                  </a:lnTo>
                  <a:lnTo>
                    <a:pt x="71247" y="32130"/>
                  </a:lnTo>
                  <a:close/>
                </a:path>
              </a:pathLst>
            </a:custGeom>
            <a:solidFill>
              <a:srgbClr val="1F487C"/>
            </a:solidFill>
          </p:spPr>
          <p:txBody>
            <a:bodyPr wrap="square" lIns="0" tIns="0" rIns="0" bIns="0" rtlCol="0"/>
            <a:lstStyle/>
            <a:p>
              <a:endParaRPr/>
            </a:p>
          </p:txBody>
        </p:sp>
      </p:grpSp>
      <p:grpSp>
        <p:nvGrpSpPr>
          <p:cNvPr id="23" name="object 23"/>
          <p:cNvGrpSpPr/>
          <p:nvPr/>
        </p:nvGrpSpPr>
        <p:grpSpPr>
          <a:xfrm>
            <a:off x="3805226" y="3850278"/>
            <a:ext cx="171450" cy="502920"/>
            <a:chOff x="4228055" y="3989832"/>
            <a:chExt cx="171450" cy="502920"/>
          </a:xfrm>
        </p:grpSpPr>
        <p:sp>
          <p:nvSpPr>
            <p:cNvPr id="24" name="object 24"/>
            <p:cNvSpPr/>
            <p:nvPr/>
          </p:nvSpPr>
          <p:spPr>
            <a:xfrm>
              <a:off x="4228055" y="3989832"/>
              <a:ext cx="171254" cy="502919"/>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4253611" y="4002786"/>
              <a:ext cx="120650" cy="440690"/>
            </a:xfrm>
            <a:custGeom>
              <a:avLst/>
              <a:gdLst/>
              <a:ahLst/>
              <a:cxnLst/>
              <a:rect l="l" t="t" r="r" b="b"/>
              <a:pathLst>
                <a:path w="120650" h="440689">
                  <a:moveTo>
                    <a:pt x="14350" y="322071"/>
                  </a:moveTo>
                  <a:lnTo>
                    <a:pt x="8254" y="325755"/>
                  </a:lnTo>
                  <a:lnTo>
                    <a:pt x="2031" y="329311"/>
                  </a:lnTo>
                  <a:lnTo>
                    <a:pt x="0" y="337184"/>
                  </a:lnTo>
                  <a:lnTo>
                    <a:pt x="3555" y="343407"/>
                  </a:lnTo>
                  <a:lnTo>
                    <a:pt x="60071" y="440308"/>
                  </a:lnTo>
                  <a:lnTo>
                    <a:pt x="75033" y="414655"/>
                  </a:lnTo>
                  <a:lnTo>
                    <a:pt x="47116" y="414655"/>
                  </a:lnTo>
                  <a:lnTo>
                    <a:pt x="47116" y="366685"/>
                  </a:lnTo>
                  <a:lnTo>
                    <a:pt x="22351" y="324231"/>
                  </a:lnTo>
                  <a:lnTo>
                    <a:pt x="14350" y="322071"/>
                  </a:lnTo>
                  <a:close/>
                </a:path>
                <a:path w="120650" h="440689">
                  <a:moveTo>
                    <a:pt x="47116" y="366685"/>
                  </a:moveTo>
                  <a:lnTo>
                    <a:pt x="47116" y="414655"/>
                  </a:lnTo>
                  <a:lnTo>
                    <a:pt x="73025" y="414655"/>
                  </a:lnTo>
                  <a:lnTo>
                    <a:pt x="73025" y="408050"/>
                  </a:lnTo>
                  <a:lnTo>
                    <a:pt x="48894" y="408050"/>
                  </a:lnTo>
                  <a:lnTo>
                    <a:pt x="60070" y="388892"/>
                  </a:lnTo>
                  <a:lnTo>
                    <a:pt x="47116" y="366685"/>
                  </a:lnTo>
                  <a:close/>
                </a:path>
                <a:path w="120650" h="440689">
                  <a:moveTo>
                    <a:pt x="105790" y="322071"/>
                  </a:moveTo>
                  <a:lnTo>
                    <a:pt x="97789" y="324231"/>
                  </a:lnTo>
                  <a:lnTo>
                    <a:pt x="73025" y="366685"/>
                  </a:lnTo>
                  <a:lnTo>
                    <a:pt x="73025" y="414655"/>
                  </a:lnTo>
                  <a:lnTo>
                    <a:pt x="75033" y="414655"/>
                  </a:lnTo>
                  <a:lnTo>
                    <a:pt x="116586" y="343407"/>
                  </a:lnTo>
                  <a:lnTo>
                    <a:pt x="120141" y="337184"/>
                  </a:lnTo>
                  <a:lnTo>
                    <a:pt x="118110" y="329311"/>
                  </a:lnTo>
                  <a:lnTo>
                    <a:pt x="111887" y="325755"/>
                  </a:lnTo>
                  <a:lnTo>
                    <a:pt x="105790" y="322071"/>
                  </a:lnTo>
                  <a:close/>
                </a:path>
                <a:path w="120650" h="440689">
                  <a:moveTo>
                    <a:pt x="60070" y="388892"/>
                  </a:moveTo>
                  <a:lnTo>
                    <a:pt x="48894" y="408050"/>
                  </a:lnTo>
                  <a:lnTo>
                    <a:pt x="71247" y="408050"/>
                  </a:lnTo>
                  <a:lnTo>
                    <a:pt x="60070" y="388892"/>
                  </a:lnTo>
                  <a:close/>
                </a:path>
                <a:path w="120650" h="440689">
                  <a:moveTo>
                    <a:pt x="73025" y="366685"/>
                  </a:moveTo>
                  <a:lnTo>
                    <a:pt x="60070" y="388892"/>
                  </a:lnTo>
                  <a:lnTo>
                    <a:pt x="71247" y="408050"/>
                  </a:lnTo>
                  <a:lnTo>
                    <a:pt x="73025" y="408050"/>
                  </a:lnTo>
                  <a:lnTo>
                    <a:pt x="73025" y="366685"/>
                  </a:lnTo>
                  <a:close/>
                </a:path>
                <a:path w="120650" h="440689">
                  <a:moveTo>
                    <a:pt x="73025" y="0"/>
                  </a:moveTo>
                  <a:lnTo>
                    <a:pt x="47116" y="0"/>
                  </a:lnTo>
                  <a:lnTo>
                    <a:pt x="47116" y="366685"/>
                  </a:lnTo>
                  <a:lnTo>
                    <a:pt x="60070" y="388892"/>
                  </a:lnTo>
                  <a:lnTo>
                    <a:pt x="73025" y="366685"/>
                  </a:lnTo>
                  <a:lnTo>
                    <a:pt x="73025" y="0"/>
                  </a:lnTo>
                  <a:close/>
                </a:path>
              </a:pathLst>
            </a:custGeom>
            <a:solidFill>
              <a:srgbClr val="1F487C"/>
            </a:solidFill>
          </p:spPr>
          <p:txBody>
            <a:bodyPr wrap="square" lIns="0" tIns="0" rIns="0" bIns="0" rtlCol="0"/>
            <a:lstStyle/>
            <a:p>
              <a:endParaRPr/>
            </a:p>
          </p:txBody>
        </p:sp>
      </p:grpSp>
      <p:sp>
        <p:nvSpPr>
          <p:cNvPr id="26" name="object 26"/>
          <p:cNvSpPr txBox="1"/>
          <p:nvPr/>
        </p:nvSpPr>
        <p:spPr>
          <a:xfrm>
            <a:off x="2138760" y="3275302"/>
            <a:ext cx="4267199" cy="627736"/>
          </a:xfrm>
          <a:prstGeom prst="rect">
            <a:avLst/>
          </a:prstGeom>
        </p:spPr>
        <p:txBody>
          <a:bodyPr vert="horz" wrap="square" lIns="0" tIns="12065" rIns="0" bIns="0" rtlCol="0">
            <a:spAutoFit/>
          </a:bodyPr>
          <a:lstStyle/>
          <a:p>
            <a:pPr marL="38100">
              <a:lnSpc>
                <a:spcPct val="100000"/>
              </a:lnSpc>
              <a:spcBef>
                <a:spcPts val="95"/>
              </a:spcBef>
            </a:pPr>
            <a:r>
              <a:rPr sz="4000" b="1" i="1" spc="-5" dirty="0">
                <a:solidFill>
                  <a:srgbClr val="C0504D"/>
                </a:solidFill>
                <a:latin typeface="Carlito"/>
                <a:cs typeface="Carlito"/>
              </a:rPr>
              <a:t>P = H x Q x 9.81 x</a:t>
            </a:r>
            <a:r>
              <a:rPr sz="4000" b="1" i="1" spc="-25" dirty="0">
                <a:solidFill>
                  <a:srgbClr val="C0504D"/>
                </a:solidFill>
                <a:latin typeface="Carlito"/>
                <a:cs typeface="Carlito"/>
              </a:rPr>
              <a:t> </a:t>
            </a:r>
            <a:r>
              <a:rPr sz="4000" b="1" i="1" spc="10" dirty="0">
                <a:solidFill>
                  <a:srgbClr val="C0504D"/>
                </a:solidFill>
                <a:latin typeface="Carlito"/>
                <a:cs typeface="Carlito"/>
              </a:rPr>
              <a:t>e</a:t>
            </a:r>
            <a:r>
              <a:rPr sz="4000" b="1" i="1" spc="15" baseline="-21072" dirty="0">
                <a:solidFill>
                  <a:srgbClr val="C0504D"/>
                </a:solidFill>
                <a:latin typeface="Carlito"/>
                <a:cs typeface="Carlito"/>
              </a:rPr>
              <a:t>o</a:t>
            </a:r>
            <a:endParaRPr sz="4000" baseline="-21072" dirty="0">
              <a:latin typeface="Carlito"/>
              <a:cs typeface="Carlito"/>
            </a:endParaRPr>
          </a:p>
        </p:txBody>
      </p:sp>
      <p:sp>
        <p:nvSpPr>
          <p:cNvPr id="27" name="object 27"/>
          <p:cNvSpPr txBox="1"/>
          <p:nvPr/>
        </p:nvSpPr>
        <p:spPr>
          <a:xfrm>
            <a:off x="928463" y="3324122"/>
            <a:ext cx="737096" cy="629018"/>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1F487C"/>
                </a:solidFill>
                <a:latin typeface="Carlito"/>
                <a:cs typeface="Carlito"/>
              </a:rPr>
              <a:t>Kuasa</a:t>
            </a:r>
            <a:r>
              <a:rPr sz="2000" spc="-70" dirty="0">
                <a:solidFill>
                  <a:srgbClr val="1F487C"/>
                </a:solidFill>
                <a:latin typeface="Carlito"/>
                <a:cs typeface="Carlito"/>
              </a:rPr>
              <a:t> </a:t>
            </a:r>
            <a:r>
              <a:rPr sz="2000" spc="-5" dirty="0">
                <a:solidFill>
                  <a:srgbClr val="1F487C"/>
                </a:solidFill>
                <a:latin typeface="Carlito"/>
                <a:cs typeface="Carlito"/>
              </a:rPr>
              <a:t>(kW)</a:t>
            </a:r>
            <a:endParaRPr sz="2000" dirty="0">
              <a:latin typeface="Carlito"/>
              <a:cs typeface="Carlito"/>
            </a:endParaRPr>
          </a:p>
        </p:txBody>
      </p:sp>
      <p:sp>
        <p:nvSpPr>
          <p:cNvPr id="28" name="object 28"/>
          <p:cNvSpPr txBox="1"/>
          <p:nvPr/>
        </p:nvSpPr>
        <p:spPr>
          <a:xfrm>
            <a:off x="2515333" y="2526326"/>
            <a:ext cx="1001135" cy="321242"/>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1F487C"/>
                </a:solidFill>
                <a:latin typeface="Carlito"/>
                <a:cs typeface="Carlito"/>
              </a:rPr>
              <a:t>Head</a:t>
            </a:r>
            <a:r>
              <a:rPr sz="2000" spc="-75" dirty="0">
                <a:solidFill>
                  <a:srgbClr val="1F487C"/>
                </a:solidFill>
                <a:latin typeface="Carlito"/>
                <a:cs typeface="Carlito"/>
              </a:rPr>
              <a:t> </a:t>
            </a:r>
            <a:r>
              <a:rPr sz="2000" spc="-5" dirty="0">
                <a:solidFill>
                  <a:srgbClr val="1F487C"/>
                </a:solidFill>
                <a:latin typeface="Carlito"/>
                <a:cs typeface="Carlito"/>
              </a:rPr>
              <a:t>(m)</a:t>
            </a:r>
            <a:endParaRPr sz="2000" dirty="0">
              <a:latin typeface="Carlito"/>
              <a:cs typeface="Carlito"/>
            </a:endParaRPr>
          </a:p>
        </p:txBody>
      </p:sp>
      <p:sp>
        <p:nvSpPr>
          <p:cNvPr id="29" name="object 29"/>
          <p:cNvSpPr txBox="1"/>
          <p:nvPr/>
        </p:nvSpPr>
        <p:spPr>
          <a:xfrm>
            <a:off x="4357888" y="2531026"/>
            <a:ext cx="1486714" cy="321242"/>
          </a:xfrm>
          <a:prstGeom prst="rect">
            <a:avLst/>
          </a:prstGeom>
        </p:spPr>
        <p:txBody>
          <a:bodyPr vert="horz" wrap="square" lIns="0" tIns="13335" rIns="0" bIns="0" rtlCol="0">
            <a:spAutoFit/>
          </a:bodyPr>
          <a:lstStyle/>
          <a:p>
            <a:pPr marL="38100">
              <a:lnSpc>
                <a:spcPct val="100000"/>
              </a:lnSpc>
              <a:spcBef>
                <a:spcPts val="105"/>
              </a:spcBef>
            </a:pPr>
            <a:r>
              <a:rPr sz="2000" spc="-10" dirty="0">
                <a:solidFill>
                  <a:srgbClr val="1F487C"/>
                </a:solidFill>
                <a:latin typeface="Carlito"/>
                <a:cs typeface="Carlito"/>
              </a:rPr>
              <a:t>Graviti</a:t>
            </a:r>
            <a:r>
              <a:rPr sz="2000" spc="-35" dirty="0">
                <a:solidFill>
                  <a:srgbClr val="1F487C"/>
                </a:solidFill>
                <a:latin typeface="Carlito"/>
                <a:cs typeface="Carlito"/>
              </a:rPr>
              <a:t> </a:t>
            </a:r>
            <a:r>
              <a:rPr sz="2000" dirty="0">
                <a:solidFill>
                  <a:srgbClr val="1F487C"/>
                </a:solidFill>
                <a:latin typeface="Carlito"/>
                <a:cs typeface="Carlito"/>
              </a:rPr>
              <a:t>(ms</a:t>
            </a:r>
            <a:r>
              <a:rPr sz="2000" baseline="24691" dirty="0">
                <a:solidFill>
                  <a:srgbClr val="1F487C"/>
                </a:solidFill>
                <a:latin typeface="Carlito"/>
                <a:cs typeface="Carlito"/>
              </a:rPr>
              <a:t>-2</a:t>
            </a:r>
            <a:r>
              <a:rPr sz="2000" dirty="0">
                <a:solidFill>
                  <a:srgbClr val="1F487C"/>
                </a:solidFill>
                <a:latin typeface="Carlito"/>
                <a:cs typeface="Carlito"/>
              </a:rPr>
              <a:t>)</a:t>
            </a:r>
            <a:endParaRPr sz="2000" dirty="0">
              <a:latin typeface="Carlito"/>
              <a:cs typeface="Carlito"/>
            </a:endParaRPr>
          </a:p>
        </p:txBody>
      </p:sp>
      <p:sp>
        <p:nvSpPr>
          <p:cNvPr id="30" name="object 30"/>
          <p:cNvSpPr txBox="1"/>
          <p:nvPr/>
        </p:nvSpPr>
        <p:spPr>
          <a:xfrm>
            <a:off x="6879160" y="3478010"/>
            <a:ext cx="1582654" cy="321242"/>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1F487C"/>
                </a:solidFill>
                <a:latin typeface="Carlito"/>
                <a:cs typeface="Carlito"/>
              </a:rPr>
              <a:t>Kecekapan</a:t>
            </a:r>
            <a:r>
              <a:rPr sz="2000" spc="275" dirty="0">
                <a:solidFill>
                  <a:srgbClr val="1F487C"/>
                </a:solidFill>
                <a:latin typeface="Carlito"/>
                <a:cs typeface="Carlito"/>
              </a:rPr>
              <a:t> </a:t>
            </a:r>
            <a:r>
              <a:rPr sz="2000" spc="-5" dirty="0">
                <a:solidFill>
                  <a:srgbClr val="1F487C"/>
                </a:solidFill>
                <a:latin typeface="Carlito"/>
                <a:cs typeface="Carlito"/>
              </a:rPr>
              <a:t>(%)</a:t>
            </a:r>
            <a:endParaRPr sz="2000" dirty="0">
              <a:latin typeface="Carlito"/>
              <a:cs typeface="Carlito"/>
            </a:endParaRPr>
          </a:p>
        </p:txBody>
      </p:sp>
      <p:sp>
        <p:nvSpPr>
          <p:cNvPr id="31" name="TextBox 30">
            <a:extLst>
              <a:ext uri="{FF2B5EF4-FFF2-40B4-BE49-F238E27FC236}">
                <a16:creationId xmlns:a16="http://schemas.microsoft.com/office/drawing/2014/main" id="{916702AB-AD38-4856-9C6E-1558411E0EF4}"/>
              </a:ext>
            </a:extLst>
          </p:cNvPr>
          <p:cNvSpPr txBox="1"/>
          <p:nvPr/>
        </p:nvSpPr>
        <p:spPr>
          <a:xfrm>
            <a:off x="3252580" y="4221327"/>
            <a:ext cx="1447800" cy="707886"/>
          </a:xfrm>
          <a:prstGeom prst="rect">
            <a:avLst/>
          </a:prstGeom>
          <a:noFill/>
        </p:spPr>
        <p:txBody>
          <a:bodyPr wrap="square" rtlCol="0">
            <a:spAutoFit/>
          </a:bodyPr>
          <a:lstStyle/>
          <a:p>
            <a:r>
              <a:rPr lang="en-MY" sz="2000" spc="-5" dirty="0" err="1">
                <a:solidFill>
                  <a:srgbClr val="1F487C"/>
                </a:solidFill>
                <a:latin typeface="Carlito"/>
                <a:cs typeface="Carlito"/>
              </a:rPr>
              <a:t>Arus</a:t>
            </a:r>
            <a:r>
              <a:rPr lang="en-MY" sz="2000" spc="-5" dirty="0">
                <a:solidFill>
                  <a:srgbClr val="1F487C"/>
                </a:solidFill>
                <a:latin typeface="Carlito"/>
                <a:cs typeface="Carlito"/>
              </a:rPr>
              <a:t> </a:t>
            </a:r>
            <a:r>
              <a:rPr lang="en-MY" sz="2000" spc="-10" dirty="0">
                <a:solidFill>
                  <a:srgbClr val="1F487C"/>
                </a:solidFill>
                <a:latin typeface="Carlito"/>
                <a:cs typeface="Carlito"/>
              </a:rPr>
              <a:t>Sungai</a:t>
            </a:r>
            <a:r>
              <a:rPr lang="en-MY" sz="2000" spc="-5" dirty="0">
                <a:solidFill>
                  <a:srgbClr val="1F487C"/>
                </a:solidFill>
                <a:latin typeface="Carlito"/>
                <a:cs typeface="Carlito"/>
              </a:rPr>
              <a:t> </a:t>
            </a:r>
            <a:r>
              <a:rPr lang="en-MY" sz="2000" spc="5" dirty="0">
                <a:solidFill>
                  <a:srgbClr val="1F487C"/>
                </a:solidFill>
                <a:latin typeface="Carlito"/>
                <a:cs typeface="Carlito"/>
              </a:rPr>
              <a:t>(m</a:t>
            </a:r>
            <a:r>
              <a:rPr lang="en-MY" sz="2000" spc="7" baseline="24691" dirty="0">
                <a:solidFill>
                  <a:srgbClr val="1F487C"/>
                </a:solidFill>
                <a:latin typeface="Carlito"/>
                <a:cs typeface="Carlito"/>
              </a:rPr>
              <a:t>3</a:t>
            </a:r>
            <a:r>
              <a:rPr lang="en-MY" sz="2000" spc="5" dirty="0">
                <a:solidFill>
                  <a:srgbClr val="1F487C"/>
                </a:solidFill>
                <a:latin typeface="Carlito"/>
                <a:cs typeface="Carlito"/>
              </a:rPr>
              <a:t>s-</a:t>
            </a:r>
            <a:r>
              <a:rPr lang="en-MY" sz="2000" spc="7" baseline="24691" dirty="0">
                <a:solidFill>
                  <a:srgbClr val="1F487C"/>
                </a:solidFill>
                <a:latin typeface="Carlito"/>
                <a:cs typeface="Carlito"/>
              </a:rPr>
              <a:t>1</a:t>
            </a:r>
            <a:r>
              <a:rPr lang="en-MY" sz="2000" spc="5" dirty="0">
                <a:solidFill>
                  <a:srgbClr val="1F487C"/>
                </a:solidFill>
                <a:latin typeface="Carlito"/>
                <a:cs typeface="Carlito"/>
              </a:rPr>
              <a:t>)</a:t>
            </a:r>
            <a:endParaRPr lang="en-MY" sz="2000" dirty="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8787" y="478281"/>
            <a:ext cx="1478280" cy="360680"/>
          </a:xfrm>
          <a:prstGeom prst="rect">
            <a:avLst/>
          </a:prstGeom>
        </p:spPr>
        <p:txBody>
          <a:bodyPr vert="horz" wrap="square" lIns="0" tIns="12065" rIns="0" bIns="0" rtlCol="0">
            <a:spAutoFit/>
          </a:bodyPr>
          <a:lstStyle/>
          <a:p>
            <a:pPr marL="12700">
              <a:lnSpc>
                <a:spcPct val="100000"/>
              </a:lnSpc>
              <a:spcBef>
                <a:spcPts val="95"/>
              </a:spcBef>
            </a:pPr>
            <a:r>
              <a:rPr sz="2200" i="0" spc="-5" dirty="0">
                <a:latin typeface="Carlito"/>
                <a:cs typeface="Carlito"/>
              </a:rPr>
              <a:t>2.</a:t>
            </a:r>
            <a:r>
              <a:rPr sz="2200" i="0" spc="-50" dirty="0">
                <a:latin typeface="Carlito"/>
                <a:cs typeface="Carlito"/>
              </a:rPr>
              <a:t> </a:t>
            </a:r>
            <a:r>
              <a:rPr sz="2200" i="0" spc="-10" dirty="0">
                <a:latin typeface="Carlito"/>
                <a:cs typeface="Carlito"/>
              </a:rPr>
              <a:t>Ringkasan</a:t>
            </a:r>
            <a:endParaRPr sz="2200">
              <a:latin typeface="Carlito"/>
              <a:cs typeface="Carlito"/>
            </a:endParaRPr>
          </a:p>
        </p:txBody>
      </p:sp>
      <p:sp>
        <p:nvSpPr>
          <p:cNvPr id="3" name="object 3"/>
          <p:cNvSpPr txBox="1"/>
          <p:nvPr/>
        </p:nvSpPr>
        <p:spPr>
          <a:xfrm>
            <a:off x="2548127" y="3181934"/>
            <a:ext cx="3183255" cy="483234"/>
          </a:xfrm>
          <a:prstGeom prst="rect">
            <a:avLst/>
          </a:prstGeom>
        </p:spPr>
        <p:txBody>
          <a:bodyPr vert="horz" wrap="square" lIns="0" tIns="12700" rIns="0" bIns="0" rtlCol="0">
            <a:spAutoFit/>
          </a:bodyPr>
          <a:lstStyle/>
          <a:p>
            <a:pPr marL="38100">
              <a:lnSpc>
                <a:spcPct val="100000"/>
              </a:lnSpc>
              <a:spcBef>
                <a:spcPts val="100"/>
              </a:spcBef>
            </a:pPr>
            <a:r>
              <a:rPr sz="3000" b="1" i="1" dirty="0">
                <a:solidFill>
                  <a:srgbClr val="C0504D"/>
                </a:solidFill>
                <a:latin typeface="Carlito"/>
                <a:cs typeface="Carlito"/>
              </a:rPr>
              <a:t>P = H x Q x 9.81 x</a:t>
            </a:r>
            <a:r>
              <a:rPr sz="3000" b="1" i="1" spc="-120" dirty="0">
                <a:solidFill>
                  <a:srgbClr val="C0504D"/>
                </a:solidFill>
                <a:latin typeface="Carlito"/>
                <a:cs typeface="Carlito"/>
              </a:rPr>
              <a:t> </a:t>
            </a:r>
            <a:r>
              <a:rPr sz="3000" b="1" i="1" spc="-5" dirty="0">
                <a:solidFill>
                  <a:srgbClr val="C0504D"/>
                </a:solidFill>
                <a:latin typeface="Carlito"/>
                <a:cs typeface="Carlito"/>
              </a:rPr>
              <a:t>e</a:t>
            </a:r>
            <a:r>
              <a:rPr sz="3000" b="1" i="1" spc="-7" baseline="-20833" dirty="0">
                <a:solidFill>
                  <a:srgbClr val="C0504D"/>
                </a:solidFill>
                <a:latin typeface="Carlito"/>
                <a:cs typeface="Carlito"/>
              </a:rPr>
              <a:t>o</a:t>
            </a:r>
            <a:endParaRPr sz="3000" baseline="-20833">
              <a:latin typeface="Carlito"/>
              <a:cs typeface="Carlito"/>
            </a:endParaRPr>
          </a:p>
        </p:txBody>
      </p:sp>
      <p:grpSp>
        <p:nvGrpSpPr>
          <p:cNvPr id="4" name="object 4"/>
          <p:cNvGrpSpPr/>
          <p:nvPr/>
        </p:nvGrpSpPr>
        <p:grpSpPr>
          <a:xfrm>
            <a:off x="5668180" y="2852640"/>
            <a:ext cx="2779792" cy="2462096"/>
            <a:chOff x="5777472" y="3002292"/>
            <a:chExt cx="2348865" cy="2179320"/>
          </a:xfrm>
        </p:grpSpPr>
        <p:sp>
          <p:nvSpPr>
            <p:cNvPr id="5" name="object 5"/>
            <p:cNvSpPr/>
            <p:nvPr/>
          </p:nvSpPr>
          <p:spPr>
            <a:xfrm>
              <a:off x="5777472" y="3002292"/>
              <a:ext cx="2348501" cy="217929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812027" y="3022854"/>
              <a:ext cx="2270760" cy="2092960"/>
            </a:xfrm>
            <a:custGeom>
              <a:avLst/>
              <a:gdLst/>
              <a:ahLst/>
              <a:cxnLst/>
              <a:rect l="l" t="t" r="r" b="b"/>
              <a:pathLst>
                <a:path w="2270759" h="2092960">
                  <a:moveTo>
                    <a:pt x="1966976" y="0"/>
                  </a:moveTo>
                  <a:lnTo>
                    <a:pt x="2016211" y="3972"/>
                  </a:lnTo>
                  <a:lnTo>
                    <a:pt x="2062916" y="15473"/>
                  </a:lnTo>
                  <a:lnTo>
                    <a:pt x="2106467" y="33878"/>
                  </a:lnTo>
                  <a:lnTo>
                    <a:pt x="2146239" y="58562"/>
                  </a:lnTo>
                  <a:lnTo>
                    <a:pt x="2181606" y="88900"/>
                  </a:lnTo>
                  <a:lnTo>
                    <a:pt x="2211943" y="124266"/>
                  </a:lnTo>
                  <a:lnTo>
                    <a:pt x="2236627" y="164038"/>
                  </a:lnTo>
                  <a:lnTo>
                    <a:pt x="2255032" y="207589"/>
                  </a:lnTo>
                  <a:lnTo>
                    <a:pt x="2266533" y="254294"/>
                  </a:lnTo>
                  <a:lnTo>
                    <a:pt x="2270505" y="303530"/>
                  </a:lnTo>
                  <a:lnTo>
                    <a:pt x="2270505" y="348742"/>
                  </a:lnTo>
                  <a:lnTo>
                    <a:pt x="2270505" y="871855"/>
                  </a:lnTo>
                  <a:lnTo>
                    <a:pt x="2270505" y="1788922"/>
                  </a:lnTo>
                  <a:lnTo>
                    <a:pt x="2266533" y="1838157"/>
                  </a:lnTo>
                  <a:lnTo>
                    <a:pt x="2255032" y="1884862"/>
                  </a:lnTo>
                  <a:lnTo>
                    <a:pt x="2236627" y="1928413"/>
                  </a:lnTo>
                  <a:lnTo>
                    <a:pt x="2211943" y="1968185"/>
                  </a:lnTo>
                  <a:lnTo>
                    <a:pt x="2181605" y="2003552"/>
                  </a:lnTo>
                  <a:lnTo>
                    <a:pt x="2146239" y="2033889"/>
                  </a:lnTo>
                  <a:lnTo>
                    <a:pt x="2106467" y="2058573"/>
                  </a:lnTo>
                  <a:lnTo>
                    <a:pt x="2062916" y="2076978"/>
                  </a:lnTo>
                  <a:lnTo>
                    <a:pt x="2016211" y="2088479"/>
                  </a:lnTo>
                  <a:lnTo>
                    <a:pt x="1966976" y="2092452"/>
                  </a:lnTo>
                  <a:lnTo>
                    <a:pt x="1208151" y="2092452"/>
                  </a:lnTo>
                  <a:lnTo>
                    <a:pt x="752855" y="2092452"/>
                  </a:lnTo>
                  <a:lnTo>
                    <a:pt x="703620" y="2088479"/>
                  </a:lnTo>
                  <a:lnTo>
                    <a:pt x="656915" y="2076978"/>
                  </a:lnTo>
                  <a:lnTo>
                    <a:pt x="613364" y="2058573"/>
                  </a:lnTo>
                  <a:lnTo>
                    <a:pt x="573592" y="2033889"/>
                  </a:lnTo>
                  <a:lnTo>
                    <a:pt x="538226" y="2003552"/>
                  </a:lnTo>
                  <a:lnTo>
                    <a:pt x="507888" y="1968185"/>
                  </a:lnTo>
                  <a:lnTo>
                    <a:pt x="483204" y="1928413"/>
                  </a:lnTo>
                  <a:lnTo>
                    <a:pt x="464799" y="1884862"/>
                  </a:lnTo>
                  <a:lnTo>
                    <a:pt x="453298" y="1838157"/>
                  </a:lnTo>
                  <a:lnTo>
                    <a:pt x="449325" y="1788922"/>
                  </a:lnTo>
                  <a:lnTo>
                    <a:pt x="449325" y="871855"/>
                  </a:lnTo>
                  <a:lnTo>
                    <a:pt x="0" y="568451"/>
                  </a:lnTo>
                  <a:lnTo>
                    <a:pt x="449325" y="348742"/>
                  </a:lnTo>
                  <a:lnTo>
                    <a:pt x="449325" y="303530"/>
                  </a:lnTo>
                  <a:lnTo>
                    <a:pt x="453298" y="254294"/>
                  </a:lnTo>
                  <a:lnTo>
                    <a:pt x="464799" y="207589"/>
                  </a:lnTo>
                  <a:lnTo>
                    <a:pt x="483204" y="164038"/>
                  </a:lnTo>
                  <a:lnTo>
                    <a:pt x="507888" y="124266"/>
                  </a:lnTo>
                  <a:lnTo>
                    <a:pt x="538226" y="88900"/>
                  </a:lnTo>
                  <a:lnTo>
                    <a:pt x="573592" y="58562"/>
                  </a:lnTo>
                  <a:lnTo>
                    <a:pt x="613364" y="33878"/>
                  </a:lnTo>
                  <a:lnTo>
                    <a:pt x="656915" y="15473"/>
                  </a:lnTo>
                  <a:lnTo>
                    <a:pt x="703620" y="3972"/>
                  </a:lnTo>
                  <a:lnTo>
                    <a:pt x="752855" y="0"/>
                  </a:lnTo>
                  <a:lnTo>
                    <a:pt x="1208151" y="0"/>
                  </a:lnTo>
                  <a:lnTo>
                    <a:pt x="1966976" y="0"/>
                  </a:lnTo>
                  <a:close/>
                </a:path>
              </a:pathLst>
            </a:custGeom>
            <a:ln w="19812">
              <a:solidFill>
                <a:srgbClr val="1F487C"/>
              </a:solidFill>
            </a:ln>
          </p:spPr>
          <p:txBody>
            <a:bodyPr wrap="square" lIns="0" tIns="0" rIns="0" bIns="0" rtlCol="0"/>
            <a:lstStyle/>
            <a:p>
              <a:endParaRPr/>
            </a:p>
          </p:txBody>
        </p:sp>
      </p:grpSp>
      <p:sp>
        <p:nvSpPr>
          <p:cNvPr id="7" name="object 7"/>
          <p:cNvSpPr txBox="1"/>
          <p:nvPr/>
        </p:nvSpPr>
        <p:spPr>
          <a:xfrm>
            <a:off x="6369438" y="3037187"/>
            <a:ext cx="1448435" cy="689291"/>
          </a:xfrm>
          <a:prstGeom prst="rect">
            <a:avLst/>
          </a:prstGeom>
        </p:spPr>
        <p:txBody>
          <a:bodyPr vert="horz" wrap="square" lIns="0" tIns="12065" rIns="0" bIns="0" rtlCol="0">
            <a:spAutoFit/>
          </a:bodyPr>
          <a:lstStyle/>
          <a:p>
            <a:pPr marL="12700">
              <a:lnSpc>
                <a:spcPct val="100000"/>
              </a:lnSpc>
              <a:spcBef>
                <a:spcPts val="95"/>
              </a:spcBef>
            </a:pPr>
            <a:r>
              <a:rPr sz="2200" b="1" spc="-10" dirty="0" err="1">
                <a:solidFill>
                  <a:srgbClr val="1F487C"/>
                </a:solidFill>
                <a:latin typeface="Carlito"/>
                <a:cs typeface="Carlito"/>
              </a:rPr>
              <a:t>Di</a:t>
            </a:r>
            <a:r>
              <a:rPr sz="2200" b="1" spc="-15" dirty="0" err="1">
                <a:solidFill>
                  <a:srgbClr val="1F487C"/>
                </a:solidFill>
                <a:latin typeface="Carlito"/>
                <a:cs typeface="Carlito"/>
              </a:rPr>
              <a:t>p</a:t>
            </a:r>
            <a:r>
              <a:rPr sz="2200" b="1" spc="-10" dirty="0" err="1">
                <a:solidFill>
                  <a:srgbClr val="1F487C"/>
                </a:solidFill>
                <a:latin typeface="Carlito"/>
                <a:cs typeface="Carlito"/>
              </a:rPr>
              <a:t>en</a:t>
            </a:r>
            <a:r>
              <a:rPr sz="2200" b="1" spc="-45" dirty="0" err="1">
                <a:solidFill>
                  <a:srgbClr val="1F487C"/>
                </a:solidFill>
                <a:latin typeface="Carlito"/>
                <a:cs typeface="Carlito"/>
              </a:rPr>
              <a:t>g</a:t>
            </a:r>
            <a:r>
              <a:rPr sz="2200" b="1" spc="-5" dirty="0" err="1">
                <a:solidFill>
                  <a:srgbClr val="1F487C"/>
                </a:solidFill>
                <a:latin typeface="Carlito"/>
                <a:cs typeface="Carlito"/>
              </a:rPr>
              <a:t>ar</a:t>
            </a:r>
            <a:r>
              <a:rPr sz="2200" b="1" spc="-15" dirty="0" err="1">
                <a:solidFill>
                  <a:srgbClr val="1F487C"/>
                </a:solidFill>
                <a:latin typeface="Carlito"/>
                <a:cs typeface="Carlito"/>
              </a:rPr>
              <a:t>u</a:t>
            </a:r>
            <a:r>
              <a:rPr sz="2200" b="1" spc="-5" dirty="0" err="1">
                <a:solidFill>
                  <a:srgbClr val="1F487C"/>
                </a:solidFill>
                <a:latin typeface="Carlito"/>
                <a:cs typeface="Carlito"/>
              </a:rPr>
              <a:t>h</a:t>
            </a:r>
            <a:r>
              <a:rPr lang="en-US" sz="2200" b="1" spc="-5" dirty="0" err="1">
                <a:solidFill>
                  <a:srgbClr val="1F487C"/>
                </a:solidFill>
                <a:latin typeface="Carlito"/>
                <a:cs typeface="Carlito"/>
              </a:rPr>
              <a:t>i</a:t>
            </a:r>
            <a:r>
              <a:rPr sz="2200" b="1" spc="-5" dirty="0">
                <a:solidFill>
                  <a:srgbClr val="1F487C"/>
                </a:solidFill>
                <a:latin typeface="Carlito"/>
                <a:cs typeface="Carlito"/>
              </a:rPr>
              <a:t>:</a:t>
            </a:r>
            <a:endParaRPr sz="2200" dirty="0">
              <a:latin typeface="Carlito"/>
              <a:cs typeface="Carlito"/>
            </a:endParaRPr>
          </a:p>
        </p:txBody>
      </p:sp>
      <p:sp>
        <p:nvSpPr>
          <p:cNvPr id="8" name="object 8"/>
          <p:cNvSpPr txBox="1"/>
          <p:nvPr/>
        </p:nvSpPr>
        <p:spPr>
          <a:xfrm>
            <a:off x="6461065" y="3433246"/>
            <a:ext cx="1766951" cy="1551066"/>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085" algn="l"/>
                <a:tab pos="299720" algn="l"/>
              </a:tabLst>
            </a:pPr>
            <a:r>
              <a:rPr sz="2000" spc="-10" dirty="0">
                <a:solidFill>
                  <a:srgbClr val="1F487C"/>
                </a:solidFill>
                <a:latin typeface="Carlito"/>
                <a:cs typeface="Carlito"/>
              </a:rPr>
              <a:t>Kerja</a:t>
            </a:r>
            <a:r>
              <a:rPr sz="2000" spc="5" dirty="0">
                <a:solidFill>
                  <a:srgbClr val="1F487C"/>
                </a:solidFill>
                <a:latin typeface="Carlito"/>
                <a:cs typeface="Carlito"/>
              </a:rPr>
              <a:t> </a:t>
            </a:r>
            <a:r>
              <a:rPr sz="2000" spc="-5" dirty="0">
                <a:solidFill>
                  <a:srgbClr val="1F487C"/>
                </a:solidFill>
                <a:latin typeface="Carlito"/>
                <a:cs typeface="Carlito"/>
              </a:rPr>
              <a:t>Civil</a:t>
            </a:r>
            <a:endParaRPr sz="2000" dirty="0">
              <a:latin typeface="Carlito"/>
              <a:cs typeface="Carlito"/>
            </a:endParaRPr>
          </a:p>
          <a:p>
            <a:pPr marL="299085" indent="-287020">
              <a:lnSpc>
                <a:spcPct val="100000"/>
              </a:lnSpc>
              <a:spcBef>
                <a:spcPts val="5"/>
              </a:spcBef>
              <a:buFont typeface="Wingdings"/>
              <a:buChar char=""/>
              <a:tabLst>
                <a:tab pos="299085" algn="l"/>
                <a:tab pos="299720" algn="l"/>
              </a:tabLst>
            </a:pPr>
            <a:r>
              <a:rPr sz="2000" spc="-15" dirty="0">
                <a:solidFill>
                  <a:srgbClr val="1F487C"/>
                </a:solidFill>
                <a:latin typeface="Carlito"/>
                <a:cs typeface="Carlito"/>
              </a:rPr>
              <a:t>Penstock</a:t>
            </a:r>
            <a:endParaRPr sz="2000" dirty="0">
              <a:latin typeface="Carlito"/>
              <a:cs typeface="Carlito"/>
            </a:endParaRPr>
          </a:p>
          <a:p>
            <a:pPr marL="299085" indent="-287020">
              <a:lnSpc>
                <a:spcPct val="100000"/>
              </a:lnSpc>
              <a:buFont typeface="Wingdings"/>
              <a:buChar char=""/>
              <a:tabLst>
                <a:tab pos="299085" algn="l"/>
                <a:tab pos="299720" algn="l"/>
              </a:tabLst>
            </a:pPr>
            <a:r>
              <a:rPr sz="2000" spc="-20" dirty="0">
                <a:solidFill>
                  <a:srgbClr val="1F487C"/>
                </a:solidFill>
                <a:latin typeface="Carlito"/>
                <a:cs typeface="Carlito"/>
              </a:rPr>
              <a:t>Turbine</a:t>
            </a:r>
            <a:endParaRPr sz="2000" dirty="0">
              <a:latin typeface="Carlito"/>
              <a:cs typeface="Carlito"/>
            </a:endParaRPr>
          </a:p>
          <a:p>
            <a:pPr marL="299085" indent="-287020">
              <a:lnSpc>
                <a:spcPct val="100000"/>
              </a:lnSpc>
              <a:buFont typeface="Wingdings"/>
              <a:buChar char=""/>
              <a:tabLst>
                <a:tab pos="299085" algn="l"/>
                <a:tab pos="299720" algn="l"/>
              </a:tabLst>
            </a:pPr>
            <a:r>
              <a:rPr sz="2000" spc="-10" dirty="0">
                <a:solidFill>
                  <a:srgbClr val="1F487C"/>
                </a:solidFill>
                <a:latin typeface="Carlito"/>
                <a:cs typeface="Carlito"/>
              </a:rPr>
              <a:t>Penjana</a:t>
            </a:r>
            <a:endParaRPr sz="2000" dirty="0">
              <a:latin typeface="Carlito"/>
              <a:cs typeface="Carlito"/>
            </a:endParaRPr>
          </a:p>
          <a:p>
            <a:pPr marL="299085" indent="-287020">
              <a:lnSpc>
                <a:spcPct val="100000"/>
              </a:lnSpc>
              <a:buFont typeface="Wingdings"/>
              <a:buChar char=""/>
              <a:tabLst>
                <a:tab pos="299085" algn="l"/>
                <a:tab pos="299720" algn="l"/>
              </a:tabLst>
            </a:pPr>
            <a:r>
              <a:rPr sz="2000" spc="-5" dirty="0">
                <a:solidFill>
                  <a:srgbClr val="1F487C"/>
                </a:solidFill>
                <a:latin typeface="Carlito"/>
                <a:cs typeface="Carlito"/>
              </a:rPr>
              <a:t>Line</a:t>
            </a:r>
            <a:r>
              <a:rPr sz="2000" spc="-45" dirty="0">
                <a:solidFill>
                  <a:srgbClr val="1F487C"/>
                </a:solidFill>
                <a:latin typeface="Carlito"/>
                <a:cs typeface="Carlito"/>
              </a:rPr>
              <a:t> </a:t>
            </a:r>
            <a:r>
              <a:rPr sz="2000" spc="-10" dirty="0">
                <a:solidFill>
                  <a:srgbClr val="1F487C"/>
                </a:solidFill>
                <a:latin typeface="Carlito"/>
                <a:cs typeface="Carlito"/>
              </a:rPr>
              <a:t>Elektrik</a:t>
            </a:r>
            <a:endParaRPr sz="2000" dirty="0">
              <a:latin typeface="Carlito"/>
              <a:cs typeface="Carlito"/>
            </a:endParaRPr>
          </a:p>
        </p:txBody>
      </p:sp>
      <p:grpSp>
        <p:nvGrpSpPr>
          <p:cNvPr id="9" name="object 9"/>
          <p:cNvGrpSpPr/>
          <p:nvPr/>
        </p:nvGrpSpPr>
        <p:grpSpPr>
          <a:xfrm>
            <a:off x="3023565" y="1315788"/>
            <a:ext cx="3317562" cy="1946275"/>
            <a:chOff x="3093720" y="1392936"/>
            <a:chExt cx="2725420" cy="1946275"/>
          </a:xfrm>
        </p:grpSpPr>
        <p:sp>
          <p:nvSpPr>
            <p:cNvPr id="10" name="object 10"/>
            <p:cNvSpPr/>
            <p:nvPr/>
          </p:nvSpPr>
          <p:spPr>
            <a:xfrm>
              <a:off x="3093720" y="1392936"/>
              <a:ext cx="2724911" cy="194614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146298" y="1422654"/>
              <a:ext cx="2620010" cy="1841500"/>
            </a:xfrm>
            <a:custGeom>
              <a:avLst/>
              <a:gdLst/>
              <a:ahLst/>
              <a:cxnLst/>
              <a:rect l="l" t="t" r="r" b="b"/>
              <a:pathLst>
                <a:path w="2620010" h="1841500">
                  <a:moveTo>
                    <a:pt x="0" y="246125"/>
                  </a:moveTo>
                  <a:lnTo>
                    <a:pt x="5002" y="196534"/>
                  </a:lnTo>
                  <a:lnTo>
                    <a:pt x="19347" y="150340"/>
                  </a:lnTo>
                  <a:lnTo>
                    <a:pt x="42045" y="108532"/>
                  </a:lnTo>
                  <a:lnTo>
                    <a:pt x="72104" y="72104"/>
                  </a:lnTo>
                  <a:lnTo>
                    <a:pt x="108532" y="42045"/>
                  </a:lnTo>
                  <a:lnTo>
                    <a:pt x="150340" y="19347"/>
                  </a:lnTo>
                  <a:lnTo>
                    <a:pt x="196534" y="5002"/>
                  </a:lnTo>
                  <a:lnTo>
                    <a:pt x="246125" y="0"/>
                  </a:lnTo>
                  <a:lnTo>
                    <a:pt x="436625" y="0"/>
                  </a:lnTo>
                  <a:lnTo>
                    <a:pt x="1091564" y="0"/>
                  </a:lnTo>
                  <a:lnTo>
                    <a:pt x="2373629" y="0"/>
                  </a:lnTo>
                  <a:lnTo>
                    <a:pt x="2423221" y="5002"/>
                  </a:lnTo>
                  <a:lnTo>
                    <a:pt x="2469415" y="19347"/>
                  </a:lnTo>
                  <a:lnTo>
                    <a:pt x="2511223" y="42045"/>
                  </a:lnTo>
                  <a:lnTo>
                    <a:pt x="2547651" y="72104"/>
                  </a:lnTo>
                  <a:lnTo>
                    <a:pt x="2577710" y="108532"/>
                  </a:lnTo>
                  <a:lnTo>
                    <a:pt x="2600408" y="150340"/>
                  </a:lnTo>
                  <a:lnTo>
                    <a:pt x="2614753" y="196534"/>
                  </a:lnTo>
                  <a:lnTo>
                    <a:pt x="2619755" y="246125"/>
                  </a:lnTo>
                  <a:lnTo>
                    <a:pt x="2619755" y="861441"/>
                  </a:lnTo>
                  <a:lnTo>
                    <a:pt x="2619755" y="1230630"/>
                  </a:lnTo>
                  <a:lnTo>
                    <a:pt x="2614753" y="1280221"/>
                  </a:lnTo>
                  <a:lnTo>
                    <a:pt x="2600408" y="1326415"/>
                  </a:lnTo>
                  <a:lnTo>
                    <a:pt x="2577710" y="1368223"/>
                  </a:lnTo>
                  <a:lnTo>
                    <a:pt x="2547651" y="1404651"/>
                  </a:lnTo>
                  <a:lnTo>
                    <a:pt x="2511223" y="1434710"/>
                  </a:lnTo>
                  <a:lnTo>
                    <a:pt x="2469415" y="1457408"/>
                  </a:lnTo>
                  <a:lnTo>
                    <a:pt x="2423221" y="1471753"/>
                  </a:lnTo>
                  <a:lnTo>
                    <a:pt x="2373629" y="1476756"/>
                  </a:lnTo>
                  <a:lnTo>
                    <a:pt x="1091564" y="1476756"/>
                  </a:lnTo>
                  <a:lnTo>
                    <a:pt x="711707" y="1841119"/>
                  </a:lnTo>
                  <a:lnTo>
                    <a:pt x="436625" y="1476756"/>
                  </a:lnTo>
                  <a:lnTo>
                    <a:pt x="246125" y="1476756"/>
                  </a:lnTo>
                  <a:lnTo>
                    <a:pt x="196534" y="1471753"/>
                  </a:lnTo>
                  <a:lnTo>
                    <a:pt x="150340" y="1457408"/>
                  </a:lnTo>
                  <a:lnTo>
                    <a:pt x="108532" y="1434710"/>
                  </a:lnTo>
                  <a:lnTo>
                    <a:pt x="72104" y="1404651"/>
                  </a:lnTo>
                  <a:lnTo>
                    <a:pt x="42045" y="1368223"/>
                  </a:lnTo>
                  <a:lnTo>
                    <a:pt x="19347" y="1326415"/>
                  </a:lnTo>
                  <a:lnTo>
                    <a:pt x="5002" y="1280221"/>
                  </a:lnTo>
                  <a:lnTo>
                    <a:pt x="0" y="1230630"/>
                  </a:lnTo>
                  <a:lnTo>
                    <a:pt x="0" y="861441"/>
                  </a:lnTo>
                  <a:lnTo>
                    <a:pt x="0" y="246125"/>
                  </a:lnTo>
                  <a:close/>
                </a:path>
              </a:pathLst>
            </a:custGeom>
            <a:ln w="19812">
              <a:solidFill>
                <a:srgbClr val="1F487C"/>
              </a:solidFill>
            </a:ln>
          </p:spPr>
          <p:txBody>
            <a:bodyPr wrap="square" lIns="0" tIns="0" rIns="0" bIns="0" rtlCol="0"/>
            <a:lstStyle/>
            <a:p>
              <a:endParaRPr/>
            </a:p>
          </p:txBody>
        </p:sp>
      </p:grpSp>
      <p:sp>
        <p:nvSpPr>
          <p:cNvPr id="12" name="object 12"/>
          <p:cNvSpPr txBox="1"/>
          <p:nvPr/>
        </p:nvSpPr>
        <p:spPr>
          <a:xfrm>
            <a:off x="3252863" y="1463428"/>
            <a:ext cx="3064252" cy="1274067"/>
          </a:xfrm>
          <a:prstGeom prst="rect">
            <a:avLst/>
          </a:prstGeom>
        </p:spPr>
        <p:txBody>
          <a:bodyPr vert="horz" wrap="square" lIns="0" tIns="12065" rIns="0" bIns="0" rtlCol="0">
            <a:spAutoFit/>
          </a:bodyPr>
          <a:lstStyle/>
          <a:p>
            <a:pPr marL="12700">
              <a:lnSpc>
                <a:spcPct val="100000"/>
              </a:lnSpc>
              <a:spcBef>
                <a:spcPts val="95"/>
              </a:spcBef>
            </a:pPr>
            <a:r>
              <a:rPr sz="2200" b="1" spc="-15" dirty="0" err="1">
                <a:solidFill>
                  <a:srgbClr val="1F487C"/>
                </a:solidFill>
                <a:latin typeface="Carlito"/>
                <a:cs typeface="Carlito"/>
              </a:rPr>
              <a:t>Tiga</a:t>
            </a:r>
            <a:r>
              <a:rPr sz="2200" b="1" spc="-15" dirty="0">
                <a:solidFill>
                  <a:srgbClr val="1F487C"/>
                </a:solidFill>
                <a:latin typeface="Carlito"/>
                <a:cs typeface="Carlito"/>
              </a:rPr>
              <a:t> Cara</a:t>
            </a:r>
            <a:r>
              <a:rPr lang="en-US" sz="2200" b="1" spc="-15" dirty="0">
                <a:solidFill>
                  <a:srgbClr val="1F487C"/>
                </a:solidFill>
                <a:latin typeface="Carlito"/>
                <a:cs typeface="Carlito"/>
              </a:rPr>
              <a:t> </a:t>
            </a:r>
            <a:r>
              <a:rPr lang="en-US" sz="2200" b="1" spc="-15" dirty="0" err="1">
                <a:solidFill>
                  <a:srgbClr val="1F487C"/>
                </a:solidFill>
                <a:latin typeface="Carlito"/>
                <a:cs typeface="Carlito"/>
              </a:rPr>
              <a:t>Menyukat</a:t>
            </a:r>
            <a:r>
              <a:rPr lang="en-US" sz="2200" b="1" spc="-15" dirty="0">
                <a:solidFill>
                  <a:srgbClr val="1F487C"/>
                </a:solidFill>
                <a:latin typeface="Carlito"/>
                <a:cs typeface="Carlito"/>
              </a:rPr>
              <a:t> Flow</a:t>
            </a:r>
            <a:r>
              <a:rPr sz="2200" b="1" spc="-15" dirty="0">
                <a:solidFill>
                  <a:srgbClr val="1F487C"/>
                </a:solidFill>
                <a:latin typeface="Carlito"/>
                <a:cs typeface="Carlito"/>
              </a:rPr>
              <a:t>:</a:t>
            </a:r>
            <a:endParaRPr sz="2200" dirty="0">
              <a:latin typeface="Carlito"/>
              <a:cs typeface="Carlito"/>
            </a:endParaRPr>
          </a:p>
          <a:p>
            <a:pPr marL="299085" indent="-287020">
              <a:lnSpc>
                <a:spcPct val="100000"/>
              </a:lnSpc>
              <a:spcBef>
                <a:spcPts val="35"/>
              </a:spcBef>
              <a:buFont typeface="Wingdings"/>
              <a:buChar char=""/>
              <a:tabLst>
                <a:tab pos="299085" algn="l"/>
                <a:tab pos="299720" algn="l"/>
              </a:tabLst>
            </a:pPr>
            <a:r>
              <a:rPr sz="2000" spc="-15" dirty="0">
                <a:solidFill>
                  <a:srgbClr val="1F487C"/>
                </a:solidFill>
                <a:latin typeface="Carlito"/>
                <a:cs typeface="Carlito"/>
              </a:rPr>
              <a:t>Cara </a:t>
            </a:r>
            <a:r>
              <a:rPr sz="2000" spc="-5" dirty="0">
                <a:solidFill>
                  <a:srgbClr val="1F487C"/>
                </a:solidFill>
                <a:latin typeface="Carlito"/>
                <a:cs typeface="Carlito"/>
              </a:rPr>
              <a:t>Pelampung</a:t>
            </a:r>
            <a:endParaRPr sz="2000" dirty="0">
              <a:latin typeface="Carlito"/>
              <a:cs typeface="Carlito"/>
            </a:endParaRPr>
          </a:p>
          <a:p>
            <a:pPr marL="299085" indent="-287020">
              <a:lnSpc>
                <a:spcPct val="100000"/>
              </a:lnSpc>
              <a:buFont typeface="Wingdings"/>
              <a:buChar char=""/>
              <a:tabLst>
                <a:tab pos="299085" algn="l"/>
                <a:tab pos="299720" algn="l"/>
              </a:tabLst>
            </a:pPr>
            <a:r>
              <a:rPr sz="2000" spc="-15" dirty="0">
                <a:solidFill>
                  <a:srgbClr val="1F487C"/>
                </a:solidFill>
                <a:latin typeface="Carlito"/>
                <a:cs typeface="Carlito"/>
              </a:rPr>
              <a:t>Cara</a:t>
            </a:r>
            <a:r>
              <a:rPr sz="2000" dirty="0">
                <a:solidFill>
                  <a:srgbClr val="1F487C"/>
                </a:solidFill>
                <a:latin typeface="Carlito"/>
                <a:cs typeface="Carlito"/>
              </a:rPr>
              <a:t> </a:t>
            </a:r>
            <a:r>
              <a:rPr sz="2000" spc="-5" dirty="0">
                <a:solidFill>
                  <a:srgbClr val="1F487C"/>
                </a:solidFill>
                <a:latin typeface="Carlito"/>
                <a:cs typeface="Carlito"/>
              </a:rPr>
              <a:t>Baldi</a:t>
            </a:r>
            <a:endParaRPr sz="2000" dirty="0">
              <a:latin typeface="Carlito"/>
              <a:cs typeface="Carlito"/>
            </a:endParaRPr>
          </a:p>
          <a:p>
            <a:pPr marL="299085" indent="-287020">
              <a:lnSpc>
                <a:spcPct val="100000"/>
              </a:lnSpc>
              <a:buFont typeface="Wingdings"/>
              <a:buChar char=""/>
              <a:tabLst>
                <a:tab pos="299085" algn="l"/>
                <a:tab pos="299720" algn="l"/>
              </a:tabLst>
            </a:pPr>
            <a:r>
              <a:rPr sz="2000" spc="-15" dirty="0">
                <a:solidFill>
                  <a:srgbClr val="1F487C"/>
                </a:solidFill>
                <a:latin typeface="Carlito"/>
                <a:cs typeface="Carlito"/>
              </a:rPr>
              <a:t>Cara </a:t>
            </a:r>
            <a:r>
              <a:rPr sz="2000" spc="-10" dirty="0">
                <a:solidFill>
                  <a:srgbClr val="1F487C"/>
                </a:solidFill>
                <a:latin typeface="Carlito"/>
                <a:cs typeface="Carlito"/>
              </a:rPr>
              <a:t>Konduksi</a:t>
            </a:r>
            <a:r>
              <a:rPr sz="2000" spc="-45" dirty="0">
                <a:solidFill>
                  <a:srgbClr val="1F487C"/>
                </a:solidFill>
                <a:latin typeface="Carlito"/>
                <a:cs typeface="Carlito"/>
              </a:rPr>
              <a:t> </a:t>
            </a:r>
            <a:r>
              <a:rPr sz="2000" spc="-15" dirty="0">
                <a:solidFill>
                  <a:srgbClr val="1F487C"/>
                </a:solidFill>
                <a:latin typeface="Carlito"/>
                <a:cs typeface="Carlito"/>
              </a:rPr>
              <a:t>Garam</a:t>
            </a:r>
            <a:endParaRPr sz="2000" dirty="0">
              <a:latin typeface="Carlito"/>
              <a:cs typeface="Carlito"/>
            </a:endParaRPr>
          </a:p>
        </p:txBody>
      </p:sp>
      <p:grpSp>
        <p:nvGrpSpPr>
          <p:cNvPr id="13" name="object 13"/>
          <p:cNvGrpSpPr/>
          <p:nvPr/>
        </p:nvGrpSpPr>
        <p:grpSpPr>
          <a:xfrm>
            <a:off x="531113" y="3635365"/>
            <a:ext cx="3832864" cy="2243671"/>
            <a:chOff x="586736" y="3752073"/>
            <a:chExt cx="3629025" cy="1918970"/>
          </a:xfrm>
        </p:grpSpPr>
        <p:sp>
          <p:nvSpPr>
            <p:cNvPr id="14" name="object 14"/>
            <p:cNvSpPr/>
            <p:nvPr/>
          </p:nvSpPr>
          <p:spPr>
            <a:xfrm>
              <a:off x="586736" y="3752073"/>
              <a:ext cx="3628651" cy="1918737"/>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30174" y="3763391"/>
              <a:ext cx="3542029" cy="1841500"/>
            </a:xfrm>
            <a:custGeom>
              <a:avLst/>
              <a:gdLst/>
              <a:ahLst/>
              <a:cxnLst/>
              <a:rect l="l" t="t" r="r" b="b"/>
              <a:pathLst>
                <a:path w="3542029" h="1841500">
                  <a:moveTo>
                    <a:pt x="3541776" y="1594992"/>
                  </a:moveTo>
                  <a:lnTo>
                    <a:pt x="3536773" y="1644584"/>
                  </a:lnTo>
                  <a:lnTo>
                    <a:pt x="3522428" y="1690778"/>
                  </a:lnTo>
                  <a:lnTo>
                    <a:pt x="3499730" y="1732586"/>
                  </a:lnTo>
                  <a:lnTo>
                    <a:pt x="3469671" y="1769014"/>
                  </a:lnTo>
                  <a:lnTo>
                    <a:pt x="3433243" y="1799073"/>
                  </a:lnTo>
                  <a:lnTo>
                    <a:pt x="3391435" y="1821771"/>
                  </a:lnTo>
                  <a:lnTo>
                    <a:pt x="3345241" y="1836116"/>
                  </a:lnTo>
                  <a:lnTo>
                    <a:pt x="3295650" y="1841118"/>
                  </a:lnTo>
                  <a:lnTo>
                    <a:pt x="2951479" y="1841118"/>
                  </a:lnTo>
                  <a:lnTo>
                    <a:pt x="2066036" y="1841118"/>
                  </a:lnTo>
                  <a:lnTo>
                    <a:pt x="246126" y="1841118"/>
                  </a:lnTo>
                  <a:lnTo>
                    <a:pt x="196524" y="1836116"/>
                  </a:lnTo>
                  <a:lnTo>
                    <a:pt x="150324" y="1821771"/>
                  </a:lnTo>
                  <a:lnTo>
                    <a:pt x="108516" y="1799073"/>
                  </a:lnTo>
                  <a:lnTo>
                    <a:pt x="72089" y="1769014"/>
                  </a:lnTo>
                  <a:lnTo>
                    <a:pt x="42035" y="1732586"/>
                  </a:lnTo>
                  <a:lnTo>
                    <a:pt x="19342" y="1690778"/>
                  </a:lnTo>
                  <a:lnTo>
                    <a:pt x="5000" y="1644584"/>
                  </a:lnTo>
                  <a:lnTo>
                    <a:pt x="0" y="1594992"/>
                  </a:lnTo>
                  <a:lnTo>
                    <a:pt x="0" y="979677"/>
                  </a:lnTo>
                  <a:lnTo>
                    <a:pt x="0" y="610488"/>
                  </a:lnTo>
                  <a:lnTo>
                    <a:pt x="5000" y="560897"/>
                  </a:lnTo>
                  <a:lnTo>
                    <a:pt x="19342" y="514703"/>
                  </a:lnTo>
                  <a:lnTo>
                    <a:pt x="42035" y="472895"/>
                  </a:lnTo>
                  <a:lnTo>
                    <a:pt x="72089" y="436467"/>
                  </a:lnTo>
                  <a:lnTo>
                    <a:pt x="108516" y="406408"/>
                  </a:lnTo>
                  <a:lnTo>
                    <a:pt x="150324" y="383710"/>
                  </a:lnTo>
                  <a:lnTo>
                    <a:pt x="196524" y="369365"/>
                  </a:lnTo>
                  <a:lnTo>
                    <a:pt x="246126" y="364362"/>
                  </a:lnTo>
                  <a:lnTo>
                    <a:pt x="2066036" y="364362"/>
                  </a:lnTo>
                  <a:lnTo>
                    <a:pt x="2579497" y="0"/>
                  </a:lnTo>
                  <a:lnTo>
                    <a:pt x="2951479" y="364362"/>
                  </a:lnTo>
                  <a:lnTo>
                    <a:pt x="3295650" y="364362"/>
                  </a:lnTo>
                  <a:lnTo>
                    <a:pt x="3345241" y="369365"/>
                  </a:lnTo>
                  <a:lnTo>
                    <a:pt x="3391435" y="383710"/>
                  </a:lnTo>
                  <a:lnTo>
                    <a:pt x="3433243" y="406408"/>
                  </a:lnTo>
                  <a:lnTo>
                    <a:pt x="3469671" y="436467"/>
                  </a:lnTo>
                  <a:lnTo>
                    <a:pt x="3499730" y="472895"/>
                  </a:lnTo>
                  <a:lnTo>
                    <a:pt x="3522428" y="514703"/>
                  </a:lnTo>
                  <a:lnTo>
                    <a:pt x="3536773" y="560897"/>
                  </a:lnTo>
                  <a:lnTo>
                    <a:pt x="3541776" y="610488"/>
                  </a:lnTo>
                  <a:lnTo>
                    <a:pt x="3541776" y="979677"/>
                  </a:lnTo>
                  <a:lnTo>
                    <a:pt x="3541776" y="1594992"/>
                  </a:lnTo>
                  <a:close/>
                </a:path>
              </a:pathLst>
            </a:custGeom>
            <a:ln w="19812">
              <a:solidFill>
                <a:srgbClr val="1F487C"/>
              </a:solidFill>
            </a:ln>
          </p:spPr>
          <p:txBody>
            <a:bodyPr wrap="square" lIns="0" tIns="0" rIns="0" bIns="0" rtlCol="0"/>
            <a:lstStyle/>
            <a:p>
              <a:endParaRPr/>
            </a:p>
          </p:txBody>
        </p:sp>
      </p:grpSp>
      <p:sp>
        <p:nvSpPr>
          <p:cNvPr id="16" name="object 16"/>
          <p:cNvSpPr txBox="1"/>
          <p:nvPr/>
        </p:nvSpPr>
        <p:spPr>
          <a:xfrm>
            <a:off x="868476" y="4208779"/>
            <a:ext cx="3351573" cy="350737"/>
          </a:xfrm>
          <a:prstGeom prst="rect">
            <a:avLst/>
          </a:prstGeom>
        </p:spPr>
        <p:txBody>
          <a:bodyPr vert="horz" wrap="square" lIns="0" tIns="12065" rIns="0" bIns="0" rtlCol="0">
            <a:spAutoFit/>
          </a:bodyPr>
          <a:lstStyle/>
          <a:p>
            <a:pPr marL="12700">
              <a:lnSpc>
                <a:spcPct val="100000"/>
              </a:lnSpc>
              <a:spcBef>
                <a:spcPts val="95"/>
              </a:spcBef>
            </a:pPr>
            <a:r>
              <a:rPr sz="2200" b="1" spc="-15" dirty="0" err="1">
                <a:solidFill>
                  <a:srgbClr val="1F487C"/>
                </a:solidFill>
                <a:latin typeface="Carlito"/>
                <a:cs typeface="Carlito"/>
              </a:rPr>
              <a:t>Tiga</a:t>
            </a:r>
            <a:r>
              <a:rPr sz="2200" b="1" spc="-80" dirty="0">
                <a:solidFill>
                  <a:srgbClr val="1F487C"/>
                </a:solidFill>
                <a:latin typeface="Carlito"/>
                <a:cs typeface="Carlito"/>
              </a:rPr>
              <a:t> </a:t>
            </a:r>
            <a:r>
              <a:rPr sz="2200" b="1" spc="-15" dirty="0">
                <a:solidFill>
                  <a:srgbClr val="1F487C"/>
                </a:solidFill>
                <a:latin typeface="Carlito"/>
                <a:cs typeface="Carlito"/>
              </a:rPr>
              <a:t>Cara</a:t>
            </a:r>
            <a:r>
              <a:rPr lang="en-US" sz="2200" b="1" spc="-15" dirty="0">
                <a:solidFill>
                  <a:srgbClr val="1F487C"/>
                </a:solidFill>
                <a:latin typeface="Carlito"/>
                <a:cs typeface="Carlito"/>
              </a:rPr>
              <a:t> </a:t>
            </a:r>
            <a:r>
              <a:rPr lang="en-US" sz="2200" b="1" spc="-15" dirty="0" err="1">
                <a:solidFill>
                  <a:srgbClr val="1F487C"/>
                </a:solidFill>
                <a:latin typeface="Carlito"/>
                <a:cs typeface="Carlito"/>
              </a:rPr>
              <a:t>Menyukat</a:t>
            </a:r>
            <a:r>
              <a:rPr lang="en-US" sz="2200" b="1" spc="-15" dirty="0">
                <a:solidFill>
                  <a:srgbClr val="1F487C"/>
                </a:solidFill>
                <a:latin typeface="Carlito"/>
                <a:cs typeface="Carlito"/>
              </a:rPr>
              <a:t> Head</a:t>
            </a:r>
            <a:r>
              <a:rPr sz="2200" b="1" spc="-15" dirty="0">
                <a:solidFill>
                  <a:srgbClr val="1F487C"/>
                </a:solidFill>
                <a:latin typeface="Carlito"/>
                <a:cs typeface="Carlito"/>
              </a:rPr>
              <a:t>:</a:t>
            </a:r>
            <a:endParaRPr sz="2200" dirty="0">
              <a:latin typeface="Carlito"/>
              <a:cs typeface="Carlito"/>
            </a:endParaRPr>
          </a:p>
        </p:txBody>
      </p:sp>
      <p:sp>
        <p:nvSpPr>
          <p:cNvPr id="17" name="object 17"/>
          <p:cNvSpPr txBox="1"/>
          <p:nvPr/>
        </p:nvSpPr>
        <p:spPr>
          <a:xfrm>
            <a:off x="729698" y="4525817"/>
            <a:ext cx="3398724" cy="1243289"/>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085" algn="l"/>
                <a:tab pos="299720" algn="l"/>
              </a:tabLst>
            </a:pPr>
            <a:r>
              <a:rPr sz="2000" spc="-15" dirty="0">
                <a:solidFill>
                  <a:srgbClr val="1F487C"/>
                </a:solidFill>
                <a:latin typeface="Carlito"/>
                <a:cs typeface="Carlito"/>
              </a:rPr>
              <a:t>Cara </a:t>
            </a:r>
            <a:r>
              <a:rPr sz="2000" spc="-5" dirty="0">
                <a:solidFill>
                  <a:srgbClr val="1F487C"/>
                </a:solidFill>
                <a:latin typeface="Carlito"/>
                <a:cs typeface="Carlito"/>
              </a:rPr>
              <a:t>Tiub Air &amp; </a:t>
            </a:r>
            <a:r>
              <a:rPr sz="2000" spc="-15" dirty="0">
                <a:solidFill>
                  <a:srgbClr val="1F487C"/>
                </a:solidFill>
                <a:latin typeface="Carlito"/>
                <a:cs typeface="Carlito"/>
              </a:rPr>
              <a:t>Penyukat</a:t>
            </a:r>
            <a:r>
              <a:rPr sz="2000" spc="-45" dirty="0">
                <a:solidFill>
                  <a:srgbClr val="1F487C"/>
                </a:solidFill>
                <a:latin typeface="Carlito"/>
                <a:cs typeface="Carlito"/>
              </a:rPr>
              <a:t> </a:t>
            </a:r>
            <a:r>
              <a:rPr sz="2000" spc="-30" dirty="0">
                <a:solidFill>
                  <a:srgbClr val="1F487C"/>
                </a:solidFill>
                <a:latin typeface="Carlito"/>
                <a:cs typeface="Carlito"/>
              </a:rPr>
              <a:t>Tekanan</a:t>
            </a:r>
            <a:endParaRPr sz="2000" dirty="0">
              <a:latin typeface="Carlito"/>
              <a:cs typeface="Carlito"/>
            </a:endParaRPr>
          </a:p>
          <a:p>
            <a:pPr marL="299085" indent="-287020">
              <a:lnSpc>
                <a:spcPct val="100000"/>
              </a:lnSpc>
              <a:buFont typeface="Wingdings"/>
              <a:buChar char=""/>
              <a:tabLst>
                <a:tab pos="299085" algn="l"/>
                <a:tab pos="299720" algn="l"/>
              </a:tabLst>
            </a:pPr>
            <a:r>
              <a:rPr sz="2000" spc="-15" dirty="0">
                <a:solidFill>
                  <a:srgbClr val="1F487C"/>
                </a:solidFill>
                <a:latin typeface="Carlito"/>
                <a:cs typeface="Carlito"/>
              </a:rPr>
              <a:t>Cara</a:t>
            </a:r>
            <a:r>
              <a:rPr sz="2000" spc="-10" dirty="0">
                <a:solidFill>
                  <a:srgbClr val="1F487C"/>
                </a:solidFill>
                <a:latin typeface="Carlito"/>
                <a:cs typeface="Carlito"/>
              </a:rPr>
              <a:t> </a:t>
            </a:r>
            <a:r>
              <a:rPr sz="2000" spc="-5" dirty="0">
                <a:solidFill>
                  <a:srgbClr val="1F487C"/>
                </a:solidFill>
                <a:latin typeface="Carlito"/>
                <a:cs typeface="Carlito"/>
              </a:rPr>
              <a:t>GPS</a:t>
            </a:r>
            <a:endParaRPr sz="2000" dirty="0">
              <a:latin typeface="Carlito"/>
              <a:cs typeface="Carlito"/>
            </a:endParaRPr>
          </a:p>
          <a:p>
            <a:pPr marL="299085" indent="-287020">
              <a:lnSpc>
                <a:spcPct val="100000"/>
              </a:lnSpc>
              <a:buFont typeface="Wingdings"/>
              <a:buChar char=""/>
              <a:tabLst>
                <a:tab pos="299085" algn="l"/>
                <a:tab pos="299720" algn="l"/>
              </a:tabLst>
            </a:pPr>
            <a:r>
              <a:rPr sz="2000" spc="-15" dirty="0">
                <a:solidFill>
                  <a:srgbClr val="1F487C"/>
                </a:solidFill>
                <a:latin typeface="Carlito"/>
                <a:cs typeface="Carlito"/>
              </a:rPr>
              <a:t>Cara </a:t>
            </a:r>
            <a:r>
              <a:rPr sz="2000" spc="-5" dirty="0">
                <a:solidFill>
                  <a:srgbClr val="1F487C"/>
                </a:solidFill>
                <a:latin typeface="Carlito"/>
                <a:cs typeface="Carlito"/>
              </a:rPr>
              <a:t>Alat </a:t>
            </a:r>
            <a:r>
              <a:rPr sz="2000" spc="-10" dirty="0">
                <a:solidFill>
                  <a:srgbClr val="1F487C"/>
                </a:solidFill>
                <a:latin typeface="Carlito"/>
                <a:cs typeface="Carlito"/>
              </a:rPr>
              <a:t>Survey</a:t>
            </a:r>
            <a:r>
              <a:rPr sz="2000" spc="30" dirty="0">
                <a:solidFill>
                  <a:srgbClr val="1F487C"/>
                </a:solidFill>
                <a:latin typeface="Carlito"/>
                <a:cs typeface="Carlito"/>
              </a:rPr>
              <a:t> </a:t>
            </a:r>
            <a:r>
              <a:rPr sz="2000" spc="-10" dirty="0">
                <a:solidFill>
                  <a:srgbClr val="1F487C"/>
                </a:solidFill>
                <a:latin typeface="Carlito"/>
                <a:cs typeface="Carlito"/>
              </a:rPr>
              <a:t>(Theodolite)</a:t>
            </a:r>
            <a:endParaRPr sz="2000" dirty="0">
              <a:latin typeface="Carlito"/>
              <a:cs typeface="Carlito"/>
            </a:endParaRPr>
          </a:p>
        </p:txBody>
      </p:sp>
      <p:sp>
        <p:nvSpPr>
          <p:cNvPr id="18" name="object 18"/>
          <p:cNvSpPr/>
          <p:nvPr/>
        </p:nvSpPr>
        <p:spPr>
          <a:xfrm>
            <a:off x="7895843" y="169163"/>
            <a:ext cx="583692" cy="585216"/>
          </a:xfrm>
          <a:prstGeom prst="rect">
            <a:avLst/>
          </a:prstGeom>
          <a:blipFill>
            <a:blip r:embed="rId5" cstate="print"/>
            <a:stretch>
              <a:fillRect/>
            </a:stretch>
          </a:blipFill>
        </p:spPr>
        <p:txBody>
          <a:bodyPr wrap="square" lIns="0" tIns="0" rIns="0" bIns="0" rtlCol="0"/>
          <a:lstStyle/>
          <a:p>
            <a:endParaRPr/>
          </a:p>
        </p:txBody>
      </p:sp>
      <p:grpSp>
        <p:nvGrpSpPr>
          <p:cNvPr id="19" name="object 19"/>
          <p:cNvGrpSpPr/>
          <p:nvPr/>
        </p:nvGrpSpPr>
        <p:grpSpPr>
          <a:xfrm>
            <a:off x="496823" y="862257"/>
            <a:ext cx="8019415" cy="106045"/>
            <a:chOff x="496823" y="862257"/>
            <a:chExt cx="8019415" cy="106045"/>
          </a:xfrm>
        </p:grpSpPr>
        <p:sp>
          <p:nvSpPr>
            <p:cNvPr id="20" name="object 20"/>
            <p:cNvSpPr/>
            <p:nvPr/>
          </p:nvSpPr>
          <p:spPr>
            <a:xfrm>
              <a:off x="496823" y="862257"/>
              <a:ext cx="8019288" cy="105809"/>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0168" y="86559"/>
            <a:ext cx="6816725" cy="689291"/>
          </a:xfrm>
          <a:prstGeom prst="rect">
            <a:avLst/>
          </a:prstGeom>
        </p:spPr>
        <p:txBody>
          <a:bodyPr vert="horz" wrap="square" lIns="0" tIns="12065" rIns="0" bIns="0" rtlCol="0">
            <a:spAutoFit/>
          </a:bodyPr>
          <a:lstStyle/>
          <a:p>
            <a:pPr marL="12700">
              <a:lnSpc>
                <a:spcPct val="100000"/>
              </a:lnSpc>
              <a:spcBef>
                <a:spcPts val="95"/>
              </a:spcBef>
            </a:pPr>
            <a:r>
              <a:rPr sz="2200" i="0" dirty="0">
                <a:latin typeface="Carlito"/>
                <a:cs typeface="Carlito"/>
              </a:rPr>
              <a:t>3A. </a:t>
            </a:r>
            <a:r>
              <a:rPr sz="2200" i="0" spc="-15" dirty="0" err="1">
                <a:latin typeface="Carlito"/>
                <a:cs typeface="Carlito"/>
              </a:rPr>
              <a:t>Mengira</a:t>
            </a:r>
            <a:r>
              <a:rPr sz="2200" i="0" spc="-15" dirty="0">
                <a:latin typeface="Carlito"/>
                <a:cs typeface="Carlito"/>
              </a:rPr>
              <a:t> </a:t>
            </a:r>
            <a:r>
              <a:rPr sz="2200" i="0" spc="-5" dirty="0">
                <a:latin typeface="Carlito"/>
                <a:cs typeface="Carlito"/>
              </a:rPr>
              <a:t>H – </a:t>
            </a:r>
            <a:r>
              <a:rPr sz="2200" i="0" spc="-20" dirty="0">
                <a:latin typeface="Carlito"/>
                <a:cs typeface="Carlito"/>
              </a:rPr>
              <a:t>Cara </a:t>
            </a:r>
            <a:r>
              <a:rPr sz="2200" i="0" spc="-10" dirty="0">
                <a:latin typeface="Carlito"/>
                <a:cs typeface="Carlito"/>
              </a:rPr>
              <a:t>Tiub </a:t>
            </a:r>
            <a:r>
              <a:rPr sz="2200" i="0" spc="-5" dirty="0">
                <a:latin typeface="Carlito"/>
                <a:cs typeface="Carlito"/>
              </a:rPr>
              <a:t>Air &amp; </a:t>
            </a:r>
            <a:r>
              <a:rPr sz="2200" i="0" spc="-25" dirty="0" err="1">
                <a:latin typeface="Carlito"/>
                <a:cs typeface="Carlito"/>
              </a:rPr>
              <a:t>Penyukat</a:t>
            </a:r>
            <a:r>
              <a:rPr sz="2200" i="0" spc="204" dirty="0">
                <a:latin typeface="Carlito"/>
                <a:cs typeface="Carlito"/>
              </a:rPr>
              <a:t> </a:t>
            </a:r>
            <a:r>
              <a:rPr sz="2200" i="0" spc="-35" dirty="0" err="1">
                <a:latin typeface="Carlito"/>
                <a:cs typeface="Carlito"/>
              </a:rPr>
              <a:t>Tekanan</a:t>
            </a:r>
            <a:r>
              <a:rPr lang="en-US" sz="2200" i="0" spc="-35" dirty="0">
                <a:latin typeface="Carlito"/>
                <a:cs typeface="Carlito"/>
              </a:rPr>
              <a:t>/</a:t>
            </a:r>
            <a:br>
              <a:rPr lang="en-US" sz="2200" i="0" spc="-35" dirty="0">
                <a:latin typeface="Carlito"/>
                <a:cs typeface="Carlito"/>
              </a:rPr>
            </a:br>
            <a:r>
              <a:rPr lang="en-US" sz="2200" i="0" spc="-35" dirty="0">
                <a:latin typeface="Carlito"/>
                <a:cs typeface="Carlito"/>
              </a:rPr>
              <a:t>Tube and Pressure Gauge</a:t>
            </a:r>
            <a:endParaRPr sz="2200" dirty="0">
              <a:latin typeface="Carlito"/>
              <a:cs typeface="Carlito"/>
            </a:endParaRPr>
          </a:p>
        </p:txBody>
      </p:sp>
      <p:grpSp>
        <p:nvGrpSpPr>
          <p:cNvPr id="3" name="object 3"/>
          <p:cNvGrpSpPr/>
          <p:nvPr/>
        </p:nvGrpSpPr>
        <p:grpSpPr>
          <a:xfrm>
            <a:off x="496823" y="862257"/>
            <a:ext cx="8019415" cy="106045"/>
            <a:chOff x="496823" y="862257"/>
            <a:chExt cx="8019415" cy="106045"/>
          </a:xfrm>
        </p:grpSpPr>
        <p:sp>
          <p:nvSpPr>
            <p:cNvPr id="4" name="object 4"/>
            <p:cNvSpPr/>
            <p:nvPr/>
          </p:nvSpPr>
          <p:spPr>
            <a:xfrm>
              <a:off x="496823" y="862257"/>
              <a:ext cx="8019288" cy="1058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
        <p:nvSpPr>
          <p:cNvPr id="6" name="object 6"/>
          <p:cNvSpPr txBox="1"/>
          <p:nvPr/>
        </p:nvSpPr>
        <p:spPr>
          <a:xfrm>
            <a:off x="152400" y="1037081"/>
            <a:ext cx="8915399" cy="2474395"/>
          </a:xfrm>
          <a:prstGeom prst="rect">
            <a:avLst/>
          </a:prstGeom>
        </p:spPr>
        <p:txBody>
          <a:bodyPr vert="horz" wrap="square" lIns="0" tIns="12065" rIns="0" bIns="0" rtlCol="0">
            <a:spAutoFit/>
          </a:bodyPr>
          <a:lstStyle/>
          <a:p>
            <a:pPr marL="12700" marR="7620" algn="just">
              <a:lnSpc>
                <a:spcPct val="100000"/>
              </a:lnSpc>
              <a:spcBef>
                <a:spcPts val="95"/>
              </a:spcBef>
            </a:pPr>
            <a:r>
              <a:rPr sz="2000" spc="-15" dirty="0">
                <a:solidFill>
                  <a:srgbClr val="1F487C"/>
                </a:solidFill>
                <a:latin typeface="Carlito"/>
                <a:cs typeface="Carlito"/>
              </a:rPr>
              <a:t>Cara </a:t>
            </a:r>
            <a:r>
              <a:rPr sz="2000" spc="-10" dirty="0">
                <a:solidFill>
                  <a:srgbClr val="1F487C"/>
                </a:solidFill>
                <a:latin typeface="Carlito"/>
                <a:cs typeface="Carlito"/>
              </a:rPr>
              <a:t>ini adalah mudah dan tepat tetapi langkah </a:t>
            </a:r>
            <a:r>
              <a:rPr sz="2000" spc="-5" dirty="0">
                <a:solidFill>
                  <a:srgbClr val="1F487C"/>
                </a:solidFill>
                <a:latin typeface="Carlito"/>
                <a:cs typeface="Carlito"/>
              </a:rPr>
              <a:t>harus </a:t>
            </a:r>
            <a:r>
              <a:rPr sz="2000" spc="-10" dirty="0">
                <a:solidFill>
                  <a:srgbClr val="1F487C"/>
                </a:solidFill>
                <a:latin typeface="Carlito"/>
                <a:cs typeface="Carlito"/>
              </a:rPr>
              <a:t>diambil </a:t>
            </a:r>
            <a:r>
              <a:rPr sz="2000" spc="-15" dirty="0">
                <a:solidFill>
                  <a:srgbClr val="1F487C"/>
                </a:solidFill>
                <a:latin typeface="Carlito"/>
                <a:cs typeface="Carlito"/>
              </a:rPr>
              <a:t>supaya </a:t>
            </a:r>
            <a:r>
              <a:rPr sz="2000" spc="-10" dirty="0">
                <a:solidFill>
                  <a:srgbClr val="1F487C"/>
                </a:solidFill>
                <a:latin typeface="Carlito"/>
                <a:cs typeface="Carlito"/>
              </a:rPr>
              <a:t>alat tekanan </a:t>
            </a:r>
            <a:r>
              <a:rPr sz="2000" spc="-15" dirty="0">
                <a:solidFill>
                  <a:srgbClr val="1F487C"/>
                </a:solidFill>
                <a:latin typeface="Carlito"/>
                <a:cs typeface="Carlito"/>
              </a:rPr>
              <a:t>dikalibrate  </a:t>
            </a:r>
            <a:r>
              <a:rPr sz="2000" spc="-5" dirty="0">
                <a:solidFill>
                  <a:srgbClr val="1F487C"/>
                </a:solidFill>
                <a:latin typeface="Carlito"/>
                <a:cs typeface="Carlito"/>
              </a:rPr>
              <a:t>dan tidak ada gelembung angin di dalam</a:t>
            </a:r>
            <a:r>
              <a:rPr sz="2000" spc="-75" dirty="0">
                <a:solidFill>
                  <a:srgbClr val="1F487C"/>
                </a:solidFill>
                <a:latin typeface="Carlito"/>
                <a:cs typeface="Carlito"/>
              </a:rPr>
              <a:t> </a:t>
            </a:r>
            <a:r>
              <a:rPr sz="2000" spc="-5" dirty="0">
                <a:solidFill>
                  <a:srgbClr val="1F487C"/>
                </a:solidFill>
                <a:latin typeface="Carlito"/>
                <a:cs typeface="Carlito"/>
              </a:rPr>
              <a:t>tiub.</a:t>
            </a:r>
            <a:endParaRPr sz="2000" dirty="0">
              <a:latin typeface="Carlito"/>
              <a:cs typeface="Carlito"/>
            </a:endParaRPr>
          </a:p>
          <a:p>
            <a:pPr>
              <a:lnSpc>
                <a:spcPct val="100000"/>
              </a:lnSpc>
              <a:spcBef>
                <a:spcPts val="30"/>
              </a:spcBef>
            </a:pPr>
            <a:endParaRPr sz="2000" dirty="0">
              <a:latin typeface="Carlito"/>
              <a:cs typeface="Carlito"/>
            </a:endParaRPr>
          </a:p>
          <a:p>
            <a:pPr marL="12700" marR="5080" algn="just">
              <a:lnSpc>
                <a:spcPct val="100000"/>
              </a:lnSpc>
            </a:pPr>
            <a:r>
              <a:rPr sz="2000" spc="-15" dirty="0">
                <a:solidFill>
                  <a:srgbClr val="1F487C"/>
                </a:solidFill>
                <a:latin typeface="Carlito"/>
                <a:cs typeface="Carlito"/>
              </a:rPr>
              <a:t>Jarak </a:t>
            </a:r>
            <a:r>
              <a:rPr sz="2000" dirty="0">
                <a:solidFill>
                  <a:srgbClr val="1F487C"/>
                </a:solidFill>
                <a:latin typeface="Carlito"/>
                <a:cs typeface="Carlito"/>
              </a:rPr>
              <a:t>dari </a:t>
            </a:r>
            <a:r>
              <a:rPr sz="2000" b="1" spc="-20" dirty="0">
                <a:solidFill>
                  <a:srgbClr val="1F487C"/>
                </a:solidFill>
                <a:latin typeface="Carlito"/>
                <a:cs typeface="Carlito"/>
              </a:rPr>
              <a:t>Intake  </a:t>
            </a:r>
            <a:r>
              <a:rPr sz="2000" spc="-30" dirty="0">
                <a:solidFill>
                  <a:srgbClr val="1F487C"/>
                </a:solidFill>
                <a:latin typeface="Carlito"/>
                <a:cs typeface="Carlito"/>
              </a:rPr>
              <a:t>ke </a:t>
            </a:r>
            <a:r>
              <a:rPr sz="2000" b="1" spc="-10" dirty="0">
                <a:solidFill>
                  <a:srgbClr val="1F487C"/>
                </a:solidFill>
                <a:latin typeface="Carlito"/>
                <a:cs typeface="Carlito"/>
              </a:rPr>
              <a:t>Powerhouse </a:t>
            </a:r>
            <a:r>
              <a:rPr sz="2000" spc="-10" dirty="0">
                <a:solidFill>
                  <a:srgbClr val="1F487C"/>
                </a:solidFill>
                <a:latin typeface="Carlito"/>
                <a:cs typeface="Carlito"/>
              </a:rPr>
              <a:t>dibahagikan </a:t>
            </a:r>
            <a:r>
              <a:rPr sz="2000" spc="-15" dirty="0">
                <a:solidFill>
                  <a:srgbClr val="1F487C"/>
                </a:solidFill>
                <a:latin typeface="Carlito"/>
                <a:cs typeface="Carlito"/>
              </a:rPr>
              <a:t>kepada beberapa </a:t>
            </a:r>
            <a:r>
              <a:rPr sz="2000" spc="-10" dirty="0">
                <a:solidFill>
                  <a:srgbClr val="1F487C"/>
                </a:solidFill>
                <a:latin typeface="Carlito"/>
                <a:cs typeface="Carlito"/>
              </a:rPr>
              <a:t>bahagian. </a:t>
            </a:r>
            <a:r>
              <a:rPr sz="2000" spc="-5" dirty="0">
                <a:solidFill>
                  <a:srgbClr val="1F487C"/>
                </a:solidFill>
                <a:latin typeface="Carlito"/>
                <a:cs typeface="Carlito"/>
              </a:rPr>
              <a:t>Bagi </a:t>
            </a:r>
            <a:r>
              <a:rPr sz="2000" spc="-10" dirty="0">
                <a:solidFill>
                  <a:srgbClr val="1F487C"/>
                </a:solidFill>
                <a:latin typeface="Carlito"/>
                <a:cs typeface="Carlito"/>
              </a:rPr>
              <a:t>setiap  bahagian, tiub </a:t>
            </a:r>
            <a:r>
              <a:rPr sz="2000" spc="-5" dirty="0">
                <a:solidFill>
                  <a:srgbClr val="1F487C"/>
                </a:solidFill>
                <a:latin typeface="Carlito"/>
                <a:cs typeface="Carlito"/>
              </a:rPr>
              <a:t>air </a:t>
            </a:r>
            <a:r>
              <a:rPr sz="2000" spc="-10" dirty="0">
                <a:solidFill>
                  <a:srgbClr val="1F487C"/>
                </a:solidFill>
                <a:latin typeface="Carlito"/>
                <a:cs typeface="Carlito"/>
              </a:rPr>
              <a:t>yang sudah dipenuhkan </a:t>
            </a:r>
            <a:r>
              <a:rPr sz="2000" spc="-15" dirty="0">
                <a:solidFill>
                  <a:srgbClr val="1F487C"/>
                </a:solidFill>
                <a:latin typeface="Carlito"/>
                <a:cs typeface="Carlito"/>
              </a:rPr>
              <a:t>dengan </a:t>
            </a:r>
            <a:r>
              <a:rPr sz="2000" spc="-10" dirty="0">
                <a:solidFill>
                  <a:srgbClr val="1F487C"/>
                </a:solidFill>
                <a:latin typeface="Carlito"/>
                <a:cs typeface="Carlito"/>
              </a:rPr>
              <a:t>air </a:t>
            </a:r>
            <a:r>
              <a:rPr sz="2000" spc="-5" dirty="0">
                <a:solidFill>
                  <a:srgbClr val="1F487C"/>
                </a:solidFill>
                <a:latin typeface="Carlito"/>
                <a:cs typeface="Carlito"/>
              </a:rPr>
              <a:t>dan </a:t>
            </a:r>
            <a:r>
              <a:rPr sz="2000" spc="-10" dirty="0">
                <a:solidFill>
                  <a:srgbClr val="1F487C"/>
                </a:solidFill>
                <a:latin typeface="Carlito"/>
                <a:cs typeface="Carlito"/>
              </a:rPr>
              <a:t>disambungkan </a:t>
            </a:r>
            <a:r>
              <a:rPr sz="2000" spc="-15" dirty="0">
                <a:solidFill>
                  <a:srgbClr val="1F487C"/>
                </a:solidFill>
                <a:latin typeface="Carlito"/>
                <a:cs typeface="Carlito"/>
              </a:rPr>
              <a:t>kepada penyukat  </a:t>
            </a:r>
            <a:r>
              <a:rPr sz="2000" spc="-10" dirty="0">
                <a:solidFill>
                  <a:srgbClr val="1F487C"/>
                </a:solidFill>
                <a:latin typeface="Carlito"/>
                <a:cs typeface="Carlito"/>
              </a:rPr>
              <a:t>tekanan </a:t>
            </a:r>
            <a:r>
              <a:rPr sz="2000" spc="-15" dirty="0">
                <a:solidFill>
                  <a:srgbClr val="1F487C"/>
                </a:solidFill>
                <a:latin typeface="Carlito"/>
                <a:cs typeface="Carlito"/>
              </a:rPr>
              <a:t>diletak </a:t>
            </a:r>
            <a:r>
              <a:rPr sz="2000" spc="-10" dirty="0">
                <a:solidFill>
                  <a:srgbClr val="1F487C"/>
                </a:solidFill>
                <a:latin typeface="Carlito"/>
                <a:cs typeface="Carlito"/>
              </a:rPr>
              <a:t>diatas tanah. </a:t>
            </a:r>
            <a:r>
              <a:rPr sz="2000" spc="-15" dirty="0">
                <a:solidFill>
                  <a:srgbClr val="1F487C"/>
                </a:solidFill>
                <a:latin typeface="Carlito"/>
                <a:cs typeface="Carlito"/>
              </a:rPr>
              <a:t>Penyuat </a:t>
            </a:r>
            <a:r>
              <a:rPr sz="2000" spc="-10" dirty="0">
                <a:solidFill>
                  <a:srgbClr val="1F487C"/>
                </a:solidFill>
                <a:latin typeface="Carlito"/>
                <a:cs typeface="Carlito"/>
              </a:rPr>
              <a:t>tekanan </a:t>
            </a:r>
            <a:r>
              <a:rPr sz="2000" spc="-15" dirty="0">
                <a:solidFill>
                  <a:srgbClr val="1F487C"/>
                </a:solidFill>
                <a:latin typeface="Carlito"/>
                <a:cs typeface="Carlito"/>
              </a:rPr>
              <a:t>akan </a:t>
            </a:r>
            <a:r>
              <a:rPr sz="2000" spc="-10" dirty="0">
                <a:solidFill>
                  <a:srgbClr val="1F487C"/>
                </a:solidFill>
                <a:latin typeface="Carlito"/>
                <a:cs typeface="Carlito"/>
              </a:rPr>
              <a:t>memberikan bacaan tekanan </a:t>
            </a:r>
            <a:r>
              <a:rPr sz="2000" spc="-5" dirty="0">
                <a:solidFill>
                  <a:srgbClr val="1F487C"/>
                </a:solidFill>
                <a:latin typeface="Carlito"/>
                <a:cs typeface="Carlito"/>
              </a:rPr>
              <a:t>dalam unit  </a:t>
            </a:r>
            <a:r>
              <a:rPr sz="2000" spc="-45" dirty="0">
                <a:solidFill>
                  <a:srgbClr val="1F487C"/>
                </a:solidFill>
                <a:latin typeface="Carlito"/>
                <a:cs typeface="Carlito"/>
              </a:rPr>
              <a:t>bar. </a:t>
            </a:r>
            <a:r>
              <a:rPr sz="2000" spc="-10" dirty="0">
                <a:solidFill>
                  <a:srgbClr val="1F487C"/>
                </a:solidFill>
                <a:latin typeface="Carlito"/>
                <a:cs typeface="Carlito"/>
              </a:rPr>
              <a:t>Bacaan ini </a:t>
            </a:r>
            <a:r>
              <a:rPr sz="2000" spc="-20" dirty="0">
                <a:solidFill>
                  <a:srgbClr val="1F487C"/>
                </a:solidFill>
                <a:latin typeface="Carlito"/>
                <a:cs typeface="Carlito"/>
              </a:rPr>
              <a:t>direkodkan </a:t>
            </a:r>
            <a:r>
              <a:rPr sz="2000" spc="-5" dirty="0">
                <a:solidFill>
                  <a:srgbClr val="1F487C"/>
                </a:solidFill>
                <a:latin typeface="Carlito"/>
                <a:cs typeface="Carlito"/>
              </a:rPr>
              <a:t>dan </a:t>
            </a:r>
            <a:r>
              <a:rPr sz="2000" spc="-10" dirty="0">
                <a:solidFill>
                  <a:srgbClr val="1F487C"/>
                </a:solidFill>
                <a:latin typeface="Carlito"/>
                <a:cs typeface="Carlito"/>
              </a:rPr>
              <a:t>setelah bacaaan untuk semua bahagian siap </a:t>
            </a:r>
            <a:r>
              <a:rPr sz="2000" spc="-5" dirty="0">
                <a:solidFill>
                  <a:srgbClr val="1F487C"/>
                </a:solidFill>
                <a:latin typeface="Carlito"/>
                <a:cs typeface="Carlito"/>
              </a:rPr>
              <a:t>diambil, </a:t>
            </a:r>
            <a:r>
              <a:rPr sz="2000" spc="-10" dirty="0">
                <a:solidFill>
                  <a:srgbClr val="1F487C"/>
                </a:solidFill>
                <a:latin typeface="Carlito"/>
                <a:cs typeface="Carlito"/>
              </a:rPr>
              <a:t>bacaan-  </a:t>
            </a:r>
            <a:r>
              <a:rPr sz="2000" spc="-5" dirty="0">
                <a:solidFill>
                  <a:srgbClr val="1F487C"/>
                </a:solidFill>
                <a:latin typeface="Carlito"/>
                <a:cs typeface="Carlito"/>
              </a:rPr>
              <a:t>bacaan</a:t>
            </a:r>
            <a:r>
              <a:rPr sz="2000" spc="-10" dirty="0">
                <a:solidFill>
                  <a:srgbClr val="1F487C"/>
                </a:solidFill>
                <a:latin typeface="Carlito"/>
                <a:cs typeface="Carlito"/>
              </a:rPr>
              <a:t> dijumlahkan.</a:t>
            </a:r>
            <a:endParaRPr sz="2000" dirty="0">
              <a:latin typeface="Carlito"/>
              <a:cs typeface="Carlito"/>
            </a:endParaRPr>
          </a:p>
        </p:txBody>
      </p:sp>
      <p:sp>
        <p:nvSpPr>
          <p:cNvPr id="7" name="object 7"/>
          <p:cNvSpPr/>
          <p:nvPr/>
        </p:nvSpPr>
        <p:spPr>
          <a:xfrm>
            <a:off x="7895843" y="169163"/>
            <a:ext cx="583692" cy="585216"/>
          </a:xfrm>
          <a:prstGeom prst="rect">
            <a:avLst/>
          </a:prstGeom>
          <a:blipFill>
            <a:blip r:embed="rId3" cstate="print"/>
            <a:stretch>
              <a:fillRect/>
            </a:stretch>
          </a:blipFill>
        </p:spPr>
        <p:txBody>
          <a:bodyPr wrap="square" lIns="0" tIns="0" rIns="0" bIns="0" rtlCol="0"/>
          <a:lstStyle/>
          <a:p>
            <a:endParaRPr/>
          </a:p>
        </p:txBody>
      </p:sp>
      <p:grpSp>
        <p:nvGrpSpPr>
          <p:cNvPr id="8" name="object 8"/>
          <p:cNvGrpSpPr/>
          <p:nvPr/>
        </p:nvGrpSpPr>
        <p:grpSpPr>
          <a:xfrm>
            <a:off x="0" y="3511476"/>
            <a:ext cx="4876800" cy="3346524"/>
            <a:chOff x="676550" y="3783260"/>
            <a:chExt cx="3665854" cy="2407285"/>
          </a:xfrm>
        </p:grpSpPr>
        <p:sp>
          <p:nvSpPr>
            <p:cNvPr id="9" name="object 9"/>
            <p:cNvSpPr/>
            <p:nvPr/>
          </p:nvSpPr>
          <p:spPr>
            <a:xfrm>
              <a:off x="676550" y="3783260"/>
              <a:ext cx="3665417" cy="190552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04671" y="4788417"/>
              <a:ext cx="1021022" cy="90560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534668" y="5675376"/>
              <a:ext cx="2776728" cy="51511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581530" y="5699760"/>
              <a:ext cx="2682621" cy="420624"/>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581530" y="5699760"/>
              <a:ext cx="2682875" cy="421005"/>
            </a:xfrm>
            <a:custGeom>
              <a:avLst/>
              <a:gdLst/>
              <a:ahLst/>
              <a:cxnLst/>
              <a:rect l="l" t="t" r="r" b="b"/>
              <a:pathLst>
                <a:path w="2682875" h="421004">
                  <a:moveTo>
                    <a:pt x="1347216" y="420268"/>
                  </a:moveTo>
                  <a:lnTo>
                    <a:pt x="1279823" y="418783"/>
                  </a:lnTo>
                  <a:lnTo>
                    <a:pt x="1213316" y="416169"/>
                  </a:lnTo>
                  <a:lnTo>
                    <a:pt x="1147795" y="412451"/>
                  </a:lnTo>
                  <a:lnTo>
                    <a:pt x="1083360" y="407657"/>
                  </a:lnTo>
                  <a:lnTo>
                    <a:pt x="1020110" y="401813"/>
                  </a:lnTo>
                  <a:lnTo>
                    <a:pt x="958146" y="394946"/>
                  </a:lnTo>
                  <a:lnTo>
                    <a:pt x="897567" y="387081"/>
                  </a:lnTo>
                  <a:lnTo>
                    <a:pt x="838472" y="378245"/>
                  </a:lnTo>
                  <a:lnTo>
                    <a:pt x="780962" y="368465"/>
                  </a:lnTo>
                  <a:lnTo>
                    <a:pt x="725137" y="357768"/>
                  </a:lnTo>
                  <a:lnTo>
                    <a:pt x="671096" y="346179"/>
                  </a:lnTo>
                  <a:lnTo>
                    <a:pt x="618938" y="333725"/>
                  </a:lnTo>
                  <a:lnTo>
                    <a:pt x="568765" y="320432"/>
                  </a:lnTo>
                  <a:lnTo>
                    <a:pt x="520675" y="306328"/>
                  </a:lnTo>
                  <a:lnTo>
                    <a:pt x="474768" y="291438"/>
                  </a:lnTo>
                  <a:lnTo>
                    <a:pt x="431145" y="275789"/>
                  </a:lnTo>
                  <a:lnTo>
                    <a:pt x="389904" y="259408"/>
                  </a:lnTo>
                  <a:lnTo>
                    <a:pt x="351146" y="242320"/>
                  </a:lnTo>
                  <a:lnTo>
                    <a:pt x="314970" y="224552"/>
                  </a:lnTo>
                  <a:lnTo>
                    <a:pt x="281476" y="206132"/>
                  </a:lnTo>
                  <a:lnTo>
                    <a:pt x="222935" y="167436"/>
                  </a:lnTo>
                  <a:lnTo>
                    <a:pt x="176319" y="126446"/>
                  </a:lnTo>
                  <a:lnTo>
                    <a:pt x="157733" y="105155"/>
                  </a:lnTo>
                  <a:lnTo>
                    <a:pt x="210312" y="105155"/>
                  </a:lnTo>
                  <a:lnTo>
                    <a:pt x="64388" y="0"/>
                  </a:lnTo>
                  <a:lnTo>
                    <a:pt x="0" y="105155"/>
                  </a:lnTo>
                  <a:lnTo>
                    <a:pt x="52577" y="105155"/>
                  </a:lnTo>
                  <a:lnTo>
                    <a:pt x="70306" y="125556"/>
                  </a:lnTo>
                  <a:lnTo>
                    <a:pt x="114413" y="164886"/>
                  </a:lnTo>
                  <a:lnTo>
                    <a:pt x="169466" y="202103"/>
                  </a:lnTo>
                  <a:lnTo>
                    <a:pt x="234754" y="237029"/>
                  </a:lnTo>
                  <a:lnTo>
                    <a:pt x="271015" y="253576"/>
                  </a:lnTo>
                  <a:lnTo>
                    <a:pt x="309569" y="269482"/>
                  </a:lnTo>
                  <a:lnTo>
                    <a:pt x="350328" y="284726"/>
                  </a:lnTo>
                  <a:lnTo>
                    <a:pt x="393202" y="299284"/>
                  </a:lnTo>
                  <a:lnTo>
                    <a:pt x="438104" y="313133"/>
                  </a:lnTo>
                  <a:lnTo>
                    <a:pt x="484944" y="326253"/>
                  </a:lnTo>
                  <a:lnTo>
                    <a:pt x="533634" y="338619"/>
                  </a:lnTo>
                  <a:lnTo>
                    <a:pt x="584086" y="350210"/>
                  </a:lnTo>
                  <a:lnTo>
                    <a:pt x="636210" y="361003"/>
                  </a:lnTo>
                  <a:lnTo>
                    <a:pt x="689919" y="370975"/>
                  </a:lnTo>
                  <a:lnTo>
                    <a:pt x="745123" y="380105"/>
                  </a:lnTo>
                  <a:lnTo>
                    <a:pt x="801734" y="388369"/>
                  </a:lnTo>
                  <a:lnTo>
                    <a:pt x="859663" y="395745"/>
                  </a:lnTo>
                  <a:lnTo>
                    <a:pt x="918822" y="402210"/>
                  </a:lnTo>
                  <a:lnTo>
                    <a:pt x="979122" y="407743"/>
                  </a:lnTo>
                  <a:lnTo>
                    <a:pt x="1040475" y="412320"/>
                  </a:lnTo>
                  <a:lnTo>
                    <a:pt x="1102791" y="415919"/>
                  </a:lnTo>
                  <a:lnTo>
                    <a:pt x="1165983" y="418518"/>
                  </a:lnTo>
                  <a:lnTo>
                    <a:pt x="1229961" y="420093"/>
                  </a:lnTo>
                  <a:lnTo>
                    <a:pt x="1294638" y="420623"/>
                  </a:lnTo>
                  <a:lnTo>
                    <a:pt x="1399794" y="420623"/>
                  </a:lnTo>
                  <a:lnTo>
                    <a:pt x="1470183" y="420001"/>
                  </a:lnTo>
                  <a:lnTo>
                    <a:pt x="1539580" y="418155"/>
                  </a:lnTo>
                  <a:lnTo>
                    <a:pt x="1607886" y="415118"/>
                  </a:lnTo>
                  <a:lnTo>
                    <a:pt x="1675004" y="410922"/>
                  </a:lnTo>
                  <a:lnTo>
                    <a:pt x="1740836" y="405599"/>
                  </a:lnTo>
                  <a:lnTo>
                    <a:pt x="1805284" y="399180"/>
                  </a:lnTo>
                  <a:lnTo>
                    <a:pt x="1868251" y="391699"/>
                  </a:lnTo>
                  <a:lnTo>
                    <a:pt x="1929638" y="383186"/>
                  </a:lnTo>
                  <a:lnTo>
                    <a:pt x="1989347" y="373675"/>
                  </a:lnTo>
                  <a:lnTo>
                    <a:pt x="2047282" y="363197"/>
                  </a:lnTo>
                  <a:lnTo>
                    <a:pt x="2103344" y="351784"/>
                  </a:lnTo>
                  <a:lnTo>
                    <a:pt x="2157435" y="339469"/>
                  </a:lnTo>
                  <a:lnTo>
                    <a:pt x="2209458" y="326283"/>
                  </a:lnTo>
                  <a:lnTo>
                    <a:pt x="2259314" y="312258"/>
                  </a:lnTo>
                  <a:lnTo>
                    <a:pt x="2306907" y="297427"/>
                  </a:lnTo>
                  <a:lnTo>
                    <a:pt x="2352138" y="281822"/>
                  </a:lnTo>
                  <a:lnTo>
                    <a:pt x="2394909" y="265474"/>
                  </a:lnTo>
                  <a:lnTo>
                    <a:pt x="2435123" y="248416"/>
                  </a:lnTo>
                  <a:lnTo>
                    <a:pt x="2472682" y="230680"/>
                  </a:lnTo>
                  <a:lnTo>
                    <a:pt x="2507488" y="212298"/>
                  </a:lnTo>
                  <a:lnTo>
                    <a:pt x="2568449" y="173724"/>
                  </a:lnTo>
                  <a:lnTo>
                    <a:pt x="2617226" y="132951"/>
                  </a:lnTo>
                  <a:lnTo>
                    <a:pt x="2653035" y="90234"/>
                  </a:lnTo>
                  <a:lnTo>
                    <a:pt x="2675094" y="45832"/>
                  </a:lnTo>
                  <a:lnTo>
                    <a:pt x="2682621" y="0"/>
                  </a:lnTo>
                  <a:lnTo>
                    <a:pt x="2577465" y="0"/>
                  </a:lnTo>
                  <a:lnTo>
                    <a:pt x="2575566" y="23078"/>
                  </a:lnTo>
                  <a:lnTo>
                    <a:pt x="2569938" y="45832"/>
                  </a:lnTo>
                  <a:lnTo>
                    <a:pt x="2547879" y="90234"/>
                  </a:lnTo>
                  <a:lnTo>
                    <a:pt x="2512070" y="132951"/>
                  </a:lnTo>
                  <a:lnTo>
                    <a:pt x="2463293" y="173724"/>
                  </a:lnTo>
                  <a:lnTo>
                    <a:pt x="2402332" y="212298"/>
                  </a:lnTo>
                  <a:lnTo>
                    <a:pt x="2367526" y="230680"/>
                  </a:lnTo>
                  <a:lnTo>
                    <a:pt x="2329967" y="248416"/>
                  </a:lnTo>
                  <a:lnTo>
                    <a:pt x="2289753" y="265474"/>
                  </a:lnTo>
                  <a:lnTo>
                    <a:pt x="2246982" y="281822"/>
                  </a:lnTo>
                  <a:lnTo>
                    <a:pt x="2201751" y="297427"/>
                  </a:lnTo>
                  <a:lnTo>
                    <a:pt x="2154158" y="312258"/>
                  </a:lnTo>
                  <a:lnTo>
                    <a:pt x="2104302" y="326283"/>
                  </a:lnTo>
                  <a:lnTo>
                    <a:pt x="2052279" y="339469"/>
                  </a:lnTo>
                  <a:lnTo>
                    <a:pt x="1998188" y="351784"/>
                  </a:lnTo>
                  <a:lnTo>
                    <a:pt x="1942126" y="363197"/>
                  </a:lnTo>
                  <a:lnTo>
                    <a:pt x="1884191" y="373675"/>
                  </a:lnTo>
                  <a:lnTo>
                    <a:pt x="1824482" y="383186"/>
                  </a:lnTo>
                  <a:lnTo>
                    <a:pt x="1763095" y="391699"/>
                  </a:lnTo>
                  <a:lnTo>
                    <a:pt x="1700128" y="399180"/>
                  </a:lnTo>
                  <a:lnTo>
                    <a:pt x="1635680" y="405599"/>
                  </a:lnTo>
                  <a:lnTo>
                    <a:pt x="1569848" y="410922"/>
                  </a:lnTo>
                  <a:lnTo>
                    <a:pt x="1502730" y="415118"/>
                  </a:lnTo>
                  <a:lnTo>
                    <a:pt x="1434424" y="418155"/>
                  </a:lnTo>
                  <a:lnTo>
                    <a:pt x="1365027" y="420001"/>
                  </a:lnTo>
                  <a:lnTo>
                    <a:pt x="1294638" y="420623"/>
                  </a:lnTo>
                </a:path>
              </a:pathLst>
            </a:custGeom>
            <a:ln w="9144">
              <a:solidFill>
                <a:srgbClr val="1F487C"/>
              </a:solidFill>
              <a:prstDash val="sysDash"/>
            </a:ln>
          </p:spPr>
          <p:txBody>
            <a:bodyPr wrap="square" lIns="0" tIns="0" rIns="0" bIns="0" rtlCol="0"/>
            <a:lstStyle/>
            <a:p>
              <a:endParaRPr/>
            </a:p>
          </p:txBody>
        </p:sp>
      </p:grpSp>
      <p:sp>
        <p:nvSpPr>
          <p:cNvPr id="17" name="object 17"/>
          <p:cNvSpPr txBox="1"/>
          <p:nvPr/>
        </p:nvSpPr>
        <p:spPr>
          <a:xfrm>
            <a:off x="4017149" y="3654290"/>
            <a:ext cx="4876219" cy="833562"/>
          </a:xfrm>
          <a:prstGeom prst="rect">
            <a:avLst/>
          </a:prstGeom>
        </p:spPr>
        <p:txBody>
          <a:bodyPr vert="horz" wrap="square" lIns="0" tIns="114300" rIns="0" bIns="0" rtlCol="0">
            <a:spAutoFit/>
          </a:bodyPr>
          <a:lstStyle/>
          <a:p>
            <a:pPr marL="140335" algn="ctr">
              <a:lnSpc>
                <a:spcPct val="100000"/>
              </a:lnSpc>
              <a:spcBef>
                <a:spcPts val="900"/>
              </a:spcBef>
            </a:pPr>
            <a:r>
              <a:rPr sz="2000" b="1" i="1" dirty="0">
                <a:solidFill>
                  <a:srgbClr val="C0504D"/>
                </a:solidFill>
                <a:latin typeface="Carlito"/>
                <a:cs typeface="Carlito"/>
              </a:rPr>
              <a:t>P = </a:t>
            </a:r>
            <a:r>
              <a:rPr sz="2000" b="1" i="1" dirty="0">
                <a:solidFill>
                  <a:srgbClr val="008000"/>
                </a:solidFill>
                <a:latin typeface="Carlito"/>
                <a:cs typeface="Carlito"/>
              </a:rPr>
              <a:t>H </a:t>
            </a:r>
            <a:r>
              <a:rPr sz="2000" b="1" i="1" dirty="0">
                <a:solidFill>
                  <a:srgbClr val="C0504D"/>
                </a:solidFill>
                <a:latin typeface="Carlito"/>
                <a:cs typeface="Carlito"/>
              </a:rPr>
              <a:t>x Q x 9.81 x</a:t>
            </a:r>
            <a:r>
              <a:rPr sz="2000" b="1" i="1" spc="-10" dirty="0">
                <a:solidFill>
                  <a:srgbClr val="C0504D"/>
                </a:solidFill>
                <a:latin typeface="Carlito"/>
                <a:cs typeface="Carlito"/>
              </a:rPr>
              <a:t> </a:t>
            </a:r>
            <a:r>
              <a:rPr sz="2000" b="1" i="1" spc="5" dirty="0">
                <a:solidFill>
                  <a:srgbClr val="C0504D"/>
                </a:solidFill>
                <a:latin typeface="Carlito"/>
                <a:cs typeface="Carlito"/>
              </a:rPr>
              <a:t>e</a:t>
            </a:r>
            <a:r>
              <a:rPr sz="2000" b="1" i="1" spc="7" baseline="-20833" dirty="0">
                <a:solidFill>
                  <a:srgbClr val="C0504D"/>
                </a:solidFill>
                <a:latin typeface="Carlito"/>
                <a:cs typeface="Carlito"/>
              </a:rPr>
              <a:t>o</a:t>
            </a:r>
            <a:endParaRPr sz="2000" baseline="-20833" dirty="0">
              <a:latin typeface="Carlito"/>
              <a:cs typeface="Carlito"/>
            </a:endParaRPr>
          </a:p>
          <a:p>
            <a:pPr algn="ctr">
              <a:lnSpc>
                <a:spcPct val="100000"/>
              </a:lnSpc>
              <a:spcBef>
                <a:spcPts val="800"/>
              </a:spcBef>
            </a:pPr>
            <a:r>
              <a:rPr sz="2000" b="1" i="1" dirty="0">
                <a:solidFill>
                  <a:srgbClr val="008000"/>
                </a:solidFill>
                <a:latin typeface="Carlito"/>
                <a:cs typeface="Carlito"/>
              </a:rPr>
              <a:t>H = </a:t>
            </a:r>
            <a:r>
              <a:rPr sz="2000" b="1" i="1" spc="-5" dirty="0">
                <a:solidFill>
                  <a:srgbClr val="008000"/>
                </a:solidFill>
                <a:latin typeface="Carlito"/>
                <a:cs typeface="Carlito"/>
              </a:rPr>
              <a:t>Jumlah Bacaan </a:t>
            </a:r>
            <a:r>
              <a:rPr sz="2000" b="1" i="1" spc="-30" dirty="0">
                <a:solidFill>
                  <a:srgbClr val="008000"/>
                </a:solidFill>
                <a:latin typeface="Carlito"/>
                <a:cs typeface="Carlito"/>
              </a:rPr>
              <a:t>Tekanan </a:t>
            </a:r>
            <a:r>
              <a:rPr sz="2000" b="1" i="1" dirty="0">
                <a:solidFill>
                  <a:srgbClr val="008000"/>
                </a:solidFill>
                <a:latin typeface="Carlito"/>
                <a:cs typeface="Carlito"/>
              </a:rPr>
              <a:t>x 10 (1bar =</a:t>
            </a:r>
            <a:r>
              <a:rPr sz="2000" b="1" i="1" spc="35" dirty="0">
                <a:solidFill>
                  <a:srgbClr val="008000"/>
                </a:solidFill>
                <a:latin typeface="Carlito"/>
                <a:cs typeface="Carlito"/>
              </a:rPr>
              <a:t> </a:t>
            </a:r>
            <a:r>
              <a:rPr sz="2000" b="1" i="1" dirty="0">
                <a:solidFill>
                  <a:srgbClr val="008000"/>
                </a:solidFill>
                <a:latin typeface="Carlito"/>
                <a:cs typeface="Carlito"/>
              </a:rPr>
              <a:t>10m)</a:t>
            </a:r>
            <a:endParaRPr sz="2000" dirty="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8787" y="478281"/>
            <a:ext cx="3932554" cy="350737"/>
          </a:xfrm>
          <a:prstGeom prst="rect">
            <a:avLst/>
          </a:prstGeom>
        </p:spPr>
        <p:txBody>
          <a:bodyPr vert="horz" wrap="square" lIns="0" tIns="12065" rIns="0" bIns="0" rtlCol="0">
            <a:spAutoFit/>
          </a:bodyPr>
          <a:lstStyle/>
          <a:p>
            <a:pPr marL="12700">
              <a:lnSpc>
                <a:spcPct val="100000"/>
              </a:lnSpc>
              <a:spcBef>
                <a:spcPts val="95"/>
              </a:spcBef>
            </a:pPr>
            <a:r>
              <a:rPr sz="2200" i="0" spc="-5" dirty="0">
                <a:latin typeface="Carlito"/>
                <a:cs typeface="Carlito"/>
              </a:rPr>
              <a:t>3B. </a:t>
            </a:r>
            <a:r>
              <a:rPr sz="2200" i="0" spc="-15" dirty="0">
                <a:latin typeface="Carlito"/>
                <a:cs typeface="Carlito"/>
              </a:rPr>
              <a:t>Mengira </a:t>
            </a:r>
            <a:r>
              <a:rPr sz="2200" i="0" spc="-35" dirty="0">
                <a:latin typeface="Carlito"/>
                <a:cs typeface="Carlito"/>
              </a:rPr>
              <a:t>“Head”, </a:t>
            </a:r>
            <a:r>
              <a:rPr sz="2200" i="0" spc="-5" dirty="0">
                <a:latin typeface="Carlito"/>
                <a:cs typeface="Carlito"/>
              </a:rPr>
              <a:t>H – </a:t>
            </a:r>
            <a:r>
              <a:rPr sz="2200" i="0" spc="-20" dirty="0">
                <a:latin typeface="Carlito"/>
                <a:cs typeface="Carlito"/>
              </a:rPr>
              <a:t>Cara</a:t>
            </a:r>
            <a:r>
              <a:rPr sz="2200" i="0" spc="75" dirty="0">
                <a:latin typeface="Carlito"/>
                <a:cs typeface="Carlito"/>
              </a:rPr>
              <a:t> </a:t>
            </a:r>
            <a:r>
              <a:rPr sz="2200" i="0" spc="-10" dirty="0">
                <a:latin typeface="Carlito"/>
                <a:cs typeface="Carlito"/>
              </a:rPr>
              <a:t>GPS</a:t>
            </a:r>
            <a:endParaRPr sz="2200" dirty="0">
              <a:latin typeface="Carlito"/>
              <a:cs typeface="Carlito"/>
            </a:endParaRPr>
          </a:p>
        </p:txBody>
      </p:sp>
      <p:sp>
        <p:nvSpPr>
          <p:cNvPr id="3" name="object 3"/>
          <p:cNvSpPr txBox="1"/>
          <p:nvPr/>
        </p:nvSpPr>
        <p:spPr>
          <a:xfrm>
            <a:off x="228600" y="1001013"/>
            <a:ext cx="8686799" cy="2474395"/>
          </a:xfrm>
          <a:prstGeom prst="rect">
            <a:avLst/>
          </a:prstGeom>
        </p:spPr>
        <p:txBody>
          <a:bodyPr vert="horz" wrap="square" lIns="0" tIns="12065" rIns="0" bIns="0" rtlCol="0">
            <a:spAutoFit/>
          </a:bodyPr>
          <a:lstStyle/>
          <a:p>
            <a:pPr marL="12700" marR="5080" algn="just">
              <a:lnSpc>
                <a:spcPct val="100000"/>
              </a:lnSpc>
              <a:spcBef>
                <a:spcPts val="95"/>
              </a:spcBef>
            </a:pPr>
            <a:r>
              <a:rPr sz="2000" spc="-15" dirty="0">
                <a:solidFill>
                  <a:srgbClr val="1F487C"/>
                </a:solidFill>
                <a:latin typeface="Carlito"/>
                <a:cs typeface="Carlito"/>
              </a:rPr>
              <a:t>Cara </a:t>
            </a:r>
            <a:r>
              <a:rPr sz="2000" spc="-5" dirty="0">
                <a:solidFill>
                  <a:srgbClr val="1F487C"/>
                </a:solidFill>
                <a:latin typeface="Carlito"/>
                <a:cs typeface="Carlito"/>
              </a:rPr>
              <a:t>GPS adalah </a:t>
            </a:r>
            <a:r>
              <a:rPr sz="2000" spc="-20" dirty="0">
                <a:solidFill>
                  <a:srgbClr val="1F487C"/>
                </a:solidFill>
                <a:latin typeface="Carlito"/>
                <a:cs typeface="Carlito"/>
              </a:rPr>
              <a:t>cara </a:t>
            </a:r>
            <a:r>
              <a:rPr sz="2000" spc="-10" dirty="0">
                <a:solidFill>
                  <a:srgbClr val="1F487C"/>
                </a:solidFill>
                <a:latin typeface="Carlito"/>
                <a:cs typeface="Carlito"/>
              </a:rPr>
              <a:t>yang </a:t>
            </a:r>
            <a:r>
              <a:rPr sz="2000" spc="-5" dirty="0">
                <a:solidFill>
                  <a:srgbClr val="1F487C"/>
                </a:solidFill>
                <a:latin typeface="Carlito"/>
                <a:cs typeface="Carlito"/>
              </a:rPr>
              <a:t>tepat, </a:t>
            </a:r>
            <a:r>
              <a:rPr sz="2000" spc="-10" dirty="0">
                <a:solidFill>
                  <a:srgbClr val="1F487C"/>
                </a:solidFill>
                <a:latin typeface="Carlito"/>
                <a:cs typeface="Carlito"/>
              </a:rPr>
              <a:t>cepat </a:t>
            </a:r>
            <a:r>
              <a:rPr sz="2000" spc="-5" dirty="0">
                <a:solidFill>
                  <a:srgbClr val="1F487C"/>
                </a:solidFill>
                <a:latin typeface="Carlito"/>
                <a:cs typeface="Carlito"/>
              </a:rPr>
              <a:t>dan </a:t>
            </a:r>
            <a:r>
              <a:rPr sz="2000" spc="-10" dirty="0">
                <a:solidFill>
                  <a:srgbClr val="1F487C"/>
                </a:solidFill>
                <a:latin typeface="Carlito"/>
                <a:cs typeface="Carlito"/>
              </a:rPr>
              <a:t>senang. Walaubagaimanapun, </a:t>
            </a:r>
            <a:r>
              <a:rPr sz="2000" spc="-20" dirty="0">
                <a:solidFill>
                  <a:srgbClr val="1F487C"/>
                </a:solidFill>
                <a:latin typeface="Carlito"/>
                <a:cs typeface="Carlito"/>
              </a:rPr>
              <a:t>ketepatannya </a:t>
            </a:r>
            <a:r>
              <a:rPr sz="2000" spc="320" dirty="0">
                <a:solidFill>
                  <a:srgbClr val="1F487C"/>
                </a:solidFill>
                <a:latin typeface="Carlito"/>
                <a:cs typeface="Carlito"/>
              </a:rPr>
              <a:t> </a:t>
            </a:r>
            <a:r>
              <a:rPr sz="2000" spc="-15" dirty="0">
                <a:solidFill>
                  <a:srgbClr val="1F487C"/>
                </a:solidFill>
                <a:latin typeface="Carlito"/>
                <a:cs typeface="Carlito"/>
              </a:rPr>
              <a:t>bergantung kepada </a:t>
            </a:r>
            <a:r>
              <a:rPr sz="2000" spc="-10" dirty="0">
                <a:solidFill>
                  <a:srgbClr val="1F487C"/>
                </a:solidFill>
                <a:latin typeface="Carlito"/>
                <a:cs typeface="Carlito"/>
              </a:rPr>
              <a:t>perhuhungan </a:t>
            </a:r>
            <a:r>
              <a:rPr sz="2000" spc="-15" dirty="0">
                <a:solidFill>
                  <a:srgbClr val="1F487C"/>
                </a:solidFill>
                <a:latin typeface="Carlito"/>
                <a:cs typeface="Carlito"/>
              </a:rPr>
              <a:t>alat </a:t>
            </a:r>
            <a:r>
              <a:rPr sz="2000" spc="-5" dirty="0">
                <a:solidFill>
                  <a:srgbClr val="1F487C"/>
                </a:solidFill>
                <a:latin typeface="Carlito"/>
                <a:cs typeface="Carlito"/>
              </a:rPr>
              <a:t>GPS </a:t>
            </a:r>
            <a:r>
              <a:rPr sz="2000" spc="-10" dirty="0">
                <a:solidFill>
                  <a:srgbClr val="1F487C"/>
                </a:solidFill>
                <a:latin typeface="Carlito"/>
                <a:cs typeface="Carlito"/>
              </a:rPr>
              <a:t>dengan </a:t>
            </a:r>
            <a:r>
              <a:rPr sz="2000" spc="-15" dirty="0">
                <a:solidFill>
                  <a:srgbClr val="1F487C"/>
                </a:solidFill>
                <a:latin typeface="Carlito"/>
                <a:cs typeface="Carlito"/>
              </a:rPr>
              <a:t>sekurang-kurangnya </a:t>
            </a:r>
            <a:r>
              <a:rPr sz="2000" spc="-10" dirty="0">
                <a:solidFill>
                  <a:srgbClr val="1F487C"/>
                </a:solidFill>
                <a:latin typeface="Carlito"/>
                <a:cs typeface="Carlito"/>
              </a:rPr>
              <a:t>empat satelite </a:t>
            </a:r>
            <a:r>
              <a:rPr sz="2000" spc="-5" dirty="0">
                <a:solidFill>
                  <a:srgbClr val="1F487C"/>
                </a:solidFill>
                <a:latin typeface="Carlito"/>
                <a:cs typeface="Carlito"/>
              </a:rPr>
              <a:t>di </a:t>
            </a:r>
            <a:r>
              <a:rPr sz="2000" spc="-10" dirty="0">
                <a:solidFill>
                  <a:srgbClr val="1F487C"/>
                </a:solidFill>
                <a:latin typeface="Carlito"/>
                <a:cs typeface="Carlito"/>
              </a:rPr>
              <a:t>lokasi  yang sedang</a:t>
            </a:r>
            <a:r>
              <a:rPr sz="2000" dirty="0">
                <a:solidFill>
                  <a:srgbClr val="1F487C"/>
                </a:solidFill>
                <a:latin typeface="Carlito"/>
                <a:cs typeface="Carlito"/>
              </a:rPr>
              <a:t> </a:t>
            </a:r>
            <a:r>
              <a:rPr sz="2000" spc="-5" dirty="0">
                <a:solidFill>
                  <a:srgbClr val="1F487C"/>
                </a:solidFill>
                <a:latin typeface="Carlito"/>
                <a:cs typeface="Carlito"/>
              </a:rPr>
              <a:t>diuji.</a:t>
            </a:r>
            <a:endParaRPr sz="2000" dirty="0">
              <a:latin typeface="Carlito"/>
              <a:cs typeface="Carlito"/>
            </a:endParaRPr>
          </a:p>
          <a:p>
            <a:pPr>
              <a:lnSpc>
                <a:spcPct val="100000"/>
              </a:lnSpc>
              <a:spcBef>
                <a:spcPts val="30"/>
              </a:spcBef>
            </a:pPr>
            <a:endParaRPr sz="2000" dirty="0">
              <a:latin typeface="Carlito"/>
              <a:cs typeface="Carlito"/>
            </a:endParaRPr>
          </a:p>
          <a:p>
            <a:pPr marL="12700" marR="5715" algn="just">
              <a:lnSpc>
                <a:spcPct val="100000"/>
              </a:lnSpc>
            </a:pPr>
            <a:r>
              <a:rPr sz="2000" spc="-5" dirty="0">
                <a:solidFill>
                  <a:srgbClr val="1F487C"/>
                </a:solidFill>
                <a:latin typeface="Carlito"/>
                <a:cs typeface="Carlito"/>
              </a:rPr>
              <a:t>GPS adalah </a:t>
            </a:r>
            <a:r>
              <a:rPr sz="2000" spc="-10" dirty="0">
                <a:solidFill>
                  <a:srgbClr val="1F487C"/>
                </a:solidFill>
                <a:latin typeface="Carlito"/>
                <a:cs typeface="Carlito"/>
              </a:rPr>
              <a:t>alat yang memberikan informasi tentang lokasi yang diminati. Informasi ini  </a:t>
            </a:r>
            <a:r>
              <a:rPr sz="2000" spc="-5" dirty="0">
                <a:solidFill>
                  <a:srgbClr val="1F487C"/>
                </a:solidFill>
                <a:latin typeface="Carlito"/>
                <a:cs typeface="Carlito"/>
              </a:rPr>
              <a:t>termasuk </a:t>
            </a:r>
            <a:r>
              <a:rPr sz="2000" spc="-10" dirty="0">
                <a:solidFill>
                  <a:srgbClr val="1F487C"/>
                </a:solidFill>
                <a:latin typeface="Carlito"/>
                <a:cs typeface="Carlito"/>
              </a:rPr>
              <a:t>ketinggian </a:t>
            </a:r>
            <a:r>
              <a:rPr sz="2000" spc="-5" dirty="0">
                <a:solidFill>
                  <a:srgbClr val="1F487C"/>
                </a:solidFill>
                <a:latin typeface="Carlito"/>
                <a:cs typeface="Carlito"/>
              </a:rPr>
              <a:t>dari </a:t>
            </a:r>
            <a:r>
              <a:rPr sz="2000" spc="-15" dirty="0">
                <a:solidFill>
                  <a:srgbClr val="1F487C"/>
                </a:solidFill>
                <a:latin typeface="Carlito"/>
                <a:cs typeface="Carlito"/>
              </a:rPr>
              <a:t>aras </a:t>
            </a:r>
            <a:r>
              <a:rPr sz="2000" spc="-5" dirty="0">
                <a:solidFill>
                  <a:srgbClr val="1F487C"/>
                </a:solidFill>
                <a:latin typeface="Carlito"/>
                <a:cs typeface="Carlito"/>
              </a:rPr>
              <a:t>laut. Bagi </a:t>
            </a:r>
            <a:r>
              <a:rPr sz="2000" spc="-15" dirty="0">
                <a:solidFill>
                  <a:srgbClr val="1F487C"/>
                </a:solidFill>
                <a:latin typeface="Carlito"/>
                <a:cs typeface="Carlito"/>
              </a:rPr>
              <a:t>Mikro-Hydro, </a:t>
            </a:r>
            <a:r>
              <a:rPr sz="2000" spc="-10" dirty="0">
                <a:solidFill>
                  <a:srgbClr val="1F487C"/>
                </a:solidFill>
                <a:latin typeface="Carlito"/>
                <a:cs typeface="Carlito"/>
              </a:rPr>
              <a:t>bacaan </a:t>
            </a:r>
            <a:r>
              <a:rPr sz="2000" spc="-15" dirty="0">
                <a:solidFill>
                  <a:srgbClr val="1F487C"/>
                </a:solidFill>
                <a:latin typeface="Carlito"/>
                <a:cs typeface="Carlito"/>
              </a:rPr>
              <a:t>ketinggian </a:t>
            </a:r>
            <a:r>
              <a:rPr sz="2000" spc="-10" dirty="0">
                <a:solidFill>
                  <a:srgbClr val="1F487C"/>
                </a:solidFill>
                <a:latin typeface="Carlito"/>
                <a:cs typeface="Carlito"/>
              </a:rPr>
              <a:t>diambil </a:t>
            </a:r>
            <a:r>
              <a:rPr sz="2000" spc="-5" dirty="0">
                <a:solidFill>
                  <a:srgbClr val="1F487C"/>
                </a:solidFill>
                <a:latin typeface="Carlito"/>
                <a:cs typeface="Carlito"/>
              </a:rPr>
              <a:t>di </a:t>
            </a:r>
            <a:r>
              <a:rPr sz="2000" spc="-10" dirty="0">
                <a:solidFill>
                  <a:srgbClr val="1F487C"/>
                </a:solidFill>
                <a:latin typeface="Carlito"/>
                <a:cs typeface="Carlito"/>
              </a:rPr>
              <a:t>lokasi  </a:t>
            </a:r>
            <a:r>
              <a:rPr sz="2000" b="1" spc="-20" dirty="0">
                <a:solidFill>
                  <a:srgbClr val="1F487C"/>
                </a:solidFill>
                <a:latin typeface="Carlito"/>
                <a:cs typeface="Carlito"/>
              </a:rPr>
              <a:t>Intake </a:t>
            </a:r>
            <a:r>
              <a:rPr sz="2000" spc="-5" dirty="0">
                <a:solidFill>
                  <a:srgbClr val="1F487C"/>
                </a:solidFill>
                <a:latin typeface="Carlito"/>
                <a:cs typeface="Carlito"/>
              </a:rPr>
              <a:t>dan </a:t>
            </a:r>
            <a:r>
              <a:rPr sz="2000" spc="-10" dirty="0">
                <a:solidFill>
                  <a:srgbClr val="1F487C"/>
                </a:solidFill>
                <a:latin typeface="Carlito"/>
                <a:cs typeface="Carlito"/>
              </a:rPr>
              <a:t>lokasi </a:t>
            </a:r>
            <a:r>
              <a:rPr sz="2000" b="1" spc="-10" dirty="0">
                <a:solidFill>
                  <a:srgbClr val="1F487C"/>
                </a:solidFill>
                <a:latin typeface="Carlito"/>
                <a:cs typeface="Carlito"/>
              </a:rPr>
              <a:t>Powerhouse</a:t>
            </a:r>
            <a:r>
              <a:rPr sz="2000" spc="-10" dirty="0">
                <a:solidFill>
                  <a:srgbClr val="1F487C"/>
                </a:solidFill>
                <a:latin typeface="Carlito"/>
                <a:cs typeface="Carlito"/>
              </a:rPr>
              <a:t>. Pengetahuan </a:t>
            </a:r>
            <a:r>
              <a:rPr sz="2000" spc="-5" dirty="0">
                <a:solidFill>
                  <a:srgbClr val="1F487C"/>
                </a:solidFill>
                <a:latin typeface="Carlito"/>
                <a:cs typeface="Carlito"/>
              </a:rPr>
              <a:t>ini </a:t>
            </a:r>
            <a:r>
              <a:rPr sz="2000" spc="-10" dirty="0">
                <a:solidFill>
                  <a:srgbClr val="1F487C"/>
                </a:solidFill>
                <a:latin typeface="Carlito"/>
                <a:cs typeface="Carlito"/>
              </a:rPr>
              <a:t>membolehkan </a:t>
            </a:r>
            <a:r>
              <a:rPr sz="2000" spc="-5" dirty="0">
                <a:solidFill>
                  <a:srgbClr val="1F487C"/>
                </a:solidFill>
                <a:latin typeface="Carlito"/>
                <a:cs typeface="Carlito"/>
              </a:rPr>
              <a:t>H </a:t>
            </a:r>
            <a:r>
              <a:rPr sz="2000" spc="-10" dirty="0">
                <a:solidFill>
                  <a:srgbClr val="1F487C"/>
                </a:solidFill>
                <a:latin typeface="Carlito"/>
                <a:cs typeface="Carlito"/>
              </a:rPr>
              <a:t>(m)</a:t>
            </a:r>
            <a:r>
              <a:rPr sz="2000" spc="95" dirty="0">
                <a:solidFill>
                  <a:srgbClr val="1F487C"/>
                </a:solidFill>
                <a:latin typeface="Carlito"/>
                <a:cs typeface="Carlito"/>
              </a:rPr>
              <a:t> </a:t>
            </a:r>
            <a:r>
              <a:rPr sz="2000" spc="-10" dirty="0">
                <a:solidFill>
                  <a:srgbClr val="1F487C"/>
                </a:solidFill>
                <a:latin typeface="Carlito"/>
                <a:cs typeface="Carlito"/>
              </a:rPr>
              <a:t>dikirakan.</a:t>
            </a:r>
            <a:endParaRPr sz="2000" dirty="0">
              <a:latin typeface="Carlito"/>
              <a:cs typeface="Carlito"/>
            </a:endParaRPr>
          </a:p>
        </p:txBody>
      </p:sp>
      <p:sp>
        <p:nvSpPr>
          <p:cNvPr id="4" name="object 4"/>
          <p:cNvSpPr/>
          <p:nvPr/>
        </p:nvSpPr>
        <p:spPr>
          <a:xfrm>
            <a:off x="7895843" y="169163"/>
            <a:ext cx="583692" cy="585216"/>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96823" y="862257"/>
            <a:ext cx="8019415" cy="106045"/>
            <a:chOff x="496823" y="862257"/>
            <a:chExt cx="8019415" cy="106045"/>
          </a:xfrm>
        </p:grpSpPr>
        <p:sp>
          <p:nvSpPr>
            <p:cNvPr id="6" name="object 6"/>
            <p:cNvSpPr/>
            <p:nvPr/>
          </p:nvSpPr>
          <p:spPr>
            <a:xfrm>
              <a:off x="496823" y="862257"/>
              <a:ext cx="8019288" cy="10580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
        <p:nvSpPr>
          <p:cNvPr id="8" name="object 8"/>
          <p:cNvSpPr/>
          <p:nvPr/>
        </p:nvSpPr>
        <p:spPr>
          <a:xfrm>
            <a:off x="1047903" y="4867303"/>
            <a:ext cx="3366753" cy="1724246"/>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54861" y="3923159"/>
            <a:ext cx="2201774" cy="25904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1F487C"/>
                </a:solidFill>
                <a:latin typeface="Carlito"/>
                <a:cs typeface="Carlito"/>
              </a:rPr>
              <a:t>Bacaan </a:t>
            </a:r>
            <a:r>
              <a:rPr sz="1600" b="1" spc="-5" dirty="0">
                <a:solidFill>
                  <a:srgbClr val="1F487C"/>
                </a:solidFill>
                <a:latin typeface="Carlito"/>
                <a:cs typeface="Carlito"/>
              </a:rPr>
              <a:t>Alat GPS </a:t>
            </a:r>
            <a:r>
              <a:rPr sz="1600" b="1" dirty="0">
                <a:solidFill>
                  <a:srgbClr val="1F487C"/>
                </a:solidFill>
                <a:latin typeface="Carlito"/>
                <a:cs typeface="Carlito"/>
              </a:rPr>
              <a:t>di</a:t>
            </a:r>
            <a:r>
              <a:rPr sz="1600" b="1" spc="-10" dirty="0">
                <a:solidFill>
                  <a:srgbClr val="1F487C"/>
                </a:solidFill>
                <a:latin typeface="Carlito"/>
                <a:cs typeface="Carlito"/>
              </a:rPr>
              <a:t> </a:t>
            </a:r>
            <a:r>
              <a:rPr sz="1600" b="1" spc="-15" dirty="0">
                <a:solidFill>
                  <a:srgbClr val="1F487C"/>
                </a:solidFill>
                <a:latin typeface="Carlito"/>
                <a:cs typeface="Carlito"/>
              </a:rPr>
              <a:t>Intake</a:t>
            </a:r>
            <a:endParaRPr sz="1600" dirty="0">
              <a:latin typeface="Carlito"/>
              <a:cs typeface="Carlito"/>
            </a:endParaRPr>
          </a:p>
        </p:txBody>
      </p:sp>
      <p:sp>
        <p:nvSpPr>
          <p:cNvPr id="10" name="object 10"/>
          <p:cNvSpPr txBox="1"/>
          <p:nvPr/>
        </p:nvSpPr>
        <p:spPr>
          <a:xfrm>
            <a:off x="4191000" y="5693579"/>
            <a:ext cx="2703196" cy="25904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1F487C"/>
                </a:solidFill>
                <a:latin typeface="Carlito"/>
                <a:cs typeface="Carlito"/>
              </a:rPr>
              <a:t>Bacaan </a:t>
            </a:r>
            <a:r>
              <a:rPr sz="1600" b="1" spc="-5" dirty="0">
                <a:solidFill>
                  <a:srgbClr val="1F487C"/>
                </a:solidFill>
                <a:latin typeface="Carlito"/>
                <a:cs typeface="Carlito"/>
              </a:rPr>
              <a:t>Alat GPS </a:t>
            </a:r>
            <a:r>
              <a:rPr sz="1600" b="1" dirty="0">
                <a:solidFill>
                  <a:srgbClr val="1F487C"/>
                </a:solidFill>
                <a:latin typeface="Carlito"/>
                <a:cs typeface="Carlito"/>
              </a:rPr>
              <a:t>di</a:t>
            </a:r>
            <a:r>
              <a:rPr sz="1600" b="1" spc="-25" dirty="0">
                <a:solidFill>
                  <a:srgbClr val="1F487C"/>
                </a:solidFill>
                <a:latin typeface="Carlito"/>
                <a:cs typeface="Carlito"/>
              </a:rPr>
              <a:t> </a:t>
            </a:r>
            <a:r>
              <a:rPr sz="1600" b="1" spc="-5" dirty="0">
                <a:solidFill>
                  <a:srgbClr val="1F487C"/>
                </a:solidFill>
                <a:latin typeface="Carlito"/>
                <a:cs typeface="Carlito"/>
              </a:rPr>
              <a:t>Powerhouse</a:t>
            </a:r>
            <a:endParaRPr sz="1600" dirty="0">
              <a:latin typeface="Carlito"/>
              <a:cs typeface="Carlito"/>
            </a:endParaRPr>
          </a:p>
        </p:txBody>
      </p:sp>
      <p:grpSp>
        <p:nvGrpSpPr>
          <p:cNvPr id="11" name="object 11"/>
          <p:cNvGrpSpPr/>
          <p:nvPr/>
        </p:nvGrpSpPr>
        <p:grpSpPr>
          <a:xfrm>
            <a:off x="45788" y="4222308"/>
            <a:ext cx="5058551" cy="2635692"/>
            <a:chOff x="838200" y="3677411"/>
            <a:chExt cx="4125595" cy="2228215"/>
          </a:xfrm>
        </p:grpSpPr>
        <p:sp>
          <p:nvSpPr>
            <p:cNvPr id="12" name="object 12"/>
            <p:cNvSpPr/>
            <p:nvPr/>
          </p:nvSpPr>
          <p:spPr>
            <a:xfrm>
              <a:off x="1040892" y="5030723"/>
              <a:ext cx="345947" cy="76047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38200" y="3677411"/>
              <a:ext cx="787907" cy="63246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290827" y="3851147"/>
              <a:ext cx="160019" cy="25146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338072" y="3875531"/>
              <a:ext cx="66040" cy="157480"/>
            </a:xfrm>
            <a:custGeom>
              <a:avLst/>
              <a:gdLst/>
              <a:ahLst/>
              <a:cxnLst/>
              <a:rect l="l" t="t" r="r" b="b"/>
              <a:pathLst>
                <a:path w="66040" h="157479">
                  <a:moveTo>
                    <a:pt x="60578" y="0"/>
                  </a:moveTo>
                  <a:lnTo>
                    <a:pt x="4953" y="0"/>
                  </a:lnTo>
                  <a:lnTo>
                    <a:pt x="0" y="4953"/>
                  </a:lnTo>
                  <a:lnTo>
                    <a:pt x="0" y="152019"/>
                  </a:lnTo>
                  <a:lnTo>
                    <a:pt x="4953" y="156972"/>
                  </a:lnTo>
                  <a:lnTo>
                    <a:pt x="60578" y="156972"/>
                  </a:lnTo>
                  <a:lnTo>
                    <a:pt x="65531" y="152019"/>
                  </a:lnTo>
                  <a:lnTo>
                    <a:pt x="65531" y="4953"/>
                  </a:lnTo>
                  <a:close/>
                </a:path>
              </a:pathLst>
            </a:custGeom>
            <a:solidFill>
              <a:srgbClr val="000000"/>
            </a:solidFill>
          </p:spPr>
          <p:txBody>
            <a:bodyPr wrap="square" lIns="0" tIns="0" rIns="0" bIns="0" rtlCol="0"/>
            <a:lstStyle/>
            <a:p>
              <a:endParaRPr/>
            </a:p>
          </p:txBody>
        </p:sp>
        <p:sp>
          <p:nvSpPr>
            <p:cNvPr id="16" name="object 16"/>
            <p:cNvSpPr/>
            <p:nvPr/>
          </p:nvSpPr>
          <p:spPr>
            <a:xfrm>
              <a:off x="1338072" y="3875531"/>
              <a:ext cx="66040" cy="157480"/>
            </a:xfrm>
            <a:custGeom>
              <a:avLst/>
              <a:gdLst/>
              <a:ahLst/>
              <a:cxnLst/>
              <a:rect l="l" t="t" r="r" b="b"/>
              <a:pathLst>
                <a:path w="66040" h="157479">
                  <a:moveTo>
                    <a:pt x="0" y="10922"/>
                  </a:moveTo>
                  <a:lnTo>
                    <a:pt x="0" y="4953"/>
                  </a:lnTo>
                  <a:lnTo>
                    <a:pt x="4953" y="0"/>
                  </a:lnTo>
                  <a:lnTo>
                    <a:pt x="10921" y="0"/>
                  </a:lnTo>
                  <a:lnTo>
                    <a:pt x="54609" y="0"/>
                  </a:lnTo>
                  <a:lnTo>
                    <a:pt x="60578" y="0"/>
                  </a:lnTo>
                  <a:lnTo>
                    <a:pt x="65531" y="4953"/>
                  </a:lnTo>
                  <a:lnTo>
                    <a:pt x="65531" y="10922"/>
                  </a:lnTo>
                  <a:lnTo>
                    <a:pt x="65531" y="146050"/>
                  </a:lnTo>
                  <a:lnTo>
                    <a:pt x="65531" y="152019"/>
                  </a:lnTo>
                  <a:lnTo>
                    <a:pt x="60578" y="156972"/>
                  </a:lnTo>
                  <a:lnTo>
                    <a:pt x="54609" y="156972"/>
                  </a:lnTo>
                  <a:lnTo>
                    <a:pt x="10921" y="156972"/>
                  </a:lnTo>
                  <a:lnTo>
                    <a:pt x="4953" y="156972"/>
                  </a:lnTo>
                  <a:lnTo>
                    <a:pt x="0" y="152019"/>
                  </a:lnTo>
                  <a:lnTo>
                    <a:pt x="0" y="146050"/>
                  </a:lnTo>
                  <a:lnTo>
                    <a:pt x="0" y="10922"/>
                  </a:lnTo>
                  <a:close/>
                </a:path>
              </a:pathLst>
            </a:custGeom>
            <a:ln w="9144">
              <a:solidFill>
                <a:srgbClr val="000000"/>
              </a:solidFill>
            </a:ln>
          </p:spPr>
          <p:txBody>
            <a:bodyPr wrap="square" lIns="0" tIns="0" rIns="0" bIns="0" rtlCol="0"/>
            <a:lstStyle/>
            <a:p>
              <a:endParaRPr/>
            </a:p>
          </p:txBody>
        </p:sp>
        <p:sp>
          <p:nvSpPr>
            <p:cNvPr id="17" name="object 17"/>
            <p:cNvSpPr/>
            <p:nvPr/>
          </p:nvSpPr>
          <p:spPr>
            <a:xfrm>
              <a:off x="4174235" y="5273039"/>
              <a:ext cx="789432" cy="63246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4628388" y="5445251"/>
              <a:ext cx="160020" cy="252984"/>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675632" y="5469635"/>
              <a:ext cx="66040" cy="158750"/>
            </a:xfrm>
            <a:custGeom>
              <a:avLst/>
              <a:gdLst/>
              <a:ahLst/>
              <a:cxnLst/>
              <a:rect l="l" t="t" r="r" b="b"/>
              <a:pathLst>
                <a:path w="66039" h="158750">
                  <a:moveTo>
                    <a:pt x="60578" y="0"/>
                  </a:moveTo>
                  <a:lnTo>
                    <a:pt x="4952" y="0"/>
                  </a:lnTo>
                  <a:lnTo>
                    <a:pt x="0" y="4952"/>
                  </a:lnTo>
                  <a:lnTo>
                    <a:pt x="0" y="153606"/>
                  </a:lnTo>
                  <a:lnTo>
                    <a:pt x="4952" y="158495"/>
                  </a:lnTo>
                  <a:lnTo>
                    <a:pt x="60578" y="158495"/>
                  </a:lnTo>
                  <a:lnTo>
                    <a:pt x="65531" y="153606"/>
                  </a:lnTo>
                  <a:lnTo>
                    <a:pt x="65531" y="4952"/>
                  </a:lnTo>
                  <a:close/>
                </a:path>
              </a:pathLst>
            </a:custGeom>
            <a:solidFill>
              <a:srgbClr val="000000"/>
            </a:solidFill>
          </p:spPr>
          <p:txBody>
            <a:bodyPr wrap="square" lIns="0" tIns="0" rIns="0" bIns="0" rtlCol="0"/>
            <a:lstStyle/>
            <a:p>
              <a:endParaRPr/>
            </a:p>
          </p:txBody>
        </p:sp>
        <p:sp>
          <p:nvSpPr>
            <p:cNvPr id="20" name="object 20"/>
            <p:cNvSpPr/>
            <p:nvPr/>
          </p:nvSpPr>
          <p:spPr>
            <a:xfrm>
              <a:off x="4675632" y="5469635"/>
              <a:ext cx="66040" cy="158750"/>
            </a:xfrm>
            <a:custGeom>
              <a:avLst/>
              <a:gdLst/>
              <a:ahLst/>
              <a:cxnLst/>
              <a:rect l="l" t="t" r="r" b="b"/>
              <a:pathLst>
                <a:path w="66039" h="158750">
                  <a:moveTo>
                    <a:pt x="0" y="10921"/>
                  </a:moveTo>
                  <a:lnTo>
                    <a:pt x="0" y="4952"/>
                  </a:lnTo>
                  <a:lnTo>
                    <a:pt x="4952" y="0"/>
                  </a:lnTo>
                  <a:lnTo>
                    <a:pt x="10921" y="0"/>
                  </a:lnTo>
                  <a:lnTo>
                    <a:pt x="54609" y="0"/>
                  </a:lnTo>
                  <a:lnTo>
                    <a:pt x="60578" y="0"/>
                  </a:lnTo>
                  <a:lnTo>
                    <a:pt x="65531" y="4952"/>
                  </a:lnTo>
                  <a:lnTo>
                    <a:pt x="65531" y="10921"/>
                  </a:lnTo>
                  <a:lnTo>
                    <a:pt x="65531" y="147573"/>
                  </a:lnTo>
                  <a:lnTo>
                    <a:pt x="65531" y="153606"/>
                  </a:lnTo>
                  <a:lnTo>
                    <a:pt x="60578" y="158495"/>
                  </a:lnTo>
                  <a:lnTo>
                    <a:pt x="54609" y="158495"/>
                  </a:lnTo>
                  <a:lnTo>
                    <a:pt x="10921" y="158495"/>
                  </a:lnTo>
                  <a:lnTo>
                    <a:pt x="4952" y="158495"/>
                  </a:lnTo>
                  <a:lnTo>
                    <a:pt x="0" y="153606"/>
                  </a:lnTo>
                  <a:lnTo>
                    <a:pt x="0" y="147573"/>
                  </a:lnTo>
                  <a:lnTo>
                    <a:pt x="0" y="10921"/>
                  </a:lnTo>
                  <a:close/>
                </a:path>
              </a:pathLst>
            </a:custGeom>
            <a:ln w="9144">
              <a:solidFill>
                <a:srgbClr val="000000"/>
              </a:solidFill>
            </a:ln>
          </p:spPr>
          <p:txBody>
            <a:bodyPr wrap="square" lIns="0" tIns="0" rIns="0" bIns="0" rtlCol="0"/>
            <a:lstStyle/>
            <a:p>
              <a:endParaRPr/>
            </a:p>
          </p:txBody>
        </p:sp>
        <p:sp>
          <p:nvSpPr>
            <p:cNvPr id="21" name="object 21"/>
            <p:cNvSpPr/>
            <p:nvPr/>
          </p:nvSpPr>
          <p:spPr>
            <a:xfrm>
              <a:off x="1438655" y="3901439"/>
              <a:ext cx="515112" cy="1795272"/>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1485900" y="3925823"/>
              <a:ext cx="420662" cy="1700276"/>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1485900" y="3925823"/>
              <a:ext cx="421005" cy="1700530"/>
            </a:xfrm>
            <a:custGeom>
              <a:avLst/>
              <a:gdLst/>
              <a:ahLst/>
              <a:cxnLst/>
              <a:rect l="l" t="t" r="r" b="b"/>
              <a:pathLst>
                <a:path w="421005" h="1700529">
                  <a:moveTo>
                    <a:pt x="419735" y="836294"/>
                  </a:moveTo>
                  <a:lnTo>
                    <a:pt x="416407" y="895222"/>
                  </a:lnTo>
                  <a:lnTo>
                    <a:pt x="410782" y="952878"/>
                  </a:lnTo>
                  <a:lnTo>
                    <a:pt x="402938" y="1009081"/>
                  </a:lnTo>
                  <a:lnTo>
                    <a:pt x="392957" y="1063652"/>
                  </a:lnTo>
                  <a:lnTo>
                    <a:pt x="380919" y="1116411"/>
                  </a:lnTo>
                  <a:lnTo>
                    <a:pt x="366903" y="1167177"/>
                  </a:lnTo>
                  <a:lnTo>
                    <a:pt x="350990" y="1215770"/>
                  </a:lnTo>
                  <a:lnTo>
                    <a:pt x="333260" y="1262010"/>
                  </a:lnTo>
                  <a:lnTo>
                    <a:pt x="313793" y="1305717"/>
                  </a:lnTo>
                  <a:lnTo>
                    <a:pt x="292669" y="1346710"/>
                  </a:lnTo>
                  <a:lnTo>
                    <a:pt x="269969" y="1384809"/>
                  </a:lnTo>
                  <a:lnTo>
                    <a:pt x="245773" y="1419835"/>
                  </a:lnTo>
                  <a:lnTo>
                    <a:pt x="220161" y="1451605"/>
                  </a:lnTo>
                  <a:lnTo>
                    <a:pt x="193213" y="1479942"/>
                  </a:lnTo>
                  <a:lnTo>
                    <a:pt x="135630" y="1525590"/>
                  </a:lnTo>
                  <a:lnTo>
                    <a:pt x="105156" y="1542542"/>
                  </a:lnTo>
                  <a:lnTo>
                    <a:pt x="105156" y="1489964"/>
                  </a:lnTo>
                  <a:lnTo>
                    <a:pt x="0" y="1620012"/>
                  </a:lnTo>
                  <a:lnTo>
                    <a:pt x="105156" y="1700276"/>
                  </a:lnTo>
                  <a:lnTo>
                    <a:pt x="105156" y="1647698"/>
                  </a:lnTo>
                  <a:lnTo>
                    <a:pt x="135571" y="1630784"/>
                  </a:lnTo>
                  <a:lnTo>
                    <a:pt x="192994" y="1585306"/>
                  </a:lnTo>
                  <a:lnTo>
                    <a:pt x="219849" y="1557107"/>
                  </a:lnTo>
                  <a:lnTo>
                    <a:pt x="245364" y="1525511"/>
                  </a:lnTo>
                  <a:lnTo>
                    <a:pt x="269465" y="1490702"/>
                  </a:lnTo>
                  <a:lnTo>
                    <a:pt x="292075" y="1452862"/>
                  </a:lnTo>
                  <a:lnTo>
                    <a:pt x="313118" y="1412174"/>
                  </a:lnTo>
                  <a:lnTo>
                    <a:pt x="332517" y="1368821"/>
                  </a:lnTo>
                  <a:lnTo>
                    <a:pt x="350198" y="1322986"/>
                  </a:lnTo>
                  <a:lnTo>
                    <a:pt x="366083" y="1274851"/>
                  </a:lnTo>
                  <a:lnTo>
                    <a:pt x="380096" y="1224599"/>
                  </a:lnTo>
                  <a:lnTo>
                    <a:pt x="392163" y="1172414"/>
                  </a:lnTo>
                  <a:lnTo>
                    <a:pt x="402206" y="1118477"/>
                  </a:lnTo>
                  <a:lnTo>
                    <a:pt x="410150" y="1062971"/>
                  </a:lnTo>
                  <a:lnTo>
                    <a:pt x="415918" y="1006080"/>
                  </a:lnTo>
                  <a:lnTo>
                    <a:pt x="419434" y="947986"/>
                  </a:lnTo>
                  <a:lnTo>
                    <a:pt x="420624" y="888873"/>
                  </a:lnTo>
                  <a:lnTo>
                    <a:pt x="420624" y="783717"/>
                  </a:lnTo>
                  <a:lnTo>
                    <a:pt x="419358" y="722472"/>
                  </a:lnTo>
                  <a:lnTo>
                    <a:pt x="415623" y="662516"/>
                  </a:lnTo>
                  <a:lnTo>
                    <a:pt x="409513" y="604023"/>
                  </a:lnTo>
                  <a:lnTo>
                    <a:pt x="401122" y="547168"/>
                  </a:lnTo>
                  <a:lnTo>
                    <a:pt x="390542" y="492124"/>
                  </a:lnTo>
                  <a:lnTo>
                    <a:pt x="377867" y="439066"/>
                  </a:lnTo>
                  <a:lnTo>
                    <a:pt x="363191" y="388168"/>
                  </a:lnTo>
                  <a:lnTo>
                    <a:pt x="346608" y="339604"/>
                  </a:lnTo>
                  <a:lnTo>
                    <a:pt x="328210" y="293549"/>
                  </a:lnTo>
                  <a:lnTo>
                    <a:pt x="308093" y="250177"/>
                  </a:lnTo>
                  <a:lnTo>
                    <a:pt x="286348" y="209663"/>
                  </a:lnTo>
                  <a:lnTo>
                    <a:pt x="263069" y="172179"/>
                  </a:lnTo>
                  <a:lnTo>
                    <a:pt x="238351" y="137902"/>
                  </a:lnTo>
                  <a:lnTo>
                    <a:pt x="212287" y="107004"/>
                  </a:lnTo>
                  <a:lnTo>
                    <a:pt x="184970" y="79661"/>
                  </a:lnTo>
                  <a:lnTo>
                    <a:pt x="126952" y="36334"/>
                  </a:lnTo>
                  <a:lnTo>
                    <a:pt x="65046" y="9315"/>
                  </a:lnTo>
                  <a:lnTo>
                    <a:pt x="0" y="0"/>
                  </a:lnTo>
                  <a:lnTo>
                    <a:pt x="0" y="105156"/>
                  </a:lnTo>
                  <a:lnTo>
                    <a:pt x="32868" y="107514"/>
                  </a:lnTo>
                  <a:lnTo>
                    <a:pt x="65046" y="114471"/>
                  </a:lnTo>
                  <a:lnTo>
                    <a:pt x="126952" y="141490"/>
                  </a:lnTo>
                  <a:lnTo>
                    <a:pt x="184970" y="184817"/>
                  </a:lnTo>
                  <a:lnTo>
                    <a:pt x="212287" y="212160"/>
                  </a:lnTo>
                  <a:lnTo>
                    <a:pt x="238351" y="243058"/>
                  </a:lnTo>
                  <a:lnTo>
                    <a:pt x="263069" y="277335"/>
                  </a:lnTo>
                  <a:lnTo>
                    <a:pt x="286348" y="314819"/>
                  </a:lnTo>
                  <a:lnTo>
                    <a:pt x="308093" y="355333"/>
                  </a:lnTo>
                  <a:lnTo>
                    <a:pt x="328210" y="398705"/>
                  </a:lnTo>
                  <a:lnTo>
                    <a:pt x="346608" y="444760"/>
                  </a:lnTo>
                  <a:lnTo>
                    <a:pt x="363191" y="493324"/>
                  </a:lnTo>
                  <a:lnTo>
                    <a:pt x="377867" y="544222"/>
                  </a:lnTo>
                  <a:lnTo>
                    <a:pt x="390542" y="597280"/>
                  </a:lnTo>
                  <a:lnTo>
                    <a:pt x="401122" y="652324"/>
                  </a:lnTo>
                  <a:lnTo>
                    <a:pt x="409513" y="709179"/>
                  </a:lnTo>
                  <a:lnTo>
                    <a:pt x="415623" y="767672"/>
                  </a:lnTo>
                  <a:lnTo>
                    <a:pt x="419358" y="827628"/>
                  </a:lnTo>
                  <a:lnTo>
                    <a:pt x="420624" y="888873"/>
                  </a:lnTo>
                </a:path>
              </a:pathLst>
            </a:custGeom>
            <a:ln w="9143">
              <a:solidFill>
                <a:srgbClr val="1F487C"/>
              </a:solidFill>
              <a:prstDash val="sysDash"/>
            </a:ln>
          </p:spPr>
          <p:txBody>
            <a:bodyPr wrap="square" lIns="0" tIns="0" rIns="0" bIns="0" rtlCol="0"/>
            <a:lstStyle/>
            <a:p>
              <a:endParaRPr/>
            </a:p>
          </p:txBody>
        </p:sp>
      </p:grpSp>
      <p:sp>
        <p:nvSpPr>
          <p:cNvPr id="24" name="object 24"/>
          <p:cNvSpPr txBox="1"/>
          <p:nvPr/>
        </p:nvSpPr>
        <p:spPr>
          <a:xfrm>
            <a:off x="3177539" y="3513040"/>
            <a:ext cx="5737860" cy="883575"/>
          </a:xfrm>
          <a:prstGeom prst="rect">
            <a:avLst/>
          </a:prstGeom>
        </p:spPr>
        <p:txBody>
          <a:bodyPr vert="horz" wrap="square" lIns="0" tIns="138430" rIns="0" bIns="0" rtlCol="0">
            <a:spAutoFit/>
          </a:bodyPr>
          <a:lstStyle/>
          <a:p>
            <a:pPr marR="20320" algn="ctr">
              <a:lnSpc>
                <a:spcPct val="100000"/>
              </a:lnSpc>
              <a:spcBef>
                <a:spcPts val="1090"/>
              </a:spcBef>
            </a:pPr>
            <a:r>
              <a:rPr sz="2000" b="1" i="1" dirty="0">
                <a:solidFill>
                  <a:srgbClr val="C0504D"/>
                </a:solidFill>
                <a:latin typeface="Carlito"/>
                <a:cs typeface="Carlito"/>
              </a:rPr>
              <a:t>P = </a:t>
            </a:r>
            <a:r>
              <a:rPr sz="2000" b="1" i="1" dirty="0">
                <a:solidFill>
                  <a:srgbClr val="008000"/>
                </a:solidFill>
                <a:latin typeface="Carlito"/>
                <a:cs typeface="Carlito"/>
              </a:rPr>
              <a:t>H </a:t>
            </a:r>
            <a:r>
              <a:rPr sz="2000" b="1" i="1" dirty="0">
                <a:solidFill>
                  <a:srgbClr val="C0504D"/>
                </a:solidFill>
                <a:latin typeface="Carlito"/>
                <a:cs typeface="Carlito"/>
              </a:rPr>
              <a:t>x Q x 9.81 x </a:t>
            </a:r>
            <a:r>
              <a:rPr sz="2000" b="1" i="1" spc="5" dirty="0">
                <a:solidFill>
                  <a:srgbClr val="C0504D"/>
                </a:solidFill>
                <a:latin typeface="Carlito"/>
                <a:cs typeface="Carlito"/>
              </a:rPr>
              <a:t>e</a:t>
            </a:r>
            <a:r>
              <a:rPr sz="2000" b="1" i="1" spc="7" baseline="-20833" dirty="0">
                <a:solidFill>
                  <a:srgbClr val="C0504D"/>
                </a:solidFill>
                <a:latin typeface="Carlito"/>
                <a:cs typeface="Carlito"/>
              </a:rPr>
              <a:t>o</a:t>
            </a:r>
            <a:endParaRPr sz="2000" baseline="-20833" dirty="0">
              <a:latin typeface="Carlito"/>
              <a:cs typeface="Carlito"/>
            </a:endParaRPr>
          </a:p>
          <a:p>
            <a:pPr algn="ctr">
              <a:lnSpc>
                <a:spcPct val="100000"/>
              </a:lnSpc>
              <a:spcBef>
                <a:spcPts val="985"/>
              </a:spcBef>
            </a:pPr>
            <a:r>
              <a:rPr sz="2000" b="1" i="1" dirty="0">
                <a:solidFill>
                  <a:srgbClr val="008000"/>
                </a:solidFill>
                <a:latin typeface="Carlito"/>
                <a:cs typeface="Carlito"/>
              </a:rPr>
              <a:t>H = </a:t>
            </a:r>
            <a:r>
              <a:rPr sz="2000" b="1" i="1" spc="-5" dirty="0">
                <a:solidFill>
                  <a:srgbClr val="008000"/>
                </a:solidFill>
                <a:latin typeface="Carlito"/>
                <a:cs typeface="Carlito"/>
              </a:rPr>
              <a:t>Bacaan </a:t>
            </a:r>
            <a:r>
              <a:rPr sz="2000" b="1" i="1" dirty="0">
                <a:solidFill>
                  <a:srgbClr val="008000"/>
                </a:solidFill>
                <a:latin typeface="Carlito"/>
                <a:cs typeface="Carlito"/>
              </a:rPr>
              <a:t>GPS di </a:t>
            </a:r>
            <a:r>
              <a:rPr sz="2000" b="1" i="1" spc="-15" dirty="0">
                <a:solidFill>
                  <a:srgbClr val="008000"/>
                </a:solidFill>
                <a:latin typeface="Carlito"/>
                <a:cs typeface="Carlito"/>
              </a:rPr>
              <a:t>Intake </a:t>
            </a:r>
            <a:r>
              <a:rPr sz="2000" b="1" i="1" dirty="0">
                <a:solidFill>
                  <a:srgbClr val="008000"/>
                </a:solidFill>
                <a:latin typeface="Carlito"/>
                <a:cs typeface="Carlito"/>
              </a:rPr>
              <a:t>– </a:t>
            </a:r>
            <a:r>
              <a:rPr sz="2000" b="1" i="1" spc="-5" dirty="0">
                <a:solidFill>
                  <a:srgbClr val="008000"/>
                </a:solidFill>
                <a:latin typeface="Carlito"/>
                <a:cs typeface="Carlito"/>
              </a:rPr>
              <a:t>Bacaan </a:t>
            </a:r>
            <a:r>
              <a:rPr sz="2000" b="1" i="1" dirty="0">
                <a:solidFill>
                  <a:srgbClr val="008000"/>
                </a:solidFill>
                <a:latin typeface="Carlito"/>
                <a:cs typeface="Carlito"/>
              </a:rPr>
              <a:t>GPS di</a:t>
            </a:r>
            <a:r>
              <a:rPr sz="2000" b="1" i="1" spc="15" dirty="0">
                <a:solidFill>
                  <a:srgbClr val="008000"/>
                </a:solidFill>
                <a:latin typeface="Carlito"/>
                <a:cs typeface="Carlito"/>
              </a:rPr>
              <a:t> </a:t>
            </a:r>
            <a:r>
              <a:rPr sz="2000" b="1" i="1" spc="-10" dirty="0">
                <a:solidFill>
                  <a:srgbClr val="008000"/>
                </a:solidFill>
                <a:latin typeface="Carlito"/>
                <a:cs typeface="Carlito"/>
              </a:rPr>
              <a:t>Powerhouse</a:t>
            </a:r>
            <a:endParaRPr sz="2000" dirty="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8787" y="478281"/>
            <a:ext cx="6267450" cy="360680"/>
          </a:xfrm>
          <a:prstGeom prst="rect">
            <a:avLst/>
          </a:prstGeom>
        </p:spPr>
        <p:txBody>
          <a:bodyPr vert="horz" wrap="square" lIns="0" tIns="12065" rIns="0" bIns="0" rtlCol="0">
            <a:spAutoFit/>
          </a:bodyPr>
          <a:lstStyle/>
          <a:p>
            <a:pPr marL="12700">
              <a:lnSpc>
                <a:spcPct val="100000"/>
              </a:lnSpc>
              <a:spcBef>
                <a:spcPts val="95"/>
              </a:spcBef>
            </a:pPr>
            <a:r>
              <a:rPr sz="2200" i="0" spc="-5" dirty="0">
                <a:latin typeface="Carlito"/>
                <a:cs typeface="Carlito"/>
              </a:rPr>
              <a:t>3C. </a:t>
            </a:r>
            <a:r>
              <a:rPr sz="2200" i="0" spc="-15" dirty="0">
                <a:latin typeface="Carlito"/>
                <a:cs typeface="Carlito"/>
              </a:rPr>
              <a:t>Mengira </a:t>
            </a:r>
            <a:r>
              <a:rPr sz="2200" i="0" spc="-35" dirty="0">
                <a:latin typeface="Carlito"/>
                <a:cs typeface="Carlito"/>
              </a:rPr>
              <a:t>“Head”, </a:t>
            </a:r>
            <a:r>
              <a:rPr sz="2200" i="0" spc="-5" dirty="0">
                <a:latin typeface="Carlito"/>
                <a:cs typeface="Carlito"/>
              </a:rPr>
              <a:t>H – </a:t>
            </a:r>
            <a:r>
              <a:rPr sz="2200" i="0" spc="-20" dirty="0">
                <a:latin typeface="Carlito"/>
                <a:cs typeface="Carlito"/>
              </a:rPr>
              <a:t>Cara </a:t>
            </a:r>
            <a:r>
              <a:rPr sz="2200" i="0" spc="-10" dirty="0">
                <a:latin typeface="Carlito"/>
                <a:cs typeface="Carlito"/>
              </a:rPr>
              <a:t>Alat Survey</a:t>
            </a:r>
            <a:r>
              <a:rPr sz="2200" i="0" spc="175" dirty="0">
                <a:latin typeface="Carlito"/>
                <a:cs typeface="Carlito"/>
              </a:rPr>
              <a:t> </a:t>
            </a:r>
            <a:r>
              <a:rPr sz="2200" i="0" spc="-10" dirty="0">
                <a:latin typeface="Carlito"/>
                <a:cs typeface="Carlito"/>
              </a:rPr>
              <a:t>(Theodolite)</a:t>
            </a:r>
            <a:endParaRPr sz="2200">
              <a:latin typeface="Carlito"/>
              <a:cs typeface="Carlito"/>
            </a:endParaRPr>
          </a:p>
        </p:txBody>
      </p:sp>
      <p:sp>
        <p:nvSpPr>
          <p:cNvPr id="3" name="object 3"/>
          <p:cNvSpPr txBox="1"/>
          <p:nvPr/>
        </p:nvSpPr>
        <p:spPr>
          <a:xfrm>
            <a:off x="608787" y="994029"/>
            <a:ext cx="7793990" cy="2474395"/>
          </a:xfrm>
          <a:prstGeom prst="rect">
            <a:avLst/>
          </a:prstGeom>
        </p:spPr>
        <p:txBody>
          <a:bodyPr vert="horz" wrap="square" lIns="0" tIns="12065" rIns="0" bIns="0" rtlCol="0">
            <a:spAutoFit/>
          </a:bodyPr>
          <a:lstStyle/>
          <a:p>
            <a:pPr marL="12700" marR="5080" algn="just">
              <a:lnSpc>
                <a:spcPct val="100000"/>
              </a:lnSpc>
              <a:spcBef>
                <a:spcPts val="95"/>
              </a:spcBef>
            </a:pPr>
            <a:r>
              <a:rPr sz="2000" spc="-15" dirty="0">
                <a:solidFill>
                  <a:srgbClr val="1F487C"/>
                </a:solidFill>
                <a:latin typeface="Carlito"/>
                <a:cs typeface="Carlito"/>
              </a:rPr>
              <a:t>Cara </a:t>
            </a:r>
            <a:r>
              <a:rPr sz="2000" spc="-5" dirty="0">
                <a:solidFill>
                  <a:srgbClr val="1F487C"/>
                </a:solidFill>
                <a:latin typeface="Carlito"/>
                <a:cs typeface="Carlito"/>
              </a:rPr>
              <a:t>ini </a:t>
            </a:r>
            <a:r>
              <a:rPr sz="2000" spc="-10" dirty="0">
                <a:solidFill>
                  <a:srgbClr val="1F487C"/>
                </a:solidFill>
                <a:latin typeface="Carlito"/>
                <a:cs typeface="Carlito"/>
              </a:rPr>
              <a:t>adalah tepat tetapi mahal. Langkah </a:t>
            </a:r>
            <a:r>
              <a:rPr sz="2000" spc="-5" dirty="0">
                <a:solidFill>
                  <a:srgbClr val="1F487C"/>
                </a:solidFill>
                <a:latin typeface="Carlito"/>
                <a:cs typeface="Carlito"/>
              </a:rPr>
              <a:t>harus </a:t>
            </a:r>
            <a:r>
              <a:rPr sz="2000" spc="-10" dirty="0">
                <a:solidFill>
                  <a:srgbClr val="1F487C"/>
                </a:solidFill>
                <a:latin typeface="Carlito"/>
                <a:cs typeface="Carlito"/>
              </a:rPr>
              <a:t>diambil </a:t>
            </a:r>
            <a:r>
              <a:rPr sz="2000" spc="-15" dirty="0">
                <a:solidFill>
                  <a:srgbClr val="1F487C"/>
                </a:solidFill>
                <a:latin typeface="Carlito"/>
                <a:cs typeface="Carlito"/>
              </a:rPr>
              <a:t>supaya </a:t>
            </a:r>
            <a:r>
              <a:rPr sz="2000" spc="-5" dirty="0">
                <a:solidFill>
                  <a:srgbClr val="1F487C"/>
                </a:solidFill>
                <a:latin typeface="Carlito"/>
                <a:cs typeface="Carlito"/>
              </a:rPr>
              <a:t>Theodolite </a:t>
            </a:r>
            <a:r>
              <a:rPr sz="2000" spc="-15" dirty="0">
                <a:solidFill>
                  <a:srgbClr val="1F487C"/>
                </a:solidFill>
                <a:latin typeface="Carlito"/>
                <a:cs typeface="Carlito"/>
              </a:rPr>
              <a:t>dikalibrate.  </a:t>
            </a:r>
            <a:r>
              <a:rPr sz="2000" spc="-5" dirty="0">
                <a:solidFill>
                  <a:srgbClr val="1F487C"/>
                </a:solidFill>
                <a:latin typeface="Carlito"/>
                <a:cs typeface="Carlito"/>
              </a:rPr>
              <a:t>Pengguna </a:t>
            </a:r>
            <a:r>
              <a:rPr sz="2000" spc="-10" dirty="0">
                <a:solidFill>
                  <a:srgbClr val="1F487C"/>
                </a:solidFill>
                <a:latin typeface="Carlito"/>
                <a:cs typeface="Carlito"/>
              </a:rPr>
              <a:t>alat </a:t>
            </a:r>
            <a:r>
              <a:rPr sz="2000" spc="-5" dirty="0">
                <a:solidFill>
                  <a:srgbClr val="1F487C"/>
                </a:solidFill>
                <a:latin typeface="Carlito"/>
                <a:cs typeface="Carlito"/>
              </a:rPr>
              <a:t>Theodolite harus </a:t>
            </a:r>
            <a:r>
              <a:rPr sz="2000" spc="-10" dirty="0">
                <a:solidFill>
                  <a:srgbClr val="1F487C"/>
                </a:solidFill>
                <a:latin typeface="Carlito"/>
                <a:cs typeface="Carlito"/>
              </a:rPr>
              <a:t>dilatih </a:t>
            </a:r>
            <a:r>
              <a:rPr sz="2000" spc="-15" dirty="0">
                <a:solidFill>
                  <a:srgbClr val="1F487C"/>
                </a:solidFill>
                <a:latin typeface="Carlito"/>
                <a:cs typeface="Carlito"/>
              </a:rPr>
              <a:t>dengan </a:t>
            </a:r>
            <a:r>
              <a:rPr sz="2000" spc="-20" dirty="0">
                <a:solidFill>
                  <a:srgbClr val="1F487C"/>
                </a:solidFill>
                <a:latin typeface="Carlito"/>
                <a:cs typeface="Carlito"/>
              </a:rPr>
              <a:t>cara </a:t>
            </a:r>
            <a:r>
              <a:rPr sz="2000" spc="-10" dirty="0">
                <a:solidFill>
                  <a:srgbClr val="1F487C"/>
                </a:solidFill>
                <a:latin typeface="Carlito"/>
                <a:cs typeface="Carlito"/>
              </a:rPr>
              <a:t>menggunakannya </a:t>
            </a:r>
            <a:r>
              <a:rPr sz="2000" spc="-20" dirty="0">
                <a:solidFill>
                  <a:srgbClr val="1F487C"/>
                </a:solidFill>
                <a:latin typeface="Carlito"/>
                <a:cs typeface="Carlito"/>
              </a:rPr>
              <a:t>kerana </a:t>
            </a:r>
            <a:r>
              <a:rPr sz="2000" spc="-10" dirty="0">
                <a:solidFill>
                  <a:srgbClr val="1F487C"/>
                </a:solidFill>
                <a:latin typeface="Carlito"/>
                <a:cs typeface="Carlito"/>
              </a:rPr>
              <a:t>alat </a:t>
            </a:r>
            <a:r>
              <a:rPr sz="2000" spc="-5" dirty="0">
                <a:solidFill>
                  <a:srgbClr val="1F487C"/>
                </a:solidFill>
                <a:latin typeface="Carlito"/>
                <a:cs typeface="Carlito"/>
              </a:rPr>
              <a:t>Theodolite  </a:t>
            </a:r>
            <a:r>
              <a:rPr sz="2000" spc="-10" dirty="0">
                <a:solidFill>
                  <a:srgbClr val="1F487C"/>
                </a:solidFill>
                <a:latin typeface="Carlito"/>
                <a:cs typeface="Carlito"/>
              </a:rPr>
              <a:t>agak</a:t>
            </a:r>
            <a:r>
              <a:rPr sz="2000" spc="-25" dirty="0">
                <a:solidFill>
                  <a:srgbClr val="1F487C"/>
                </a:solidFill>
                <a:latin typeface="Carlito"/>
                <a:cs typeface="Carlito"/>
              </a:rPr>
              <a:t> </a:t>
            </a:r>
            <a:r>
              <a:rPr sz="2000" spc="-15" dirty="0">
                <a:solidFill>
                  <a:srgbClr val="1F487C"/>
                </a:solidFill>
                <a:latin typeface="Carlito"/>
                <a:cs typeface="Carlito"/>
              </a:rPr>
              <a:t>kompleks.</a:t>
            </a:r>
            <a:endParaRPr sz="2000" dirty="0">
              <a:latin typeface="Carlito"/>
              <a:cs typeface="Carlito"/>
            </a:endParaRPr>
          </a:p>
          <a:p>
            <a:pPr>
              <a:lnSpc>
                <a:spcPct val="100000"/>
              </a:lnSpc>
              <a:spcBef>
                <a:spcPts val="25"/>
              </a:spcBef>
            </a:pPr>
            <a:endParaRPr sz="2000" dirty="0">
              <a:latin typeface="Carlito"/>
              <a:cs typeface="Carlito"/>
            </a:endParaRPr>
          </a:p>
          <a:p>
            <a:pPr marL="12700" marR="5715" algn="just">
              <a:lnSpc>
                <a:spcPct val="100000"/>
              </a:lnSpc>
            </a:pPr>
            <a:r>
              <a:rPr sz="2000" spc="-15" dirty="0">
                <a:solidFill>
                  <a:srgbClr val="1F487C"/>
                </a:solidFill>
                <a:latin typeface="Carlito"/>
                <a:cs typeface="Carlito"/>
              </a:rPr>
              <a:t>Jarak </a:t>
            </a:r>
            <a:r>
              <a:rPr sz="2000" dirty="0">
                <a:solidFill>
                  <a:srgbClr val="1F487C"/>
                </a:solidFill>
                <a:latin typeface="Carlito"/>
                <a:cs typeface="Carlito"/>
              </a:rPr>
              <a:t>dari </a:t>
            </a:r>
            <a:r>
              <a:rPr sz="2000" b="1" spc="-20" dirty="0">
                <a:solidFill>
                  <a:srgbClr val="1F487C"/>
                </a:solidFill>
                <a:latin typeface="Carlito"/>
                <a:cs typeface="Carlito"/>
              </a:rPr>
              <a:t>Intake  </a:t>
            </a:r>
            <a:r>
              <a:rPr sz="2000" spc="-30" dirty="0">
                <a:solidFill>
                  <a:srgbClr val="1F487C"/>
                </a:solidFill>
                <a:latin typeface="Carlito"/>
                <a:cs typeface="Carlito"/>
              </a:rPr>
              <a:t>ke </a:t>
            </a:r>
            <a:r>
              <a:rPr sz="2000" b="1" spc="-10" dirty="0">
                <a:solidFill>
                  <a:srgbClr val="1F487C"/>
                </a:solidFill>
                <a:latin typeface="Carlito"/>
                <a:cs typeface="Carlito"/>
              </a:rPr>
              <a:t>Powerhouse </a:t>
            </a:r>
            <a:r>
              <a:rPr sz="2000" spc="-10" dirty="0">
                <a:solidFill>
                  <a:srgbClr val="1F487C"/>
                </a:solidFill>
                <a:latin typeface="Carlito"/>
                <a:cs typeface="Carlito"/>
              </a:rPr>
              <a:t>dibahagikan kepada beberapa bahagian. </a:t>
            </a:r>
            <a:r>
              <a:rPr sz="2000" spc="-5" dirty="0">
                <a:solidFill>
                  <a:srgbClr val="1F487C"/>
                </a:solidFill>
                <a:latin typeface="Carlito"/>
                <a:cs typeface="Carlito"/>
              </a:rPr>
              <a:t>Bagi setiap  bahagian, </a:t>
            </a:r>
            <a:r>
              <a:rPr sz="2000" spc="-10" dirty="0">
                <a:solidFill>
                  <a:srgbClr val="1F487C"/>
                </a:solidFill>
                <a:latin typeface="Carlito"/>
                <a:cs typeface="Carlito"/>
              </a:rPr>
              <a:t>bacaan </a:t>
            </a:r>
            <a:r>
              <a:rPr sz="2000" spc="-5" dirty="0">
                <a:solidFill>
                  <a:srgbClr val="1F487C"/>
                </a:solidFill>
                <a:latin typeface="Carlito"/>
                <a:cs typeface="Carlito"/>
              </a:rPr>
              <a:t>H (m) diambil. </a:t>
            </a:r>
            <a:r>
              <a:rPr sz="2000" spc="-10" dirty="0">
                <a:solidFill>
                  <a:srgbClr val="1F487C"/>
                </a:solidFill>
                <a:latin typeface="Carlito"/>
                <a:cs typeface="Carlito"/>
              </a:rPr>
              <a:t>Bacaan ini </a:t>
            </a:r>
            <a:r>
              <a:rPr sz="2000" spc="-15" dirty="0">
                <a:solidFill>
                  <a:srgbClr val="1F487C"/>
                </a:solidFill>
                <a:latin typeface="Carlito"/>
                <a:cs typeface="Carlito"/>
              </a:rPr>
              <a:t>direkodkan </a:t>
            </a:r>
            <a:r>
              <a:rPr sz="2000" spc="-5" dirty="0">
                <a:solidFill>
                  <a:srgbClr val="1F487C"/>
                </a:solidFill>
                <a:latin typeface="Carlito"/>
                <a:cs typeface="Carlito"/>
              </a:rPr>
              <a:t>dan </a:t>
            </a:r>
            <a:r>
              <a:rPr sz="2000" spc="-10" dirty="0">
                <a:solidFill>
                  <a:srgbClr val="1F487C"/>
                </a:solidFill>
                <a:latin typeface="Carlito"/>
                <a:cs typeface="Carlito"/>
              </a:rPr>
              <a:t>apabila bacaaan untuk semua  </a:t>
            </a:r>
            <a:r>
              <a:rPr sz="2000" spc="-5" dirty="0">
                <a:solidFill>
                  <a:srgbClr val="1F487C"/>
                </a:solidFill>
                <a:latin typeface="Carlito"/>
                <a:cs typeface="Carlito"/>
              </a:rPr>
              <a:t>bahagian siap diambil, bacaan-bacaam</a:t>
            </a:r>
            <a:r>
              <a:rPr sz="2000" spc="-105" dirty="0">
                <a:solidFill>
                  <a:srgbClr val="1F487C"/>
                </a:solidFill>
                <a:latin typeface="Carlito"/>
                <a:cs typeface="Carlito"/>
              </a:rPr>
              <a:t> </a:t>
            </a:r>
            <a:r>
              <a:rPr sz="2000" spc="-10" dirty="0">
                <a:solidFill>
                  <a:srgbClr val="1F487C"/>
                </a:solidFill>
                <a:latin typeface="Carlito"/>
                <a:cs typeface="Carlito"/>
              </a:rPr>
              <a:t>dijumlahkan.</a:t>
            </a:r>
            <a:endParaRPr sz="2000" dirty="0">
              <a:latin typeface="Carlito"/>
              <a:cs typeface="Carlito"/>
            </a:endParaRPr>
          </a:p>
        </p:txBody>
      </p:sp>
      <p:sp>
        <p:nvSpPr>
          <p:cNvPr id="4" name="object 4"/>
          <p:cNvSpPr/>
          <p:nvPr/>
        </p:nvSpPr>
        <p:spPr>
          <a:xfrm>
            <a:off x="7895843" y="169163"/>
            <a:ext cx="583692" cy="58521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073873" y="3770355"/>
            <a:ext cx="2512518" cy="320601"/>
          </a:xfrm>
          <a:prstGeom prst="rect">
            <a:avLst/>
          </a:prstGeom>
        </p:spPr>
        <p:txBody>
          <a:bodyPr vert="horz" wrap="square" lIns="0" tIns="12700" rIns="0" bIns="0" rtlCol="0">
            <a:spAutoFit/>
          </a:bodyPr>
          <a:lstStyle/>
          <a:p>
            <a:pPr marL="38100">
              <a:lnSpc>
                <a:spcPct val="100000"/>
              </a:lnSpc>
              <a:spcBef>
                <a:spcPts val="100"/>
              </a:spcBef>
            </a:pPr>
            <a:r>
              <a:rPr sz="2000" b="1" i="1" dirty="0">
                <a:solidFill>
                  <a:srgbClr val="C0504D"/>
                </a:solidFill>
                <a:latin typeface="Carlito"/>
                <a:cs typeface="Carlito"/>
              </a:rPr>
              <a:t>P = </a:t>
            </a:r>
            <a:r>
              <a:rPr sz="2000" b="1" i="1" dirty="0">
                <a:solidFill>
                  <a:srgbClr val="008000"/>
                </a:solidFill>
                <a:latin typeface="Carlito"/>
                <a:cs typeface="Carlito"/>
              </a:rPr>
              <a:t>H </a:t>
            </a:r>
            <a:r>
              <a:rPr sz="2000" b="1" i="1" dirty="0">
                <a:solidFill>
                  <a:srgbClr val="C0504D"/>
                </a:solidFill>
                <a:latin typeface="Carlito"/>
                <a:cs typeface="Carlito"/>
              </a:rPr>
              <a:t>x Q x 9.81 x</a:t>
            </a:r>
            <a:r>
              <a:rPr sz="2000" b="1" i="1" spc="-70" dirty="0">
                <a:solidFill>
                  <a:srgbClr val="C0504D"/>
                </a:solidFill>
                <a:latin typeface="Carlito"/>
                <a:cs typeface="Carlito"/>
              </a:rPr>
              <a:t> </a:t>
            </a:r>
            <a:r>
              <a:rPr sz="2000" b="1" i="1" spc="5" dirty="0">
                <a:solidFill>
                  <a:srgbClr val="C0504D"/>
                </a:solidFill>
                <a:latin typeface="Carlito"/>
                <a:cs typeface="Carlito"/>
              </a:rPr>
              <a:t>e</a:t>
            </a:r>
            <a:r>
              <a:rPr sz="2000" b="1" i="1" spc="7" baseline="-20833" dirty="0">
                <a:solidFill>
                  <a:srgbClr val="C0504D"/>
                </a:solidFill>
                <a:latin typeface="Carlito"/>
                <a:cs typeface="Carlito"/>
              </a:rPr>
              <a:t>o</a:t>
            </a:r>
            <a:endParaRPr sz="2000" baseline="-20833" dirty="0">
              <a:latin typeface="Carlito"/>
              <a:cs typeface="Carlito"/>
            </a:endParaRPr>
          </a:p>
        </p:txBody>
      </p:sp>
      <p:grpSp>
        <p:nvGrpSpPr>
          <p:cNvPr id="6" name="object 6"/>
          <p:cNvGrpSpPr/>
          <p:nvPr/>
        </p:nvGrpSpPr>
        <p:grpSpPr>
          <a:xfrm>
            <a:off x="496823" y="862257"/>
            <a:ext cx="8019415" cy="106045"/>
            <a:chOff x="496823" y="862257"/>
            <a:chExt cx="8019415" cy="106045"/>
          </a:xfrm>
        </p:grpSpPr>
        <p:sp>
          <p:nvSpPr>
            <p:cNvPr id="7" name="object 7"/>
            <p:cNvSpPr/>
            <p:nvPr/>
          </p:nvSpPr>
          <p:spPr>
            <a:xfrm>
              <a:off x="496823" y="862257"/>
              <a:ext cx="8019288" cy="10580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
        <p:nvSpPr>
          <p:cNvPr id="9" name="object 9"/>
          <p:cNvSpPr txBox="1"/>
          <p:nvPr/>
        </p:nvSpPr>
        <p:spPr>
          <a:xfrm>
            <a:off x="5889553" y="4140843"/>
            <a:ext cx="2512517" cy="320601"/>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008000"/>
                </a:solidFill>
                <a:latin typeface="Carlito"/>
                <a:cs typeface="Carlito"/>
              </a:rPr>
              <a:t>H = </a:t>
            </a:r>
            <a:r>
              <a:rPr sz="2000" b="1" i="1" spc="-5" dirty="0">
                <a:solidFill>
                  <a:srgbClr val="008000"/>
                </a:solidFill>
                <a:latin typeface="Carlito"/>
                <a:cs typeface="Carlito"/>
              </a:rPr>
              <a:t>Jumlah Bacaan</a:t>
            </a:r>
            <a:r>
              <a:rPr sz="2000" b="1" i="1" spc="-45" dirty="0">
                <a:solidFill>
                  <a:srgbClr val="008000"/>
                </a:solidFill>
                <a:latin typeface="Carlito"/>
                <a:cs typeface="Carlito"/>
              </a:rPr>
              <a:t> </a:t>
            </a:r>
            <a:r>
              <a:rPr sz="2000" b="1" i="1" dirty="0">
                <a:solidFill>
                  <a:srgbClr val="008000"/>
                </a:solidFill>
                <a:latin typeface="Carlito"/>
                <a:cs typeface="Carlito"/>
              </a:rPr>
              <a:t>H</a:t>
            </a:r>
            <a:endParaRPr sz="2000" dirty="0">
              <a:latin typeface="Carlito"/>
              <a:cs typeface="Carlito"/>
            </a:endParaRPr>
          </a:p>
        </p:txBody>
      </p:sp>
      <p:grpSp>
        <p:nvGrpSpPr>
          <p:cNvPr id="10" name="object 10"/>
          <p:cNvGrpSpPr/>
          <p:nvPr/>
        </p:nvGrpSpPr>
        <p:grpSpPr>
          <a:xfrm>
            <a:off x="152401" y="3179063"/>
            <a:ext cx="5737858" cy="3450337"/>
            <a:chOff x="515112" y="3179064"/>
            <a:chExt cx="4119879" cy="2620010"/>
          </a:xfrm>
        </p:grpSpPr>
        <p:sp>
          <p:nvSpPr>
            <p:cNvPr id="11" name="object 11"/>
            <p:cNvSpPr/>
            <p:nvPr/>
          </p:nvSpPr>
          <p:spPr>
            <a:xfrm>
              <a:off x="530352" y="3179064"/>
              <a:ext cx="4104132" cy="216560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900684" y="4663440"/>
              <a:ext cx="1135380" cy="113538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15112" y="4201668"/>
              <a:ext cx="598932" cy="121158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562918" y="4226433"/>
              <a:ext cx="504325" cy="111633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62918" y="4226433"/>
              <a:ext cx="504825" cy="1116330"/>
            </a:xfrm>
            <a:custGeom>
              <a:avLst/>
              <a:gdLst/>
              <a:ahLst/>
              <a:cxnLst/>
              <a:rect l="l" t="t" r="r" b="b"/>
              <a:pathLst>
                <a:path w="504825" h="1116329">
                  <a:moveTo>
                    <a:pt x="18182" y="598551"/>
                  </a:moveTo>
                  <a:lnTo>
                    <a:pt x="32879" y="646470"/>
                  </a:lnTo>
                  <a:lnTo>
                    <a:pt x="51395" y="692021"/>
                  </a:lnTo>
                  <a:lnTo>
                    <a:pt x="73478" y="734954"/>
                  </a:lnTo>
                  <a:lnTo>
                    <a:pt x="98874" y="775024"/>
                  </a:lnTo>
                  <a:lnTo>
                    <a:pt x="127331" y="811982"/>
                  </a:lnTo>
                  <a:lnTo>
                    <a:pt x="158596" y="845581"/>
                  </a:lnTo>
                  <a:lnTo>
                    <a:pt x="192417" y="875574"/>
                  </a:lnTo>
                  <a:lnTo>
                    <a:pt x="228540" y="901714"/>
                  </a:lnTo>
                  <a:lnTo>
                    <a:pt x="266713" y="923752"/>
                  </a:lnTo>
                  <a:lnTo>
                    <a:pt x="306683" y="941442"/>
                  </a:lnTo>
                  <a:lnTo>
                    <a:pt x="348197" y="954536"/>
                  </a:lnTo>
                  <a:lnTo>
                    <a:pt x="391003" y="962787"/>
                  </a:lnTo>
                  <a:lnTo>
                    <a:pt x="382608" y="911479"/>
                  </a:lnTo>
                  <a:lnTo>
                    <a:pt x="504325" y="1012444"/>
                  </a:lnTo>
                  <a:lnTo>
                    <a:pt x="416187" y="1116330"/>
                  </a:lnTo>
                  <a:lnTo>
                    <a:pt x="407793" y="1065149"/>
                  </a:lnTo>
                  <a:lnTo>
                    <a:pt x="364588" y="1056806"/>
                  </a:lnTo>
                  <a:lnTo>
                    <a:pt x="322769" y="1043562"/>
                  </a:lnTo>
                  <a:lnTo>
                    <a:pt x="282580" y="1025680"/>
                  </a:lnTo>
                  <a:lnTo>
                    <a:pt x="244265" y="1003426"/>
                  </a:lnTo>
                  <a:lnTo>
                    <a:pt x="208071" y="977065"/>
                  </a:lnTo>
                  <a:lnTo>
                    <a:pt x="174241" y="946861"/>
                  </a:lnTo>
                  <a:lnTo>
                    <a:pt x="143022" y="913081"/>
                  </a:lnTo>
                  <a:lnTo>
                    <a:pt x="114658" y="875988"/>
                  </a:lnTo>
                  <a:lnTo>
                    <a:pt x="89394" y="835847"/>
                  </a:lnTo>
                  <a:lnTo>
                    <a:pt x="67475" y="792925"/>
                  </a:lnTo>
                  <a:lnTo>
                    <a:pt x="49146" y="747485"/>
                  </a:lnTo>
                  <a:lnTo>
                    <a:pt x="34653" y="699792"/>
                  </a:lnTo>
                  <a:lnTo>
                    <a:pt x="24240" y="650113"/>
                  </a:lnTo>
                  <a:lnTo>
                    <a:pt x="7450" y="547751"/>
                  </a:lnTo>
                  <a:lnTo>
                    <a:pt x="1270" y="494989"/>
                  </a:lnTo>
                  <a:lnTo>
                    <a:pt x="0" y="443101"/>
                  </a:lnTo>
                  <a:lnTo>
                    <a:pt x="3436" y="392419"/>
                  </a:lnTo>
                  <a:lnTo>
                    <a:pt x="11378" y="343279"/>
                  </a:lnTo>
                  <a:lnTo>
                    <a:pt x="23624" y="296013"/>
                  </a:lnTo>
                  <a:lnTo>
                    <a:pt x="39971" y="250957"/>
                  </a:lnTo>
                  <a:lnTo>
                    <a:pt x="60218" y="208444"/>
                  </a:lnTo>
                  <a:lnTo>
                    <a:pt x="84163" y="168808"/>
                  </a:lnTo>
                  <a:lnTo>
                    <a:pt x="111604" y="132384"/>
                  </a:lnTo>
                  <a:lnTo>
                    <a:pt x="142340" y="99506"/>
                  </a:lnTo>
                  <a:lnTo>
                    <a:pt x="176167" y="70508"/>
                  </a:lnTo>
                  <a:lnTo>
                    <a:pt x="212885" y="45725"/>
                  </a:lnTo>
                  <a:lnTo>
                    <a:pt x="252291" y="25489"/>
                  </a:lnTo>
                  <a:lnTo>
                    <a:pt x="294184" y="10136"/>
                  </a:lnTo>
                  <a:lnTo>
                    <a:pt x="338362" y="0"/>
                  </a:lnTo>
                  <a:lnTo>
                    <a:pt x="355151" y="102362"/>
                  </a:lnTo>
                  <a:lnTo>
                    <a:pt x="310973" y="112498"/>
                  </a:lnTo>
                  <a:lnTo>
                    <a:pt x="269081" y="127851"/>
                  </a:lnTo>
                  <a:lnTo>
                    <a:pt x="229674" y="148087"/>
                  </a:lnTo>
                  <a:lnTo>
                    <a:pt x="192956" y="172870"/>
                  </a:lnTo>
                  <a:lnTo>
                    <a:pt x="159129" y="201868"/>
                  </a:lnTo>
                  <a:lnTo>
                    <a:pt x="128394" y="234746"/>
                  </a:lnTo>
                  <a:lnTo>
                    <a:pt x="100953" y="271170"/>
                  </a:lnTo>
                  <a:lnTo>
                    <a:pt x="77008" y="310806"/>
                  </a:lnTo>
                  <a:lnTo>
                    <a:pt x="56760" y="353319"/>
                  </a:lnTo>
                  <a:lnTo>
                    <a:pt x="40413" y="398375"/>
                  </a:lnTo>
                  <a:lnTo>
                    <a:pt x="28167" y="445641"/>
                  </a:lnTo>
                  <a:lnTo>
                    <a:pt x="20225" y="494781"/>
                  </a:lnTo>
                  <a:lnTo>
                    <a:pt x="16789" y="545463"/>
                  </a:lnTo>
                  <a:lnTo>
                    <a:pt x="18060" y="597351"/>
                  </a:lnTo>
                  <a:lnTo>
                    <a:pt x="24240" y="650113"/>
                  </a:lnTo>
                </a:path>
              </a:pathLst>
            </a:custGeom>
            <a:ln w="9525">
              <a:solidFill>
                <a:srgbClr val="1F487C"/>
              </a:solidFill>
              <a:prstDash val="sysDash"/>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8786" y="478281"/>
            <a:ext cx="6630213" cy="350737"/>
          </a:xfrm>
          <a:prstGeom prst="rect">
            <a:avLst/>
          </a:prstGeom>
        </p:spPr>
        <p:txBody>
          <a:bodyPr vert="horz" wrap="square" lIns="0" tIns="12065" rIns="0" bIns="0" rtlCol="0">
            <a:spAutoFit/>
          </a:bodyPr>
          <a:lstStyle/>
          <a:p>
            <a:pPr marL="12700">
              <a:lnSpc>
                <a:spcPct val="100000"/>
              </a:lnSpc>
              <a:spcBef>
                <a:spcPts val="95"/>
              </a:spcBef>
              <a:tabLst>
                <a:tab pos="2542540" algn="l"/>
              </a:tabLst>
            </a:pPr>
            <a:r>
              <a:rPr sz="2200" i="0" dirty="0">
                <a:latin typeface="Carlito"/>
                <a:cs typeface="Carlito"/>
              </a:rPr>
              <a:t>4A. </a:t>
            </a:r>
            <a:r>
              <a:rPr sz="2200" i="0" spc="-15" dirty="0">
                <a:latin typeface="Carlito"/>
                <a:cs typeface="Carlito"/>
              </a:rPr>
              <a:t>Mengira </a:t>
            </a:r>
            <a:r>
              <a:rPr sz="2200" i="0" spc="-5" dirty="0">
                <a:latin typeface="Carlito"/>
                <a:cs typeface="Carlito"/>
              </a:rPr>
              <a:t>Arus</a:t>
            </a:r>
            <a:r>
              <a:rPr sz="2200" i="0" spc="65" dirty="0">
                <a:latin typeface="Carlito"/>
                <a:cs typeface="Carlito"/>
              </a:rPr>
              <a:t> </a:t>
            </a:r>
            <a:r>
              <a:rPr sz="2200" i="0" spc="-5" dirty="0">
                <a:latin typeface="Carlito"/>
                <a:cs typeface="Carlito"/>
              </a:rPr>
              <a:t>, Q	- </a:t>
            </a:r>
            <a:r>
              <a:rPr sz="2200" i="0" spc="-20" dirty="0">
                <a:latin typeface="Carlito"/>
                <a:cs typeface="Carlito"/>
              </a:rPr>
              <a:t>Cara </a:t>
            </a:r>
            <a:r>
              <a:rPr sz="2200" i="0" spc="-15" dirty="0" err="1">
                <a:latin typeface="Carlito"/>
                <a:cs typeface="Carlito"/>
              </a:rPr>
              <a:t>Pelampung</a:t>
            </a:r>
            <a:r>
              <a:rPr lang="en-US" sz="2200" i="0" spc="-15" dirty="0">
                <a:latin typeface="Carlito"/>
                <a:cs typeface="Carlito"/>
              </a:rPr>
              <a:t>/ Float Methods</a:t>
            </a:r>
            <a:endParaRPr sz="2200" dirty="0">
              <a:latin typeface="Carlito"/>
              <a:cs typeface="Carlito"/>
            </a:endParaRPr>
          </a:p>
        </p:txBody>
      </p:sp>
      <p:sp>
        <p:nvSpPr>
          <p:cNvPr id="3" name="object 3"/>
          <p:cNvSpPr txBox="1"/>
          <p:nvPr/>
        </p:nvSpPr>
        <p:spPr>
          <a:xfrm>
            <a:off x="583387" y="963929"/>
            <a:ext cx="7844790" cy="2166619"/>
          </a:xfrm>
          <a:prstGeom prst="rect">
            <a:avLst/>
          </a:prstGeom>
        </p:spPr>
        <p:txBody>
          <a:bodyPr vert="horz" wrap="square" lIns="0" tIns="12065" rIns="0" bIns="0" rtlCol="0">
            <a:spAutoFit/>
          </a:bodyPr>
          <a:lstStyle/>
          <a:p>
            <a:pPr marL="38100" marR="30480" algn="just">
              <a:lnSpc>
                <a:spcPct val="100000"/>
              </a:lnSpc>
              <a:spcBef>
                <a:spcPts val="95"/>
              </a:spcBef>
            </a:pPr>
            <a:r>
              <a:rPr sz="2000" spc="-10" dirty="0">
                <a:solidFill>
                  <a:srgbClr val="1F487C"/>
                </a:solidFill>
                <a:latin typeface="Carlito"/>
                <a:cs typeface="Carlito"/>
              </a:rPr>
              <a:t>Sungai </a:t>
            </a:r>
            <a:r>
              <a:rPr sz="2000" spc="-10" dirty="0" err="1">
                <a:solidFill>
                  <a:srgbClr val="1F487C"/>
                </a:solidFill>
                <a:latin typeface="Carlito"/>
                <a:cs typeface="Carlito"/>
              </a:rPr>
              <a:t>di</a:t>
            </a:r>
            <a:r>
              <a:rPr lang="en-US" sz="2000" spc="-10" dirty="0" err="1">
                <a:solidFill>
                  <a:srgbClr val="1F487C"/>
                </a:solidFill>
                <a:latin typeface="Carlito"/>
                <a:cs typeface="Carlito"/>
              </a:rPr>
              <a:t>bahagikan</a:t>
            </a:r>
            <a:r>
              <a:rPr sz="2000" spc="-10" dirty="0">
                <a:solidFill>
                  <a:srgbClr val="1F487C"/>
                </a:solidFill>
                <a:latin typeface="Carlito"/>
                <a:cs typeface="Carlito"/>
              </a:rPr>
              <a:t> </a:t>
            </a:r>
            <a:r>
              <a:rPr sz="2000" spc="-15" dirty="0">
                <a:solidFill>
                  <a:srgbClr val="1F487C"/>
                </a:solidFill>
                <a:latin typeface="Carlito"/>
                <a:cs typeface="Carlito"/>
              </a:rPr>
              <a:t>kepada </a:t>
            </a:r>
            <a:r>
              <a:rPr sz="2000" spc="-10" dirty="0" err="1">
                <a:solidFill>
                  <a:srgbClr val="1F487C"/>
                </a:solidFill>
                <a:latin typeface="Carlito"/>
                <a:cs typeface="Carlito"/>
              </a:rPr>
              <a:t>dua</a:t>
            </a:r>
            <a:r>
              <a:rPr sz="2000" spc="-10" dirty="0">
                <a:solidFill>
                  <a:srgbClr val="1F487C"/>
                </a:solidFill>
                <a:latin typeface="Carlito"/>
                <a:cs typeface="Carlito"/>
              </a:rPr>
              <a:t> </a:t>
            </a:r>
            <a:r>
              <a:rPr sz="2000" spc="-10" dirty="0" err="1">
                <a:solidFill>
                  <a:srgbClr val="1F487C"/>
                </a:solidFill>
                <a:latin typeface="Carlito"/>
                <a:cs typeface="Carlito"/>
              </a:rPr>
              <a:t>bahagian</a:t>
            </a:r>
            <a:r>
              <a:rPr lang="en-US" sz="2000" spc="-10" dirty="0">
                <a:solidFill>
                  <a:srgbClr val="1F487C"/>
                </a:solidFill>
                <a:latin typeface="Carlito"/>
                <a:cs typeface="Carlito"/>
              </a:rPr>
              <a:t> </a:t>
            </a:r>
            <a:r>
              <a:rPr lang="en-US" sz="2000" b="1" spc="-10" dirty="0">
                <a:solidFill>
                  <a:srgbClr val="1F487C"/>
                </a:solidFill>
                <a:latin typeface="Carlito"/>
                <a:cs typeface="Carlito"/>
              </a:rPr>
              <a:t>(upstream, downstream)</a:t>
            </a:r>
            <a:r>
              <a:rPr sz="2000" spc="-10" dirty="0">
                <a:solidFill>
                  <a:srgbClr val="1F487C"/>
                </a:solidFill>
                <a:latin typeface="Carlito"/>
                <a:cs typeface="Carlito"/>
              </a:rPr>
              <a:t>. </a:t>
            </a:r>
            <a:r>
              <a:rPr sz="2000" spc="-15" dirty="0">
                <a:solidFill>
                  <a:srgbClr val="1F487C"/>
                </a:solidFill>
                <a:latin typeface="Carlito"/>
                <a:cs typeface="Carlito"/>
              </a:rPr>
              <a:t>Keratan  rentas </a:t>
            </a:r>
            <a:r>
              <a:rPr sz="2000" dirty="0">
                <a:solidFill>
                  <a:srgbClr val="1F487C"/>
                </a:solidFill>
                <a:latin typeface="Carlito"/>
                <a:cs typeface="Carlito"/>
              </a:rPr>
              <a:t>(m</a:t>
            </a:r>
            <a:r>
              <a:rPr sz="2000" baseline="26455" dirty="0">
                <a:solidFill>
                  <a:srgbClr val="1F487C"/>
                </a:solidFill>
                <a:latin typeface="Carlito"/>
                <a:cs typeface="Carlito"/>
              </a:rPr>
              <a:t>2</a:t>
            </a:r>
            <a:r>
              <a:rPr sz="2000" dirty="0">
                <a:solidFill>
                  <a:srgbClr val="1F487C"/>
                </a:solidFill>
                <a:latin typeface="Carlito"/>
                <a:cs typeface="Carlito"/>
              </a:rPr>
              <a:t>) </a:t>
            </a:r>
            <a:r>
              <a:rPr sz="2000" spc="-10" dirty="0">
                <a:solidFill>
                  <a:srgbClr val="1F487C"/>
                </a:solidFill>
                <a:latin typeface="Carlito"/>
                <a:cs typeface="Carlito"/>
              </a:rPr>
              <a:t>sungai untuk </a:t>
            </a:r>
            <a:r>
              <a:rPr sz="2000" spc="-15" dirty="0">
                <a:solidFill>
                  <a:srgbClr val="1F487C"/>
                </a:solidFill>
                <a:latin typeface="Carlito"/>
                <a:cs typeface="Carlito"/>
              </a:rPr>
              <a:t>kedua-dua </a:t>
            </a:r>
            <a:r>
              <a:rPr sz="2000" spc="-10" dirty="0">
                <a:solidFill>
                  <a:srgbClr val="1F487C"/>
                </a:solidFill>
                <a:latin typeface="Carlito"/>
                <a:cs typeface="Carlito"/>
              </a:rPr>
              <a:t>bahagian </a:t>
            </a:r>
            <a:r>
              <a:rPr sz="2000" spc="-5" dirty="0">
                <a:solidFill>
                  <a:srgbClr val="1F487C"/>
                </a:solidFill>
                <a:latin typeface="Carlito"/>
                <a:cs typeface="Carlito"/>
              </a:rPr>
              <a:t>diambil. </a:t>
            </a:r>
            <a:r>
              <a:rPr sz="2000" spc="-10" dirty="0">
                <a:solidFill>
                  <a:srgbClr val="1F487C"/>
                </a:solidFill>
                <a:latin typeface="Carlito"/>
                <a:cs typeface="Carlito"/>
              </a:rPr>
              <a:t>Beberapa </a:t>
            </a:r>
            <a:r>
              <a:rPr sz="2000" spc="-5" dirty="0">
                <a:solidFill>
                  <a:srgbClr val="1F487C"/>
                </a:solidFill>
                <a:latin typeface="Carlito"/>
                <a:cs typeface="Carlito"/>
              </a:rPr>
              <a:t>pelampung </a:t>
            </a:r>
            <a:r>
              <a:rPr sz="2000" spc="-10" dirty="0">
                <a:solidFill>
                  <a:srgbClr val="1F487C"/>
                </a:solidFill>
                <a:latin typeface="Carlito"/>
                <a:cs typeface="Carlito"/>
              </a:rPr>
              <a:t>diletak </a:t>
            </a:r>
            <a:r>
              <a:rPr sz="2000" spc="-5" dirty="0">
                <a:solidFill>
                  <a:srgbClr val="1F487C"/>
                </a:solidFill>
                <a:latin typeface="Carlito"/>
                <a:cs typeface="Carlito"/>
              </a:rPr>
              <a:t>di  </a:t>
            </a:r>
            <a:r>
              <a:rPr sz="2000" spc="-10" dirty="0">
                <a:solidFill>
                  <a:srgbClr val="1F487C"/>
                </a:solidFill>
                <a:latin typeface="Carlito"/>
                <a:cs typeface="Carlito"/>
              </a:rPr>
              <a:t>bahagian “upstream” </a:t>
            </a:r>
            <a:r>
              <a:rPr sz="2000" spc="-5" dirty="0">
                <a:solidFill>
                  <a:srgbClr val="1F487C"/>
                </a:solidFill>
                <a:latin typeface="Carlito"/>
                <a:cs typeface="Carlito"/>
              </a:rPr>
              <a:t>dan </a:t>
            </a:r>
            <a:r>
              <a:rPr sz="2000" spc="-10" dirty="0" err="1">
                <a:solidFill>
                  <a:srgbClr val="1F487C"/>
                </a:solidFill>
                <a:latin typeface="Carlito"/>
                <a:cs typeface="Carlito"/>
              </a:rPr>
              <a:t>mengalir</a:t>
            </a:r>
            <a:r>
              <a:rPr sz="2000" spc="-10" dirty="0">
                <a:solidFill>
                  <a:srgbClr val="1F487C"/>
                </a:solidFill>
                <a:latin typeface="Carlito"/>
                <a:cs typeface="Carlito"/>
              </a:rPr>
              <a:t> </a:t>
            </a:r>
            <a:r>
              <a:rPr sz="2000" spc="-15" dirty="0">
                <a:solidFill>
                  <a:srgbClr val="1F487C"/>
                </a:solidFill>
                <a:latin typeface="Carlito"/>
                <a:cs typeface="Carlito"/>
              </a:rPr>
              <a:t>ikut </a:t>
            </a:r>
            <a:r>
              <a:rPr sz="2000" spc="-5" dirty="0">
                <a:solidFill>
                  <a:srgbClr val="1F487C"/>
                </a:solidFill>
                <a:latin typeface="Carlito"/>
                <a:cs typeface="Carlito"/>
              </a:rPr>
              <a:t>arus </a:t>
            </a:r>
            <a:r>
              <a:rPr sz="2000" spc="-10" dirty="0">
                <a:solidFill>
                  <a:srgbClr val="1F487C"/>
                </a:solidFill>
                <a:latin typeface="Carlito"/>
                <a:cs typeface="Carlito"/>
              </a:rPr>
              <a:t>sungai. </a:t>
            </a:r>
            <a:r>
              <a:rPr sz="2000" spc="-5" dirty="0">
                <a:solidFill>
                  <a:srgbClr val="1F487C"/>
                </a:solidFill>
                <a:latin typeface="Carlito"/>
                <a:cs typeface="Carlito"/>
              </a:rPr>
              <a:t>Masa (s) diambil </a:t>
            </a:r>
            <a:r>
              <a:rPr sz="2000" spc="-10" dirty="0">
                <a:solidFill>
                  <a:srgbClr val="1F487C"/>
                </a:solidFill>
                <a:latin typeface="Carlito"/>
                <a:cs typeface="Carlito"/>
              </a:rPr>
              <a:t>dari  bahagiaan “upstream” </a:t>
            </a:r>
            <a:r>
              <a:rPr sz="2000" spc="-25" dirty="0">
                <a:solidFill>
                  <a:srgbClr val="1F487C"/>
                </a:solidFill>
                <a:latin typeface="Carlito"/>
                <a:cs typeface="Carlito"/>
              </a:rPr>
              <a:t>ke </a:t>
            </a:r>
            <a:r>
              <a:rPr sz="2000" spc="-10" dirty="0">
                <a:solidFill>
                  <a:srgbClr val="1F487C"/>
                </a:solidFill>
                <a:latin typeface="Carlito"/>
                <a:cs typeface="Carlito"/>
              </a:rPr>
              <a:t>bahagian </a:t>
            </a:r>
            <a:r>
              <a:rPr sz="2000" spc="-15" dirty="0">
                <a:solidFill>
                  <a:srgbClr val="1F487C"/>
                </a:solidFill>
                <a:latin typeface="Carlito"/>
                <a:cs typeface="Carlito"/>
              </a:rPr>
              <a:t>“downstream”</a:t>
            </a:r>
            <a:r>
              <a:rPr lang="en-US" sz="2000" spc="-15" dirty="0">
                <a:solidFill>
                  <a:srgbClr val="1F487C"/>
                </a:solidFill>
                <a:latin typeface="Carlito"/>
                <a:cs typeface="Carlito"/>
              </a:rPr>
              <a:t>. </a:t>
            </a:r>
            <a:r>
              <a:rPr sz="2000" spc="-10" dirty="0" err="1">
                <a:solidFill>
                  <a:srgbClr val="1F487C"/>
                </a:solidFill>
                <a:latin typeface="Carlito"/>
                <a:cs typeface="Carlito"/>
              </a:rPr>
              <a:t>Beberapa</a:t>
            </a:r>
            <a:r>
              <a:rPr sz="2000" spc="-10" dirty="0">
                <a:solidFill>
                  <a:srgbClr val="1F487C"/>
                </a:solidFill>
                <a:latin typeface="Carlito"/>
                <a:cs typeface="Carlito"/>
              </a:rPr>
              <a:t> bacaan diambil dan  </a:t>
            </a:r>
            <a:r>
              <a:rPr sz="2000" spc="-15" dirty="0">
                <a:solidFill>
                  <a:srgbClr val="1F487C"/>
                </a:solidFill>
                <a:latin typeface="Carlito"/>
                <a:cs typeface="Carlito"/>
              </a:rPr>
              <a:t>purata </a:t>
            </a:r>
            <a:r>
              <a:rPr sz="2000" spc="-5" dirty="0">
                <a:solidFill>
                  <a:srgbClr val="1F487C"/>
                </a:solidFill>
                <a:latin typeface="Carlito"/>
                <a:cs typeface="Carlito"/>
              </a:rPr>
              <a:t>masa </a:t>
            </a:r>
            <a:r>
              <a:rPr sz="2000" spc="-10" dirty="0">
                <a:solidFill>
                  <a:srgbClr val="1F487C"/>
                </a:solidFill>
                <a:latin typeface="Carlito"/>
                <a:cs typeface="Carlito"/>
              </a:rPr>
              <a:t>dikira. Ini membolehkan </a:t>
            </a:r>
            <a:r>
              <a:rPr sz="2000" spc="-5" dirty="0">
                <a:solidFill>
                  <a:srgbClr val="1F487C"/>
                </a:solidFill>
                <a:latin typeface="Carlito"/>
                <a:cs typeface="Carlito"/>
              </a:rPr>
              <a:t>arus </a:t>
            </a:r>
            <a:r>
              <a:rPr sz="2000" spc="-10" dirty="0">
                <a:solidFill>
                  <a:srgbClr val="1F487C"/>
                </a:solidFill>
                <a:latin typeface="Carlito"/>
                <a:cs typeface="Carlito"/>
              </a:rPr>
              <a:t>dikira. Walaubagaimanapun, arus </a:t>
            </a:r>
            <a:r>
              <a:rPr sz="2000" spc="-5" dirty="0">
                <a:solidFill>
                  <a:srgbClr val="1F487C"/>
                </a:solidFill>
                <a:latin typeface="Carlito"/>
                <a:cs typeface="Carlito"/>
              </a:rPr>
              <a:t>ini adalah arus di  </a:t>
            </a:r>
            <a:r>
              <a:rPr sz="2000" spc="-10" dirty="0">
                <a:solidFill>
                  <a:srgbClr val="1F487C"/>
                </a:solidFill>
                <a:latin typeface="Carlito"/>
                <a:cs typeface="Carlito"/>
              </a:rPr>
              <a:t>permukaan. Untuk mendapat </a:t>
            </a:r>
            <a:r>
              <a:rPr sz="2000" spc="-5" dirty="0">
                <a:solidFill>
                  <a:srgbClr val="1F487C"/>
                </a:solidFill>
                <a:latin typeface="Carlito"/>
                <a:cs typeface="Carlito"/>
              </a:rPr>
              <a:t>arus </a:t>
            </a:r>
            <a:r>
              <a:rPr sz="2000" spc="-25" dirty="0">
                <a:solidFill>
                  <a:srgbClr val="1F487C"/>
                </a:solidFill>
                <a:latin typeface="Carlito"/>
                <a:cs typeface="Carlito"/>
              </a:rPr>
              <a:t>sebenar, </a:t>
            </a:r>
            <a:r>
              <a:rPr sz="2000" spc="-15" dirty="0">
                <a:solidFill>
                  <a:srgbClr val="1F487C"/>
                </a:solidFill>
                <a:latin typeface="Carlito"/>
                <a:cs typeface="Carlito"/>
              </a:rPr>
              <a:t>faktor korelasi dipersatukan </a:t>
            </a:r>
            <a:r>
              <a:rPr sz="2000" spc="-30" dirty="0">
                <a:solidFill>
                  <a:srgbClr val="1F487C"/>
                </a:solidFill>
                <a:latin typeface="Carlito"/>
                <a:cs typeface="Carlito"/>
              </a:rPr>
              <a:t>ke </a:t>
            </a:r>
            <a:r>
              <a:rPr sz="2000" spc="-5" dirty="0">
                <a:solidFill>
                  <a:srgbClr val="1F487C"/>
                </a:solidFill>
                <a:latin typeface="Carlito"/>
                <a:cs typeface="Carlito"/>
              </a:rPr>
              <a:t>dalam</a:t>
            </a:r>
            <a:r>
              <a:rPr sz="2000" spc="235" dirty="0">
                <a:solidFill>
                  <a:srgbClr val="1F487C"/>
                </a:solidFill>
                <a:latin typeface="Carlito"/>
                <a:cs typeface="Carlito"/>
              </a:rPr>
              <a:t> </a:t>
            </a:r>
            <a:r>
              <a:rPr sz="2000" spc="-10" dirty="0">
                <a:solidFill>
                  <a:srgbClr val="1F487C"/>
                </a:solidFill>
                <a:latin typeface="Carlito"/>
                <a:cs typeface="Carlito"/>
              </a:rPr>
              <a:t>pengiraan</a:t>
            </a:r>
            <a:endParaRPr sz="2000" dirty="0">
              <a:latin typeface="Carlito"/>
              <a:cs typeface="Carlito"/>
            </a:endParaRPr>
          </a:p>
        </p:txBody>
      </p:sp>
      <p:sp>
        <p:nvSpPr>
          <p:cNvPr id="4" name="object 4"/>
          <p:cNvSpPr/>
          <p:nvPr/>
        </p:nvSpPr>
        <p:spPr>
          <a:xfrm>
            <a:off x="86275" y="3974652"/>
            <a:ext cx="3847692" cy="2602223"/>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992813887"/>
              </p:ext>
            </p:extLst>
          </p:nvPr>
        </p:nvGraphicFramePr>
        <p:xfrm>
          <a:off x="4076197" y="4926965"/>
          <a:ext cx="5066031" cy="1931035"/>
        </p:xfrm>
        <a:graphic>
          <a:graphicData uri="http://schemas.openxmlformats.org/drawingml/2006/table">
            <a:tbl>
              <a:tblPr firstRow="1" bandRow="1">
                <a:tableStyleId>{2D5ABB26-0587-4C30-8999-92F81FD0307C}</a:tableStyleId>
              </a:tblPr>
              <a:tblGrid>
                <a:gridCol w="3668887">
                  <a:extLst>
                    <a:ext uri="{9D8B030D-6E8A-4147-A177-3AD203B41FA5}">
                      <a16:colId xmlns:a16="http://schemas.microsoft.com/office/drawing/2014/main" val="20000"/>
                    </a:ext>
                  </a:extLst>
                </a:gridCol>
                <a:gridCol w="1397144">
                  <a:extLst>
                    <a:ext uri="{9D8B030D-6E8A-4147-A177-3AD203B41FA5}">
                      <a16:colId xmlns:a16="http://schemas.microsoft.com/office/drawing/2014/main" val="20001"/>
                    </a:ext>
                  </a:extLst>
                </a:gridCol>
              </a:tblGrid>
              <a:tr h="250189">
                <a:tc>
                  <a:txBody>
                    <a:bodyPr/>
                    <a:lstStyle/>
                    <a:p>
                      <a:pPr marL="92075">
                        <a:lnSpc>
                          <a:spcPct val="100000"/>
                        </a:lnSpc>
                        <a:spcBef>
                          <a:spcPts val="300"/>
                        </a:spcBef>
                      </a:pPr>
                      <a:r>
                        <a:rPr sz="1600" b="1" spc="-10" dirty="0">
                          <a:solidFill>
                            <a:srgbClr val="FFFFFF"/>
                          </a:solidFill>
                          <a:latin typeface="Carlito"/>
                          <a:cs typeface="Carlito"/>
                        </a:rPr>
                        <a:t>Jenis</a:t>
                      </a:r>
                      <a:r>
                        <a:rPr sz="1600" b="1" spc="-5" dirty="0">
                          <a:solidFill>
                            <a:srgbClr val="FFFFFF"/>
                          </a:solidFill>
                          <a:latin typeface="Carlito"/>
                          <a:cs typeface="Carlito"/>
                        </a:rPr>
                        <a:t> Sungai</a:t>
                      </a:r>
                      <a:endParaRPr sz="1600" dirty="0">
                        <a:latin typeface="Carlito"/>
                        <a:cs typeface="Carlito"/>
                      </a:endParaRPr>
                    </a:p>
                  </a:txBody>
                  <a:tcPr marL="0" marR="0" marT="38100" marB="0">
                    <a:solidFill>
                      <a:srgbClr val="1F487C"/>
                    </a:solidFill>
                  </a:tcPr>
                </a:tc>
                <a:tc>
                  <a:txBody>
                    <a:bodyPr/>
                    <a:lstStyle/>
                    <a:p>
                      <a:pPr marL="3175" algn="ctr">
                        <a:lnSpc>
                          <a:spcPct val="100000"/>
                        </a:lnSpc>
                        <a:spcBef>
                          <a:spcPts val="300"/>
                        </a:spcBef>
                      </a:pPr>
                      <a:r>
                        <a:rPr sz="1600" b="1" spc="-5" dirty="0">
                          <a:solidFill>
                            <a:srgbClr val="FFFFFF"/>
                          </a:solidFill>
                          <a:latin typeface="Carlito"/>
                          <a:cs typeface="Carlito"/>
                        </a:rPr>
                        <a:t>Faktor</a:t>
                      </a:r>
                      <a:r>
                        <a:rPr sz="1600" b="1" spc="-15" dirty="0">
                          <a:solidFill>
                            <a:srgbClr val="FFFFFF"/>
                          </a:solidFill>
                          <a:latin typeface="Carlito"/>
                          <a:cs typeface="Carlito"/>
                        </a:rPr>
                        <a:t> </a:t>
                      </a:r>
                      <a:r>
                        <a:rPr sz="1600" b="1" spc="-5" dirty="0">
                          <a:solidFill>
                            <a:srgbClr val="FFFFFF"/>
                          </a:solidFill>
                          <a:latin typeface="Carlito"/>
                          <a:cs typeface="Carlito"/>
                        </a:rPr>
                        <a:t>Kerelasi</a:t>
                      </a:r>
                      <a:endParaRPr sz="1600">
                        <a:latin typeface="Carlito"/>
                        <a:cs typeface="Carlito"/>
                      </a:endParaRPr>
                    </a:p>
                  </a:txBody>
                  <a:tcPr marL="0" marR="0" marT="38100" marB="0">
                    <a:solidFill>
                      <a:srgbClr val="1F487C"/>
                    </a:solidFill>
                  </a:tcPr>
                </a:tc>
                <a:extLst>
                  <a:ext uri="{0D108BD9-81ED-4DB2-BD59-A6C34878D82A}">
                    <a16:rowId xmlns:a16="http://schemas.microsoft.com/office/drawing/2014/main" val="10000"/>
                  </a:ext>
                </a:extLst>
              </a:tr>
              <a:tr h="237489">
                <a:tc>
                  <a:txBody>
                    <a:bodyPr/>
                    <a:lstStyle/>
                    <a:p>
                      <a:pPr marL="92075">
                        <a:lnSpc>
                          <a:spcPct val="100000"/>
                        </a:lnSpc>
                        <a:spcBef>
                          <a:spcPts val="250"/>
                        </a:spcBef>
                      </a:pPr>
                      <a:r>
                        <a:rPr sz="1600" spc="-5" dirty="0">
                          <a:latin typeface="Carlito"/>
                          <a:cs typeface="Carlito"/>
                        </a:rPr>
                        <a:t>Besar, perlahan dan</a:t>
                      </a:r>
                      <a:r>
                        <a:rPr sz="1600" spc="10" dirty="0">
                          <a:latin typeface="Carlito"/>
                          <a:cs typeface="Carlito"/>
                        </a:rPr>
                        <a:t> </a:t>
                      </a:r>
                      <a:r>
                        <a:rPr sz="1600" spc="-5" dirty="0">
                          <a:latin typeface="Carlito"/>
                          <a:cs typeface="Carlito"/>
                        </a:rPr>
                        <a:t>jernih</a:t>
                      </a:r>
                      <a:endParaRPr sz="1600" dirty="0">
                        <a:latin typeface="Carlito"/>
                        <a:cs typeface="Carlito"/>
                      </a:endParaRPr>
                    </a:p>
                  </a:txBody>
                  <a:tcPr marL="0" marR="0" marT="31750" marB="0">
                    <a:lnL w="12700">
                      <a:solidFill>
                        <a:srgbClr val="1F487C"/>
                      </a:solidFill>
                      <a:prstDash val="solid"/>
                    </a:lnL>
                    <a:lnR w="12700">
                      <a:solidFill>
                        <a:srgbClr val="1F487C"/>
                      </a:solidFill>
                      <a:prstDash val="solid"/>
                    </a:lnR>
                    <a:lnB w="12700">
                      <a:solidFill>
                        <a:srgbClr val="1F487C"/>
                      </a:solidFill>
                      <a:prstDash val="solid"/>
                    </a:lnB>
                  </a:tcPr>
                </a:tc>
                <a:tc>
                  <a:txBody>
                    <a:bodyPr/>
                    <a:lstStyle/>
                    <a:p>
                      <a:pPr marL="1905" algn="ctr">
                        <a:lnSpc>
                          <a:spcPct val="100000"/>
                        </a:lnSpc>
                        <a:spcBef>
                          <a:spcPts val="250"/>
                        </a:spcBef>
                      </a:pPr>
                      <a:r>
                        <a:rPr sz="1600" spc="-5" dirty="0">
                          <a:latin typeface="Carlito"/>
                          <a:cs typeface="Carlito"/>
                        </a:rPr>
                        <a:t>0.75</a:t>
                      </a:r>
                      <a:endParaRPr sz="1600">
                        <a:latin typeface="Carlito"/>
                        <a:cs typeface="Carlito"/>
                      </a:endParaRPr>
                    </a:p>
                  </a:txBody>
                  <a:tcPr marL="0" marR="0" marT="31750" marB="0">
                    <a:lnL w="12700">
                      <a:solidFill>
                        <a:srgbClr val="1F487C"/>
                      </a:solidFill>
                      <a:prstDash val="solid"/>
                    </a:lnL>
                    <a:lnR w="12700">
                      <a:solidFill>
                        <a:srgbClr val="1F487C"/>
                      </a:solidFill>
                      <a:prstDash val="solid"/>
                    </a:lnR>
                    <a:lnB w="12700">
                      <a:solidFill>
                        <a:srgbClr val="1F487C"/>
                      </a:solidFill>
                      <a:prstDash val="solid"/>
                    </a:lnB>
                  </a:tcPr>
                </a:tc>
                <a:extLst>
                  <a:ext uri="{0D108BD9-81ED-4DB2-BD59-A6C34878D82A}">
                    <a16:rowId xmlns:a16="http://schemas.microsoft.com/office/drawing/2014/main" val="10001"/>
                  </a:ext>
                </a:extLst>
              </a:tr>
              <a:tr h="243840">
                <a:tc>
                  <a:txBody>
                    <a:bodyPr/>
                    <a:lstStyle/>
                    <a:p>
                      <a:pPr marL="92075">
                        <a:lnSpc>
                          <a:spcPct val="100000"/>
                        </a:lnSpc>
                        <a:spcBef>
                          <a:spcPts val="305"/>
                        </a:spcBef>
                      </a:pPr>
                      <a:r>
                        <a:rPr sz="1600" spc="-5" dirty="0">
                          <a:latin typeface="Carlito"/>
                          <a:cs typeface="Carlito"/>
                        </a:rPr>
                        <a:t>Saluran konkrit, </a:t>
                      </a:r>
                      <a:r>
                        <a:rPr sz="1600" spc="-10" dirty="0">
                          <a:latin typeface="Carlito"/>
                          <a:cs typeface="Carlito"/>
                        </a:rPr>
                        <a:t>segiempat </a:t>
                      </a:r>
                      <a:r>
                        <a:rPr sz="1600" spc="-5" dirty="0">
                          <a:latin typeface="Carlito"/>
                          <a:cs typeface="Carlito"/>
                        </a:rPr>
                        <a:t>tepat, bawah sungai</a:t>
                      </a:r>
                      <a:r>
                        <a:rPr sz="1600" spc="40" dirty="0">
                          <a:latin typeface="Carlito"/>
                          <a:cs typeface="Carlito"/>
                        </a:rPr>
                        <a:t> </a:t>
                      </a:r>
                      <a:r>
                        <a:rPr sz="1600" spc="-10" dirty="0">
                          <a:latin typeface="Carlito"/>
                          <a:cs typeface="Carlito"/>
                        </a:rPr>
                        <a:t>licin</a:t>
                      </a:r>
                      <a:endParaRPr sz="1600" dirty="0">
                        <a:latin typeface="Carlito"/>
                        <a:cs typeface="Carlito"/>
                      </a:endParaRPr>
                    </a:p>
                  </a:txBody>
                  <a:tcPr marL="0" marR="0" marT="38735"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tc>
                  <a:txBody>
                    <a:bodyPr/>
                    <a:lstStyle/>
                    <a:p>
                      <a:pPr marL="1905" algn="ctr">
                        <a:lnSpc>
                          <a:spcPct val="100000"/>
                        </a:lnSpc>
                        <a:spcBef>
                          <a:spcPts val="305"/>
                        </a:spcBef>
                      </a:pPr>
                      <a:r>
                        <a:rPr sz="1600" spc="-5" dirty="0">
                          <a:latin typeface="Carlito"/>
                          <a:cs typeface="Carlito"/>
                        </a:rPr>
                        <a:t>0.85</a:t>
                      </a:r>
                      <a:endParaRPr sz="1600" dirty="0">
                        <a:latin typeface="Carlito"/>
                        <a:cs typeface="Carlito"/>
                      </a:endParaRPr>
                    </a:p>
                  </a:txBody>
                  <a:tcPr marL="0" marR="0" marT="38735"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extLst>
                  <a:ext uri="{0D108BD9-81ED-4DB2-BD59-A6C34878D82A}">
                    <a16:rowId xmlns:a16="http://schemas.microsoft.com/office/drawing/2014/main" val="10002"/>
                  </a:ext>
                </a:extLst>
              </a:tr>
              <a:tr h="243839">
                <a:tc>
                  <a:txBody>
                    <a:bodyPr/>
                    <a:lstStyle/>
                    <a:p>
                      <a:pPr marL="92075">
                        <a:lnSpc>
                          <a:spcPct val="100000"/>
                        </a:lnSpc>
                        <a:spcBef>
                          <a:spcPts val="305"/>
                        </a:spcBef>
                      </a:pPr>
                      <a:r>
                        <a:rPr sz="1600" spc="-5" dirty="0">
                          <a:latin typeface="Carlito"/>
                          <a:cs typeface="Carlito"/>
                        </a:rPr>
                        <a:t>Kecil, bawah sungai</a:t>
                      </a:r>
                      <a:r>
                        <a:rPr sz="1600" spc="5" dirty="0">
                          <a:latin typeface="Carlito"/>
                          <a:cs typeface="Carlito"/>
                        </a:rPr>
                        <a:t> </a:t>
                      </a:r>
                      <a:r>
                        <a:rPr sz="1600" spc="-10" dirty="0">
                          <a:latin typeface="Carlito"/>
                          <a:cs typeface="Carlito"/>
                        </a:rPr>
                        <a:t>licin</a:t>
                      </a:r>
                      <a:endParaRPr sz="1600">
                        <a:latin typeface="Carlito"/>
                        <a:cs typeface="Carlito"/>
                      </a:endParaRPr>
                    </a:p>
                  </a:txBody>
                  <a:tcPr marL="0" marR="0" marT="38735"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tc>
                  <a:txBody>
                    <a:bodyPr/>
                    <a:lstStyle/>
                    <a:p>
                      <a:pPr marL="1905" algn="ctr">
                        <a:lnSpc>
                          <a:spcPct val="100000"/>
                        </a:lnSpc>
                        <a:spcBef>
                          <a:spcPts val="305"/>
                        </a:spcBef>
                      </a:pPr>
                      <a:r>
                        <a:rPr sz="1600" spc="-5" dirty="0">
                          <a:latin typeface="Carlito"/>
                          <a:cs typeface="Carlito"/>
                        </a:rPr>
                        <a:t>0.65</a:t>
                      </a:r>
                      <a:endParaRPr sz="1600" dirty="0">
                        <a:latin typeface="Carlito"/>
                        <a:cs typeface="Carlito"/>
                      </a:endParaRPr>
                    </a:p>
                  </a:txBody>
                  <a:tcPr marL="0" marR="0" marT="38735"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extLst>
                  <a:ext uri="{0D108BD9-81ED-4DB2-BD59-A6C34878D82A}">
                    <a16:rowId xmlns:a16="http://schemas.microsoft.com/office/drawing/2014/main" val="10003"/>
                  </a:ext>
                </a:extLst>
              </a:tr>
              <a:tr h="243840">
                <a:tc>
                  <a:txBody>
                    <a:bodyPr/>
                    <a:lstStyle/>
                    <a:p>
                      <a:pPr marL="92075">
                        <a:lnSpc>
                          <a:spcPct val="100000"/>
                        </a:lnSpc>
                        <a:spcBef>
                          <a:spcPts val="305"/>
                        </a:spcBef>
                      </a:pPr>
                      <a:r>
                        <a:rPr sz="1600" spc="-5" dirty="0">
                          <a:latin typeface="Carlito"/>
                          <a:cs typeface="Carlito"/>
                        </a:rPr>
                        <a:t>Kedalaman cetek </a:t>
                      </a:r>
                      <a:r>
                        <a:rPr sz="1600" spc="-10" dirty="0">
                          <a:latin typeface="Carlito"/>
                          <a:cs typeface="Carlito"/>
                        </a:rPr>
                        <a:t>(0.5m), </a:t>
                      </a:r>
                      <a:r>
                        <a:rPr sz="1600" spc="-5" dirty="0">
                          <a:latin typeface="Carlito"/>
                          <a:cs typeface="Carlito"/>
                        </a:rPr>
                        <a:t>air</a:t>
                      </a:r>
                      <a:r>
                        <a:rPr sz="1600" spc="60" dirty="0">
                          <a:latin typeface="Carlito"/>
                          <a:cs typeface="Carlito"/>
                        </a:rPr>
                        <a:t> </a:t>
                      </a:r>
                      <a:r>
                        <a:rPr sz="1600" spc="-5" dirty="0">
                          <a:latin typeface="Carlito"/>
                          <a:cs typeface="Carlito"/>
                        </a:rPr>
                        <a:t>pergolakan</a:t>
                      </a:r>
                      <a:endParaRPr sz="1600">
                        <a:latin typeface="Carlito"/>
                        <a:cs typeface="Carlito"/>
                      </a:endParaRPr>
                    </a:p>
                  </a:txBody>
                  <a:tcPr marL="0" marR="0" marT="38735"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tc>
                  <a:txBody>
                    <a:bodyPr/>
                    <a:lstStyle/>
                    <a:p>
                      <a:pPr marL="1905" algn="ctr">
                        <a:lnSpc>
                          <a:spcPct val="100000"/>
                        </a:lnSpc>
                        <a:spcBef>
                          <a:spcPts val="305"/>
                        </a:spcBef>
                      </a:pPr>
                      <a:r>
                        <a:rPr sz="1600" spc="-5" dirty="0">
                          <a:latin typeface="Carlito"/>
                          <a:cs typeface="Carlito"/>
                        </a:rPr>
                        <a:t>0.45</a:t>
                      </a:r>
                      <a:endParaRPr sz="1600" dirty="0">
                        <a:latin typeface="Carlito"/>
                        <a:cs typeface="Carlito"/>
                      </a:endParaRPr>
                    </a:p>
                  </a:txBody>
                  <a:tcPr marL="0" marR="0" marT="38735"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extLst>
                  <a:ext uri="{0D108BD9-81ED-4DB2-BD59-A6C34878D82A}">
                    <a16:rowId xmlns:a16="http://schemas.microsoft.com/office/drawing/2014/main" val="10004"/>
                  </a:ext>
                </a:extLst>
              </a:tr>
              <a:tr h="243840">
                <a:tc>
                  <a:txBody>
                    <a:bodyPr/>
                    <a:lstStyle/>
                    <a:p>
                      <a:pPr marL="92075">
                        <a:lnSpc>
                          <a:spcPct val="100000"/>
                        </a:lnSpc>
                        <a:spcBef>
                          <a:spcPts val="300"/>
                        </a:spcBef>
                      </a:pPr>
                      <a:r>
                        <a:rPr sz="1600" spc="-5" dirty="0">
                          <a:latin typeface="Carlito"/>
                          <a:cs typeface="Carlito"/>
                        </a:rPr>
                        <a:t>Kedalaman sangat cetek dan banyak</a:t>
                      </a:r>
                      <a:r>
                        <a:rPr sz="1600" spc="10" dirty="0">
                          <a:latin typeface="Carlito"/>
                          <a:cs typeface="Carlito"/>
                        </a:rPr>
                        <a:t> </a:t>
                      </a:r>
                      <a:r>
                        <a:rPr sz="1600" spc="-5" dirty="0">
                          <a:latin typeface="Carlito"/>
                          <a:cs typeface="Carlito"/>
                        </a:rPr>
                        <a:t>batu</a:t>
                      </a:r>
                      <a:endParaRPr sz="1600">
                        <a:latin typeface="Carlito"/>
                        <a:cs typeface="Carlito"/>
                      </a:endParaRPr>
                    </a:p>
                  </a:txBody>
                  <a:tcPr marL="0" marR="0" marT="38100"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tc>
                  <a:txBody>
                    <a:bodyPr/>
                    <a:lstStyle/>
                    <a:p>
                      <a:pPr marL="1905" algn="ctr">
                        <a:lnSpc>
                          <a:spcPct val="100000"/>
                        </a:lnSpc>
                        <a:spcBef>
                          <a:spcPts val="300"/>
                        </a:spcBef>
                      </a:pPr>
                      <a:r>
                        <a:rPr sz="1600" spc="-5" dirty="0">
                          <a:latin typeface="Carlito"/>
                          <a:cs typeface="Carlito"/>
                        </a:rPr>
                        <a:t>0.25</a:t>
                      </a:r>
                      <a:endParaRPr sz="1600" dirty="0">
                        <a:latin typeface="Carlito"/>
                        <a:cs typeface="Carlito"/>
                      </a:endParaRPr>
                    </a:p>
                  </a:txBody>
                  <a:tcPr marL="0" marR="0" marT="38100" marB="0">
                    <a:lnL w="12700">
                      <a:solidFill>
                        <a:srgbClr val="1F487C"/>
                      </a:solidFill>
                      <a:prstDash val="solid"/>
                    </a:lnL>
                    <a:lnR w="12700">
                      <a:solidFill>
                        <a:srgbClr val="1F487C"/>
                      </a:solidFill>
                      <a:prstDash val="solid"/>
                    </a:lnR>
                    <a:lnT w="12700">
                      <a:solidFill>
                        <a:srgbClr val="1F487C"/>
                      </a:solidFill>
                      <a:prstDash val="solid"/>
                    </a:lnT>
                    <a:lnB w="12700">
                      <a:solidFill>
                        <a:srgbClr val="1F487C"/>
                      </a:solidFill>
                      <a:prstDash val="solid"/>
                    </a:lnB>
                  </a:tcPr>
                </a:tc>
                <a:extLst>
                  <a:ext uri="{0D108BD9-81ED-4DB2-BD59-A6C34878D82A}">
                    <a16:rowId xmlns:a16="http://schemas.microsoft.com/office/drawing/2014/main" val="10005"/>
                  </a:ext>
                </a:extLst>
              </a:tr>
            </a:tbl>
          </a:graphicData>
        </a:graphic>
      </p:graphicFrame>
      <p:sp>
        <p:nvSpPr>
          <p:cNvPr id="6" name="object 6"/>
          <p:cNvSpPr/>
          <p:nvPr/>
        </p:nvSpPr>
        <p:spPr>
          <a:xfrm>
            <a:off x="7895843" y="169163"/>
            <a:ext cx="583692" cy="585216"/>
          </a:xfrm>
          <a:prstGeom prst="rect">
            <a:avLst/>
          </a:prstGeom>
          <a:blipFill>
            <a:blip r:embed="rId3" cstate="print"/>
            <a:stretch>
              <a:fillRect/>
            </a:stretch>
          </a:blipFill>
        </p:spPr>
        <p:txBody>
          <a:bodyPr wrap="square" lIns="0" tIns="0" rIns="0" bIns="0" rtlCol="0"/>
          <a:lstStyle/>
          <a:p>
            <a:endParaRPr/>
          </a:p>
        </p:txBody>
      </p:sp>
      <p:grpSp>
        <p:nvGrpSpPr>
          <p:cNvPr id="7" name="object 7"/>
          <p:cNvGrpSpPr/>
          <p:nvPr/>
        </p:nvGrpSpPr>
        <p:grpSpPr>
          <a:xfrm>
            <a:off x="496823" y="862257"/>
            <a:ext cx="8019415" cy="106045"/>
            <a:chOff x="496823" y="862257"/>
            <a:chExt cx="8019415" cy="106045"/>
          </a:xfrm>
        </p:grpSpPr>
        <p:sp>
          <p:nvSpPr>
            <p:cNvPr id="8" name="object 8"/>
            <p:cNvSpPr/>
            <p:nvPr/>
          </p:nvSpPr>
          <p:spPr>
            <a:xfrm>
              <a:off x="496823" y="862257"/>
              <a:ext cx="8019288" cy="10580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pic>
        <p:nvPicPr>
          <p:cNvPr id="16" name="Picture 15">
            <a:extLst>
              <a:ext uri="{FF2B5EF4-FFF2-40B4-BE49-F238E27FC236}">
                <a16:creationId xmlns:a16="http://schemas.microsoft.com/office/drawing/2014/main" id="{42DDC27A-B2F9-4832-B176-8E2216A4FAF6}"/>
              </a:ext>
            </a:extLst>
          </p:cNvPr>
          <p:cNvPicPr>
            <a:picLocks noChangeAspect="1"/>
          </p:cNvPicPr>
          <p:nvPr/>
        </p:nvPicPr>
        <p:blipFill>
          <a:blip r:embed="rId5"/>
          <a:stretch>
            <a:fillRect/>
          </a:stretch>
        </p:blipFill>
        <p:spPr>
          <a:xfrm>
            <a:off x="4648199" y="3149656"/>
            <a:ext cx="4409525" cy="15230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8787" y="478281"/>
            <a:ext cx="6079922" cy="350737"/>
          </a:xfrm>
          <a:prstGeom prst="rect">
            <a:avLst/>
          </a:prstGeom>
        </p:spPr>
        <p:txBody>
          <a:bodyPr vert="horz" wrap="square" lIns="0" tIns="12065" rIns="0" bIns="0" rtlCol="0">
            <a:spAutoFit/>
          </a:bodyPr>
          <a:lstStyle/>
          <a:p>
            <a:pPr marL="12700">
              <a:lnSpc>
                <a:spcPct val="100000"/>
              </a:lnSpc>
              <a:spcBef>
                <a:spcPts val="95"/>
              </a:spcBef>
              <a:tabLst>
                <a:tab pos="2527300" algn="l"/>
              </a:tabLst>
            </a:pPr>
            <a:r>
              <a:rPr sz="2200" i="0" spc="-5" dirty="0">
                <a:latin typeface="Carlito"/>
                <a:cs typeface="Carlito"/>
              </a:rPr>
              <a:t>4B. </a:t>
            </a:r>
            <a:r>
              <a:rPr sz="2200" i="0" spc="-15" dirty="0">
                <a:latin typeface="Carlito"/>
                <a:cs typeface="Carlito"/>
              </a:rPr>
              <a:t>Mengira </a:t>
            </a:r>
            <a:r>
              <a:rPr sz="2200" i="0" spc="-5" dirty="0">
                <a:latin typeface="Carlito"/>
                <a:cs typeface="Carlito"/>
              </a:rPr>
              <a:t>Arus</a:t>
            </a:r>
            <a:r>
              <a:rPr sz="2200" i="0" spc="50" dirty="0">
                <a:latin typeface="Carlito"/>
                <a:cs typeface="Carlito"/>
              </a:rPr>
              <a:t> </a:t>
            </a:r>
            <a:r>
              <a:rPr sz="2200" i="0" spc="-5" dirty="0">
                <a:latin typeface="Carlito"/>
                <a:cs typeface="Carlito"/>
              </a:rPr>
              <a:t>,</a:t>
            </a:r>
            <a:r>
              <a:rPr sz="2200" i="0" spc="15" dirty="0">
                <a:latin typeface="Carlito"/>
                <a:cs typeface="Carlito"/>
              </a:rPr>
              <a:t> </a:t>
            </a:r>
            <a:r>
              <a:rPr sz="2200" i="0" spc="-5" dirty="0">
                <a:latin typeface="Carlito"/>
                <a:cs typeface="Carlito"/>
              </a:rPr>
              <a:t>Q	- </a:t>
            </a:r>
            <a:r>
              <a:rPr sz="2200" i="0" spc="-20" dirty="0">
                <a:latin typeface="Carlito"/>
                <a:cs typeface="Carlito"/>
              </a:rPr>
              <a:t>Cara</a:t>
            </a:r>
            <a:r>
              <a:rPr sz="2200" i="0" spc="-40" dirty="0">
                <a:latin typeface="Carlito"/>
                <a:cs typeface="Carlito"/>
              </a:rPr>
              <a:t> </a:t>
            </a:r>
            <a:r>
              <a:rPr sz="2200" i="0" spc="-5" dirty="0" err="1">
                <a:latin typeface="Carlito"/>
                <a:cs typeface="Carlito"/>
              </a:rPr>
              <a:t>Baldi</a:t>
            </a:r>
            <a:r>
              <a:rPr lang="en-US" sz="2200" i="0" spc="-5" dirty="0">
                <a:latin typeface="Carlito"/>
                <a:cs typeface="Carlito"/>
              </a:rPr>
              <a:t>/ Bucket Method</a:t>
            </a:r>
            <a:endParaRPr sz="2200" dirty="0">
              <a:latin typeface="Carlito"/>
              <a:cs typeface="Carlito"/>
            </a:endParaRPr>
          </a:p>
        </p:txBody>
      </p:sp>
      <p:sp>
        <p:nvSpPr>
          <p:cNvPr id="3" name="object 3"/>
          <p:cNvSpPr txBox="1"/>
          <p:nvPr/>
        </p:nvSpPr>
        <p:spPr>
          <a:xfrm>
            <a:off x="583387" y="998347"/>
            <a:ext cx="7842884" cy="935513"/>
          </a:xfrm>
          <a:prstGeom prst="rect">
            <a:avLst/>
          </a:prstGeom>
        </p:spPr>
        <p:txBody>
          <a:bodyPr vert="horz" wrap="square" lIns="0" tIns="12065" rIns="0" bIns="0" rtlCol="0">
            <a:spAutoFit/>
          </a:bodyPr>
          <a:lstStyle/>
          <a:p>
            <a:pPr marL="38100" marR="30480">
              <a:lnSpc>
                <a:spcPct val="100000"/>
              </a:lnSpc>
              <a:spcBef>
                <a:spcPts val="95"/>
              </a:spcBef>
            </a:pPr>
            <a:r>
              <a:rPr sz="2000" spc="-5" dirty="0">
                <a:solidFill>
                  <a:srgbClr val="1F487C"/>
                </a:solidFill>
                <a:latin typeface="Carlito"/>
                <a:cs typeface="Carlito"/>
              </a:rPr>
              <a:t>Baldi </a:t>
            </a:r>
            <a:r>
              <a:rPr sz="2000" spc="-15" dirty="0">
                <a:solidFill>
                  <a:srgbClr val="1F487C"/>
                </a:solidFill>
                <a:latin typeface="Carlito"/>
                <a:cs typeface="Carlito"/>
              </a:rPr>
              <a:t>yang muatannya diketahui </a:t>
            </a:r>
            <a:r>
              <a:rPr sz="2000" spc="-5" dirty="0">
                <a:solidFill>
                  <a:srgbClr val="1F487C"/>
                </a:solidFill>
                <a:latin typeface="Carlito"/>
                <a:cs typeface="Carlito"/>
              </a:rPr>
              <a:t>(m</a:t>
            </a:r>
            <a:r>
              <a:rPr sz="2000" spc="-7" baseline="26455" dirty="0">
                <a:solidFill>
                  <a:srgbClr val="1F487C"/>
                </a:solidFill>
                <a:latin typeface="Carlito"/>
                <a:cs typeface="Carlito"/>
              </a:rPr>
              <a:t>3</a:t>
            </a:r>
            <a:r>
              <a:rPr sz="2000" spc="-5" dirty="0">
                <a:solidFill>
                  <a:srgbClr val="1F487C"/>
                </a:solidFill>
                <a:latin typeface="Carlito"/>
                <a:cs typeface="Carlito"/>
              </a:rPr>
              <a:t>) </a:t>
            </a:r>
            <a:r>
              <a:rPr sz="2000" spc="-10" dirty="0">
                <a:solidFill>
                  <a:srgbClr val="1F487C"/>
                </a:solidFill>
                <a:latin typeface="Carlito"/>
                <a:cs typeface="Carlito"/>
              </a:rPr>
              <a:t>dipenuhkan dengan pengeluaran </a:t>
            </a:r>
            <a:r>
              <a:rPr sz="2000" dirty="0">
                <a:solidFill>
                  <a:srgbClr val="1F487C"/>
                </a:solidFill>
                <a:latin typeface="Carlito"/>
                <a:cs typeface="Carlito"/>
              </a:rPr>
              <a:t>air </a:t>
            </a:r>
            <a:r>
              <a:rPr sz="2000" spc="-15" dirty="0">
                <a:solidFill>
                  <a:srgbClr val="1F487C"/>
                </a:solidFill>
                <a:latin typeface="Carlito"/>
                <a:cs typeface="Carlito"/>
              </a:rPr>
              <a:t>sungai. </a:t>
            </a:r>
            <a:r>
              <a:rPr sz="2000" spc="-5" dirty="0">
                <a:solidFill>
                  <a:srgbClr val="1F487C"/>
                </a:solidFill>
                <a:latin typeface="Carlito"/>
                <a:cs typeface="Carlito"/>
              </a:rPr>
              <a:t>Masa (s)  </a:t>
            </a:r>
            <a:r>
              <a:rPr sz="2000" spc="-10" dirty="0">
                <a:solidFill>
                  <a:srgbClr val="1F487C"/>
                </a:solidFill>
                <a:latin typeface="Carlito"/>
                <a:cs typeface="Carlito"/>
              </a:rPr>
              <a:t>untuk penuhkan </a:t>
            </a:r>
            <a:r>
              <a:rPr sz="2000" spc="-5" dirty="0">
                <a:solidFill>
                  <a:srgbClr val="1F487C"/>
                </a:solidFill>
                <a:latin typeface="Carlito"/>
                <a:cs typeface="Carlito"/>
              </a:rPr>
              <a:t>baldi </a:t>
            </a:r>
            <a:r>
              <a:rPr sz="2000" spc="-35" dirty="0">
                <a:solidFill>
                  <a:srgbClr val="1F487C"/>
                </a:solidFill>
                <a:latin typeface="Carlito"/>
                <a:cs typeface="Carlito"/>
              </a:rPr>
              <a:t>diukur. </a:t>
            </a:r>
            <a:r>
              <a:rPr sz="2000" spc="-10" dirty="0">
                <a:solidFill>
                  <a:srgbClr val="1F487C"/>
                </a:solidFill>
                <a:latin typeface="Carlito"/>
                <a:cs typeface="Carlito"/>
              </a:rPr>
              <a:t>Beberapa bacaan </a:t>
            </a:r>
            <a:r>
              <a:rPr sz="2000" spc="-5" dirty="0">
                <a:solidFill>
                  <a:srgbClr val="1F487C"/>
                </a:solidFill>
                <a:latin typeface="Carlito"/>
                <a:cs typeface="Carlito"/>
              </a:rPr>
              <a:t>diambil dan </a:t>
            </a:r>
            <a:r>
              <a:rPr sz="2000" spc="-20" dirty="0">
                <a:solidFill>
                  <a:srgbClr val="1F487C"/>
                </a:solidFill>
                <a:latin typeface="Carlito"/>
                <a:cs typeface="Carlito"/>
              </a:rPr>
              <a:t>purata </a:t>
            </a:r>
            <a:r>
              <a:rPr sz="2000" spc="-5" dirty="0">
                <a:solidFill>
                  <a:srgbClr val="1F487C"/>
                </a:solidFill>
                <a:latin typeface="Carlito"/>
                <a:cs typeface="Carlito"/>
              </a:rPr>
              <a:t>masa</a:t>
            </a:r>
            <a:r>
              <a:rPr sz="2000" spc="45" dirty="0">
                <a:solidFill>
                  <a:srgbClr val="1F487C"/>
                </a:solidFill>
                <a:latin typeface="Carlito"/>
                <a:cs typeface="Carlito"/>
              </a:rPr>
              <a:t> </a:t>
            </a:r>
            <a:r>
              <a:rPr sz="2000" spc="-10" dirty="0">
                <a:solidFill>
                  <a:srgbClr val="1F487C"/>
                </a:solidFill>
                <a:latin typeface="Carlito"/>
                <a:cs typeface="Carlito"/>
              </a:rPr>
              <a:t>dikira.</a:t>
            </a:r>
            <a:endParaRPr sz="2000" dirty="0">
              <a:latin typeface="Carlito"/>
              <a:cs typeface="Carlito"/>
            </a:endParaRPr>
          </a:p>
        </p:txBody>
      </p:sp>
      <p:grpSp>
        <p:nvGrpSpPr>
          <p:cNvPr id="4" name="object 4"/>
          <p:cNvGrpSpPr/>
          <p:nvPr/>
        </p:nvGrpSpPr>
        <p:grpSpPr>
          <a:xfrm>
            <a:off x="44380" y="1933860"/>
            <a:ext cx="3921852" cy="4893859"/>
            <a:chOff x="521208" y="1869948"/>
            <a:chExt cx="2417445" cy="3217545"/>
          </a:xfrm>
        </p:grpSpPr>
        <p:sp>
          <p:nvSpPr>
            <p:cNvPr id="5" name="object 5"/>
            <p:cNvSpPr/>
            <p:nvPr/>
          </p:nvSpPr>
          <p:spPr>
            <a:xfrm>
              <a:off x="530352" y="1879092"/>
              <a:ext cx="2398776" cy="319887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25780" y="1874520"/>
              <a:ext cx="2407920" cy="3208020"/>
            </a:xfrm>
            <a:custGeom>
              <a:avLst/>
              <a:gdLst/>
              <a:ahLst/>
              <a:cxnLst/>
              <a:rect l="l" t="t" r="r" b="b"/>
              <a:pathLst>
                <a:path w="2407920" h="3208020">
                  <a:moveTo>
                    <a:pt x="0" y="3208019"/>
                  </a:moveTo>
                  <a:lnTo>
                    <a:pt x="2407920" y="3208019"/>
                  </a:lnTo>
                  <a:lnTo>
                    <a:pt x="2407920" y="0"/>
                  </a:lnTo>
                  <a:lnTo>
                    <a:pt x="0" y="0"/>
                  </a:lnTo>
                  <a:lnTo>
                    <a:pt x="0" y="3208019"/>
                  </a:lnTo>
                  <a:close/>
                </a:path>
              </a:pathLst>
            </a:custGeom>
            <a:ln w="9143">
              <a:solidFill>
                <a:srgbClr val="1F487C"/>
              </a:solidFill>
            </a:ln>
          </p:spPr>
          <p:txBody>
            <a:bodyPr wrap="square" lIns="0" tIns="0" rIns="0" bIns="0" rtlCol="0"/>
            <a:lstStyle/>
            <a:p>
              <a:endParaRPr/>
            </a:p>
          </p:txBody>
        </p:sp>
      </p:grpSp>
      <p:sp>
        <p:nvSpPr>
          <p:cNvPr id="7" name="object 7"/>
          <p:cNvSpPr txBox="1"/>
          <p:nvPr/>
        </p:nvSpPr>
        <p:spPr>
          <a:xfrm>
            <a:off x="5285533" y="2650707"/>
            <a:ext cx="2650236" cy="807913"/>
          </a:xfrm>
          <a:prstGeom prst="rect">
            <a:avLst/>
          </a:prstGeom>
        </p:spPr>
        <p:txBody>
          <a:bodyPr vert="horz" wrap="square" lIns="0" tIns="12700" rIns="0" bIns="0" rtlCol="0">
            <a:spAutoFit/>
          </a:bodyPr>
          <a:lstStyle/>
          <a:p>
            <a:pPr marL="38100">
              <a:lnSpc>
                <a:spcPct val="100000"/>
              </a:lnSpc>
              <a:spcBef>
                <a:spcPts val="100"/>
              </a:spcBef>
            </a:pPr>
            <a:r>
              <a:rPr sz="2000" b="1" i="1" dirty="0">
                <a:solidFill>
                  <a:srgbClr val="C0504D"/>
                </a:solidFill>
                <a:latin typeface="Carlito"/>
                <a:cs typeface="Carlito"/>
              </a:rPr>
              <a:t>P = H x </a:t>
            </a:r>
            <a:r>
              <a:rPr sz="2000" b="1" i="1" dirty="0">
                <a:solidFill>
                  <a:srgbClr val="008000"/>
                </a:solidFill>
                <a:latin typeface="Carlito"/>
                <a:cs typeface="Carlito"/>
              </a:rPr>
              <a:t>Q </a:t>
            </a:r>
            <a:r>
              <a:rPr sz="2000" b="1" i="1" dirty="0">
                <a:solidFill>
                  <a:srgbClr val="C0504D"/>
                </a:solidFill>
                <a:latin typeface="Carlito"/>
                <a:cs typeface="Carlito"/>
              </a:rPr>
              <a:t>x 9.81 x</a:t>
            </a:r>
            <a:r>
              <a:rPr sz="2000" b="1" i="1" spc="-75" dirty="0">
                <a:solidFill>
                  <a:srgbClr val="C0504D"/>
                </a:solidFill>
                <a:latin typeface="Carlito"/>
                <a:cs typeface="Carlito"/>
              </a:rPr>
              <a:t> </a:t>
            </a:r>
            <a:r>
              <a:rPr sz="2000" b="1" i="1" spc="5" dirty="0">
                <a:solidFill>
                  <a:srgbClr val="C0504D"/>
                </a:solidFill>
                <a:latin typeface="Carlito"/>
                <a:cs typeface="Carlito"/>
              </a:rPr>
              <a:t>e</a:t>
            </a:r>
            <a:r>
              <a:rPr sz="2000" b="1" i="1" spc="7" baseline="-20833" dirty="0">
                <a:solidFill>
                  <a:srgbClr val="C0504D"/>
                </a:solidFill>
                <a:latin typeface="Carlito"/>
                <a:cs typeface="Carlito"/>
              </a:rPr>
              <a:t>o</a:t>
            </a:r>
            <a:endParaRPr sz="2000" baseline="-20833" dirty="0">
              <a:latin typeface="Carlito"/>
              <a:cs typeface="Carlito"/>
            </a:endParaRPr>
          </a:p>
          <a:p>
            <a:pPr marL="575945">
              <a:lnSpc>
                <a:spcPct val="100000"/>
              </a:lnSpc>
              <a:spcBef>
                <a:spcPts val="1365"/>
              </a:spcBef>
            </a:pPr>
            <a:r>
              <a:rPr sz="2000" b="1" i="1" spc="-10" dirty="0">
                <a:solidFill>
                  <a:srgbClr val="008000"/>
                </a:solidFill>
                <a:latin typeface="Carlito"/>
                <a:cs typeface="Carlito"/>
              </a:rPr>
              <a:t>muatan</a:t>
            </a:r>
            <a:r>
              <a:rPr sz="2000" b="1" i="1" spc="25" dirty="0">
                <a:solidFill>
                  <a:srgbClr val="008000"/>
                </a:solidFill>
                <a:latin typeface="Carlito"/>
                <a:cs typeface="Carlito"/>
              </a:rPr>
              <a:t> </a:t>
            </a:r>
            <a:r>
              <a:rPr sz="2000" b="1" i="1" spc="-5" dirty="0">
                <a:solidFill>
                  <a:srgbClr val="008000"/>
                </a:solidFill>
                <a:latin typeface="Carlito"/>
                <a:cs typeface="Carlito"/>
              </a:rPr>
              <a:t>baldi</a:t>
            </a:r>
            <a:endParaRPr sz="2000" dirty="0">
              <a:latin typeface="Carlito"/>
              <a:cs typeface="Carlito"/>
            </a:endParaRPr>
          </a:p>
        </p:txBody>
      </p:sp>
      <p:sp>
        <p:nvSpPr>
          <p:cNvPr id="8" name="object 8"/>
          <p:cNvSpPr txBox="1"/>
          <p:nvPr/>
        </p:nvSpPr>
        <p:spPr>
          <a:xfrm>
            <a:off x="4137978" y="3643855"/>
            <a:ext cx="4893667" cy="319959"/>
          </a:xfrm>
          <a:prstGeom prst="rect">
            <a:avLst/>
          </a:prstGeom>
        </p:spPr>
        <p:txBody>
          <a:bodyPr vert="horz" wrap="square" lIns="0" tIns="12065" rIns="0" bIns="0" rtlCol="0">
            <a:spAutoFit/>
          </a:bodyPr>
          <a:lstStyle/>
          <a:p>
            <a:pPr marL="12700">
              <a:lnSpc>
                <a:spcPct val="100000"/>
              </a:lnSpc>
              <a:spcBef>
                <a:spcPts val="95"/>
              </a:spcBef>
            </a:pPr>
            <a:r>
              <a:rPr sz="2000" b="1" i="1" spc="-10" dirty="0">
                <a:solidFill>
                  <a:srgbClr val="008000"/>
                </a:solidFill>
                <a:latin typeface="Carlito"/>
                <a:cs typeface="Carlito"/>
              </a:rPr>
              <a:t>purata </a:t>
            </a:r>
            <a:r>
              <a:rPr sz="2000" b="1" i="1" spc="-5" dirty="0">
                <a:solidFill>
                  <a:srgbClr val="008000"/>
                </a:solidFill>
                <a:latin typeface="Carlito"/>
                <a:cs typeface="Carlito"/>
              </a:rPr>
              <a:t>masa </a:t>
            </a:r>
            <a:r>
              <a:rPr sz="2000" b="1" i="1" spc="-10" dirty="0">
                <a:solidFill>
                  <a:srgbClr val="008000"/>
                </a:solidFill>
                <a:latin typeface="Carlito"/>
                <a:cs typeface="Carlito"/>
              </a:rPr>
              <a:t>untuk </a:t>
            </a:r>
            <a:r>
              <a:rPr sz="2000" b="1" i="1" spc="-5" dirty="0">
                <a:solidFill>
                  <a:srgbClr val="008000"/>
                </a:solidFill>
                <a:latin typeface="Carlito"/>
                <a:cs typeface="Carlito"/>
              </a:rPr>
              <a:t>air </a:t>
            </a:r>
            <a:r>
              <a:rPr sz="2000" b="1" i="1" spc="-10" dirty="0">
                <a:solidFill>
                  <a:srgbClr val="008000"/>
                </a:solidFill>
                <a:latin typeface="Carlito"/>
                <a:cs typeface="Carlito"/>
              </a:rPr>
              <a:t>sungai </a:t>
            </a:r>
            <a:r>
              <a:rPr sz="2000" b="1" i="1" spc="-15" dirty="0">
                <a:solidFill>
                  <a:srgbClr val="008000"/>
                </a:solidFill>
                <a:latin typeface="Carlito"/>
                <a:cs typeface="Carlito"/>
              </a:rPr>
              <a:t>penuhkan</a:t>
            </a:r>
            <a:r>
              <a:rPr sz="2000" b="1" i="1" spc="210" dirty="0">
                <a:solidFill>
                  <a:srgbClr val="008000"/>
                </a:solidFill>
                <a:latin typeface="Carlito"/>
                <a:cs typeface="Carlito"/>
              </a:rPr>
              <a:t> </a:t>
            </a:r>
            <a:r>
              <a:rPr sz="2000" b="1" i="1" spc="-5" dirty="0">
                <a:solidFill>
                  <a:srgbClr val="008000"/>
                </a:solidFill>
                <a:latin typeface="Carlito"/>
                <a:cs typeface="Carlito"/>
              </a:rPr>
              <a:t>baldi</a:t>
            </a:r>
            <a:endParaRPr sz="2000" dirty="0">
              <a:latin typeface="Carlito"/>
              <a:cs typeface="Carlito"/>
            </a:endParaRPr>
          </a:p>
        </p:txBody>
      </p:sp>
      <p:grpSp>
        <p:nvGrpSpPr>
          <p:cNvPr id="9" name="object 9"/>
          <p:cNvGrpSpPr/>
          <p:nvPr/>
        </p:nvGrpSpPr>
        <p:grpSpPr>
          <a:xfrm>
            <a:off x="4726987" y="3524785"/>
            <a:ext cx="3767454" cy="92710"/>
            <a:chOff x="4157471" y="3378834"/>
            <a:chExt cx="3767454" cy="92710"/>
          </a:xfrm>
        </p:grpSpPr>
        <p:sp>
          <p:nvSpPr>
            <p:cNvPr id="10" name="object 10"/>
            <p:cNvSpPr/>
            <p:nvPr/>
          </p:nvSpPr>
          <p:spPr>
            <a:xfrm>
              <a:off x="4157471" y="3378834"/>
              <a:ext cx="3767328" cy="9270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191761" y="3405377"/>
              <a:ext cx="3705860" cy="0"/>
            </a:xfrm>
            <a:custGeom>
              <a:avLst/>
              <a:gdLst/>
              <a:ahLst/>
              <a:cxnLst/>
              <a:rect l="l" t="t" r="r" b="b"/>
              <a:pathLst>
                <a:path w="3705859">
                  <a:moveTo>
                    <a:pt x="0" y="0"/>
                  </a:moveTo>
                  <a:lnTo>
                    <a:pt x="3705352" y="0"/>
                  </a:lnTo>
                </a:path>
              </a:pathLst>
            </a:custGeom>
            <a:ln w="25908">
              <a:solidFill>
                <a:srgbClr val="008000"/>
              </a:solidFill>
            </a:ln>
          </p:spPr>
          <p:txBody>
            <a:bodyPr wrap="square" lIns="0" tIns="0" rIns="0" bIns="0" rtlCol="0"/>
            <a:lstStyle/>
            <a:p>
              <a:endParaRPr/>
            </a:p>
          </p:txBody>
        </p:sp>
      </p:grpSp>
      <p:sp>
        <p:nvSpPr>
          <p:cNvPr id="12" name="object 12"/>
          <p:cNvSpPr txBox="1"/>
          <p:nvPr/>
        </p:nvSpPr>
        <p:spPr>
          <a:xfrm>
            <a:off x="4101430" y="3348274"/>
            <a:ext cx="598379" cy="319959"/>
          </a:xfrm>
          <a:prstGeom prst="rect">
            <a:avLst/>
          </a:prstGeom>
        </p:spPr>
        <p:txBody>
          <a:bodyPr vert="horz" wrap="square" lIns="0" tIns="12065" rIns="0" bIns="0" rtlCol="0">
            <a:spAutoFit/>
          </a:bodyPr>
          <a:lstStyle/>
          <a:p>
            <a:pPr marL="12700">
              <a:lnSpc>
                <a:spcPct val="100000"/>
              </a:lnSpc>
              <a:spcBef>
                <a:spcPts val="95"/>
              </a:spcBef>
            </a:pPr>
            <a:r>
              <a:rPr sz="2000" b="1" i="1" spc="-5" dirty="0">
                <a:solidFill>
                  <a:srgbClr val="008000"/>
                </a:solidFill>
                <a:latin typeface="Carlito"/>
                <a:cs typeface="Carlito"/>
              </a:rPr>
              <a:t>Q</a:t>
            </a:r>
            <a:r>
              <a:rPr sz="2000" b="1" i="1" spc="-70" dirty="0">
                <a:solidFill>
                  <a:srgbClr val="008000"/>
                </a:solidFill>
                <a:latin typeface="Carlito"/>
                <a:cs typeface="Carlito"/>
              </a:rPr>
              <a:t> </a:t>
            </a:r>
            <a:r>
              <a:rPr sz="2000" b="1" i="1" spc="-5" dirty="0">
                <a:solidFill>
                  <a:srgbClr val="008000"/>
                </a:solidFill>
                <a:latin typeface="Carlito"/>
                <a:cs typeface="Carlito"/>
              </a:rPr>
              <a:t>=</a:t>
            </a:r>
            <a:endParaRPr sz="2000" dirty="0">
              <a:latin typeface="Carlito"/>
              <a:cs typeface="Carlito"/>
            </a:endParaRPr>
          </a:p>
        </p:txBody>
      </p:sp>
      <p:sp>
        <p:nvSpPr>
          <p:cNvPr id="13" name="object 13"/>
          <p:cNvSpPr/>
          <p:nvPr/>
        </p:nvSpPr>
        <p:spPr>
          <a:xfrm>
            <a:off x="7895843" y="169163"/>
            <a:ext cx="583692" cy="585216"/>
          </a:xfrm>
          <a:prstGeom prst="rect">
            <a:avLst/>
          </a:prstGeom>
          <a:blipFill>
            <a:blip r:embed="rId4" cstate="print"/>
            <a:stretch>
              <a:fillRect/>
            </a:stretch>
          </a:blipFill>
        </p:spPr>
        <p:txBody>
          <a:bodyPr wrap="square" lIns="0" tIns="0" rIns="0" bIns="0" rtlCol="0"/>
          <a:lstStyle/>
          <a:p>
            <a:endParaRPr/>
          </a:p>
        </p:txBody>
      </p:sp>
      <p:grpSp>
        <p:nvGrpSpPr>
          <p:cNvPr id="14" name="object 14"/>
          <p:cNvGrpSpPr/>
          <p:nvPr/>
        </p:nvGrpSpPr>
        <p:grpSpPr>
          <a:xfrm>
            <a:off x="496823" y="862257"/>
            <a:ext cx="8019415" cy="106045"/>
            <a:chOff x="496823" y="862257"/>
            <a:chExt cx="8019415" cy="106045"/>
          </a:xfrm>
        </p:grpSpPr>
        <p:sp>
          <p:nvSpPr>
            <p:cNvPr id="15" name="object 15"/>
            <p:cNvSpPr/>
            <p:nvPr/>
          </p:nvSpPr>
          <p:spPr>
            <a:xfrm>
              <a:off x="496823" y="862257"/>
              <a:ext cx="8019288" cy="10580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907" y="477797"/>
            <a:ext cx="7950199" cy="350737"/>
          </a:xfrm>
          <a:prstGeom prst="rect">
            <a:avLst/>
          </a:prstGeom>
        </p:spPr>
        <p:txBody>
          <a:bodyPr vert="horz" wrap="square" lIns="0" tIns="12065" rIns="0" bIns="0" rtlCol="0">
            <a:spAutoFit/>
          </a:bodyPr>
          <a:lstStyle/>
          <a:p>
            <a:pPr marL="12700">
              <a:lnSpc>
                <a:spcPct val="100000"/>
              </a:lnSpc>
              <a:spcBef>
                <a:spcPts val="95"/>
              </a:spcBef>
              <a:tabLst>
                <a:tab pos="2518410" algn="l"/>
              </a:tabLst>
            </a:pPr>
            <a:r>
              <a:rPr sz="2200" i="0" spc="-5" dirty="0">
                <a:latin typeface="Carlito"/>
                <a:cs typeface="Carlito"/>
              </a:rPr>
              <a:t>4C. </a:t>
            </a:r>
            <a:r>
              <a:rPr sz="2200" i="0" spc="-15" dirty="0">
                <a:latin typeface="Carlito"/>
                <a:cs typeface="Carlito"/>
              </a:rPr>
              <a:t>Mengira </a:t>
            </a:r>
            <a:r>
              <a:rPr sz="2200" i="0" spc="-5" dirty="0">
                <a:latin typeface="Carlito"/>
                <a:cs typeface="Carlito"/>
              </a:rPr>
              <a:t>Arus</a:t>
            </a:r>
            <a:r>
              <a:rPr sz="2200" i="0" spc="60" dirty="0">
                <a:latin typeface="Carlito"/>
                <a:cs typeface="Carlito"/>
              </a:rPr>
              <a:t> </a:t>
            </a:r>
            <a:r>
              <a:rPr sz="2200" i="0" spc="-5" dirty="0">
                <a:latin typeface="Carlito"/>
                <a:cs typeface="Carlito"/>
              </a:rPr>
              <a:t>,</a:t>
            </a:r>
            <a:r>
              <a:rPr sz="2200" i="0" dirty="0">
                <a:latin typeface="Carlito"/>
                <a:cs typeface="Carlito"/>
              </a:rPr>
              <a:t> </a:t>
            </a:r>
            <a:r>
              <a:rPr sz="2200" i="0" spc="-5" dirty="0">
                <a:latin typeface="Carlito"/>
                <a:cs typeface="Carlito"/>
              </a:rPr>
              <a:t>Q	- </a:t>
            </a:r>
            <a:r>
              <a:rPr sz="2200" i="0" spc="-20" dirty="0">
                <a:latin typeface="Carlito"/>
                <a:cs typeface="Carlito"/>
              </a:rPr>
              <a:t>Cara </a:t>
            </a:r>
            <a:r>
              <a:rPr sz="2200" i="0" spc="-15" dirty="0" err="1">
                <a:latin typeface="Carlito"/>
                <a:cs typeface="Carlito"/>
              </a:rPr>
              <a:t>Konduksi</a:t>
            </a:r>
            <a:r>
              <a:rPr sz="2200" i="0" spc="-5" dirty="0">
                <a:latin typeface="Carlito"/>
                <a:cs typeface="Carlito"/>
              </a:rPr>
              <a:t> </a:t>
            </a:r>
            <a:r>
              <a:rPr sz="2200" i="0" spc="-15" dirty="0">
                <a:latin typeface="Carlito"/>
                <a:cs typeface="Carlito"/>
              </a:rPr>
              <a:t>Garam</a:t>
            </a:r>
            <a:r>
              <a:rPr lang="en-US" sz="2200" i="0" spc="-15" dirty="0">
                <a:latin typeface="Carlito"/>
                <a:cs typeface="Carlito"/>
              </a:rPr>
              <a:t>/ Salt Dilution Method</a:t>
            </a:r>
            <a:endParaRPr sz="2200" dirty="0">
              <a:latin typeface="Carlito"/>
              <a:cs typeface="Carlito"/>
            </a:endParaRPr>
          </a:p>
        </p:txBody>
      </p:sp>
      <p:sp>
        <p:nvSpPr>
          <p:cNvPr id="3" name="object 3"/>
          <p:cNvSpPr/>
          <p:nvPr/>
        </p:nvSpPr>
        <p:spPr>
          <a:xfrm>
            <a:off x="178272" y="4677326"/>
            <a:ext cx="4243728" cy="19693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17106" y="4773351"/>
            <a:ext cx="2826894" cy="19850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0505" y="4918390"/>
            <a:ext cx="2139097" cy="181083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232908" y="4970779"/>
            <a:ext cx="41275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rlito"/>
                <a:cs typeface="Carlito"/>
              </a:rPr>
              <a:t>Graf</a:t>
            </a:r>
            <a:r>
              <a:rPr sz="1200" b="1" spc="-90" dirty="0">
                <a:latin typeface="Carlito"/>
                <a:cs typeface="Carlito"/>
              </a:rPr>
              <a:t> </a:t>
            </a:r>
            <a:r>
              <a:rPr sz="1200" b="1" dirty="0">
                <a:latin typeface="Carlito"/>
                <a:cs typeface="Carlito"/>
              </a:rPr>
              <a:t>X</a:t>
            </a:r>
            <a:endParaRPr sz="1200">
              <a:latin typeface="Carlito"/>
              <a:cs typeface="Carlito"/>
            </a:endParaRPr>
          </a:p>
        </p:txBody>
      </p:sp>
      <p:sp>
        <p:nvSpPr>
          <p:cNvPr id="10" name="object 10"/>
          <p:cNvSpPr txBox="1"/>
          <p:nvPr/>
        </p:nvSpPr>
        <p:spPr>
          <a:xfrm>
            <a:off x="518772" y="1038811"/>
            <a:ext cx="8198484" cy="2474395"/>
          </a:xfrm>
          <a:prstGeom prst="rect">
            <a:avLst/>
          </a:prstGeom>
        </p:spPr>
        <p:txBody>
          <a:bodyPr vert="horz" wrap="square" lIns="0" tIns="12065" rIns="0" bIns="0" rtlCol="0">
            <a:spAutoFit/>
          </a:bodyPr>
          <a:lstStyle/>
          <a:p>
            <a:pPr marL="76200" marR="345440" algn="just">
              <a:lnSpc>
                <a:spcPct val="100000"/>
              </a:lnSpc>
              <a:spcBef>
                <a:spcPts val="95"/>
              </a:spcBef>
            </a:pPr>
            <a:r>
              <a:rPr sz="2000" spc="-10" dirty="0">
                <a:solidFill>
                  <a:srgbClr val="1F487C"/>
                </a:solidFill>
                <a:latin typeface="Carlito"/>
                <a:cs typeface="Carlito"/>
              </a:rPr>
              <a:t>Sungai </a:t>
            </a:r>
            <a:r>
              <a:rPr lang="en-US" sz="2000" spc="-10" dirty="0" err="1">
                <a:solidFill>
                  <a:srgbClr val="1F487C"/>
                </a:solidFill>
                <a:latin typeface="Carlito"/>
                <a:cs typeface="Carlito"/>
              </a:rPr>
              <a:t>dibahagikan</a:t>
            </a:r>
            <a:r>
              <a:rPr sz="2000" spc="-10" dirty="0">
                <a:solidFill>
                  <a:srgbClr val="1F487C"/>
                </a:solidFill>
                <a:latin typeface="Carlito"/>
                <a:cs typeface="Carlito"/>
              </a:rPr>
              <a:t> </a:t>
            </a:r>
            <a:r>
              <a:rPr sz="2000" spc="-15" dirty="0">
                <a:solidFill>
                  <a:srgbClr val="1F487C"/>
                </a:solidFill>
                <a:latin typeface="Carlito"/>
                <a:cs typeface="Carlito"/>
              </a:rPr>
              <a:t>kepada </a:t>
            </a:r>
            <a:r>
              <a:rPr sz="2000" spc="-5" dirty="0" err="1">
                <a:solidFill>
                  <a:srgbClr val="1F487C"/>
                </a:solidFill>
                <a:latin typeface="Carlito"/>
                <a:cs typeface="Carlito"/>
              </a:rPr>
              <a:t>dua</a:t>
            </a:r>
            <a:r>
              <a:rPr sz="2000" spc="-5" dirty="0">
                <a:solidFill>
                  <a:srgbClr val="1F487C"/>
                </a:solidFill>
                <a:latin typeface="Carlito"/>
                <a:cs typeface="Carlito"/>
              </a:rPr>
              <a:t> </a:t>
            </a:r>
            <a:r>
              <a:rPr sz="2000" spc="-10" dirty="0" err="1">
                <a:solidFill>
                  <a:srgbClr val="1F487C"/>
                </a:solidFill>
                <a:latin typeface="Carlito"/>
                <a:cs typeface="Carlito"/>
              </a:rPr>
              <a:t>bahagian</a:t>
            </a:r>
            <a:r>
              <a:rPr lang="en-US" sz="2000" spc="-10" dirty="0">
                <a:solidFill>
                  <a:srgbClr val="1F487C"/>
                </a:solidFill>
                <a:latin typeface="Carlito"/>
                <a:cs typeface="Carlito"/>
              </a:rPr>
              <a:t> </a:t>
            </a:r>
            <a:r>
              <a:rPr lang="en-US" sz="2000" b="1" spc="-10" dirty="0">
                <a:solidFill>
                  <a:srgbClr val="1F487C"/>
                </a:solidFill>
                <a:latin typeface="Carlito"/>
                <a:cs typeface="Carlito"/>
              </a:rPr>
              <a:t>(upstream, downstream)</a:t>
            </a:r>
            <a:r>
              <a:rPr sz="2000" spc="-10" dirty="0">
                <a:solidFill>
                  <a:srgbClr val="1F487C"/>
                </a:solidFill>
                <a:latin typeface="Carlito"/>
                <a:cs typeface="Carlito"/>
              </a:rPr>
              <a:t>. </a:t>
            </a:r>
            <a:r>
              <a:rPr sz="2000" spc="-5" dirty="0">
                <a:solidFill>
                  <a:srgbClr val="1F487C"/>
                </a:solidFill>
                <a:latin typeface="Carlito"/>
                <a:cs typeface="Carlito"/>
              </a:rPr>
              <a:t>Baldi </a:t>
            </a:r>
            <a:r>
              <a:rPr sz="2000" spc="-10" dirty="0">
                <a:solidFill>
                  <a:srgbClr val="1F487C"/>
                </a:solidFill>
                <a:latin typeface="Carlito"/>
                <a:cs typeface="Carlito"/>
              </a:rPr>
              <a:t>yang dipenuhkan dengan </a:t>
            </a:r>
            <a:r>
              <a:rPr sz="2000" spc="-5" dirty="0">
                <a:solidFill>
                  <a:srgbClr val="1F487C"/>
                </a:solidFill>
                <a:latin typeface="Carlito"/>
                <a:cs typeface="Carlito"/>
              </a:rPr>
              <a:t>air </a:t>
            </a:r>
            <a:r>
              <a:rPr sz="2000" spc="-15" dirty="0">
                <a:solidFill>
                  <a:srgbClr val="1F487C"/>
                </a:solidFill>
                <a:latin typeface="Carlito"/>
                <a:cs typeface="Carlito"/>
              </a:rPr>
              <a:t>garam, </a:t>
            </a:r>
            <a:r>
              <a:rPr sz="2000" spc="-10" dirty="0">
                <a:solidFill>
                  <a:srgbClr val="1F487C"/>
                </a:solidFill>
                <a:latin typeface="Carlito"/>
                <a:cs typeface="Carlito"/>
              </a:rPr>
              <a:t>yang  </a:t>
            </a:r>
            <a:r>
              <a:rPr sz="2000" spc="-15" dirty="0">
                <a:solidFill>
                  <a:srgbClr val="1F487C"/>
                </a:solidFill>
                <a:latin typeface="Carlito"/>
                <a:cs typeface="Carlito"/>
              </a:rPr>
              <a:t>berat garam </a:t>
            </a:r>
            <a:r>
              <a:rPr sz="2000" spc="-5" dirty="0">
                <a:solidFill>
                  <a:srgbClr val="1F487C"/>
                </a:solidFill>
                <a:latin typeface="Carlito"/>
                <a:cs typeface="Carlito"/>
              </a:rPr>
              <a:t>(mg) </a:t>
            </a:r>
            <a:r>
              <a:rPr sz="2000" spc="-15" dirty="0">
                <a:solidFill>
                  <a:srgbClr val="1F487C"/>
                </a:solidFill>
                <a:latin typeface="Carlito"/>
                <a:cs typeface="Carlito"/>
              </a:rPr>
              <a:t>diketahui </a:t>
            </a:r>
            <a:r>
              <a:rPr sz="2000" spc="-10" dirty="0">
                <a:solidFill>
                  <a:srgbClr val="1F487C"/>
                </a:solidFill>
                <a:latin typeface="Carlito"/>
                <a:cs typeface="Carlito"/>
              </a:rPr>
              <a:t>dituang </a:t>
            </a:r>
            <a:r>
              <a:rPr sz="2000" spc="-30" dirty="0">
                <a:solidFill>
                  <a:srgbClr val="1F487C"/>
                </a:solidFill>
                <a:latin typeface="Carlito"/>
                <a:cs typeface="Carlito"/>
              </a:rPr>
              <a:t>ke </a:t>
            </a:r>
            <a:r>
              <a:rPr sz="2000" spc="-5" dirty="0">
                <a:solidFill>
                  <a:srgbClr val="1F487C"/>
                </a:solidFill>
                <a:latin typeface="Carlito"/>
                <a:cs typeface="Carlito"/>
              </a:rPr>
              <a:t>dalam bahagian </a:t>
            </a:r>
            <a:r>
              <a:rPr sz="2000" spc="-25" dirty="0">
                <a:solidFill>
                  <a:srgbClr val="1F487C"/>
                </a:solidFill>
                <a:latin typeface="Carlito"/>
                <a:cs typeface="Carlito"/>
              </a:rPr>
              <a:t>“upstream”. </a:t>
            </a:r>
            <a:r>
              <a:rPr sz="2000" spc="-5" dirty="0">
                <a:solidFill>
                  <a:srgbClr val="1F487C"/>
                </a:solidFill>
                <a:latin typeface="Carlito"/>
                <a:cs typeface="Carlito"/>
              </a:rPr>
              <a:t>Bacaan </a:t>
            </a:r>
            <a:r>
              <a:rPr sz="2000" spc="-15" dirty="0">
                <a:solidFill>
                  <a:srgbClr val="1F487C"/>
                </a:solidFill>
                <a:latin typeface="Carlito"/>
                <a:cs typeface="Carlito"/>
              </a:rPr>
              <a:t>konduksi </a:t>
            </a:r>
            <a:r>
              <a:rPr sz="2000" spc="-10" dirty="0">
                <a:solidFill>
                  <a:srgbClr val="1F487C"/>
                </a:solidFill>
                <a:latin typeface="Carlito"/>
                <a:cs typeface="Carlito"/>
              </a:rPr>
              <a:t>diambil  </a:t>
            </a:r>
            <a:r>
              <a:rPr sz="2000" spc="-5" dirty="0">
                <a:solidFill>
                  <a:srgbClr val="1F487C"/>
                </a:solidFill>
                <a:latin typeface="Carlito"/>
                <a:cs typeface="Carlito"/>
              </a:rPr>
              <a:t>di </a:t>
            </a:r>
            <a:r>
              <a:rPr sz="2000" spc="-10" dirty="0">
                <a:solidFill>
                  <a:srgbClr val="1F487C"/>
                </a:solidFill>
                <a:latin typeface="Carlito"/>
                <a:cs typeface="Carlito"/>
              </a:rPr>
              <a:t>bahagian </a:t>
            </a:r>
            <a:r>
              <a:rPr sz="2000" spc="-15" dirty="0">
                <a:solidFill>
                  <a:srgbClr val="1F487C"/>
                </a:solidFill>
                <a:latin typeface="Carlito"/>
                <a:cs typeface="Carlito"/>
              </a:rPr>
              <a:t>“downstream“ </a:t>
            </a:r>
            <a:r>
              <a:rPr sz="2000" spc="-10" dirty="0">
                <a:solidFill>
                  <a:srgbClr val="1F487C"/>
                </a:solidFill>
                <a:latin typeface="Carlito"/>
                <a:cs typeface="Carlito"/>
              </a:rPr>
              <a:t>untuk beberapa interval. Bacaan diplotkan sebagai </a:t>
            </a:r>
            <a:r>
              <a:rPr sz="2000" spc="-35" dirty="0">
                <a:solidFill>
                  <a:srgbClr val="1F487C"/>
                </a:solidFill>
                <a:latin typeface="Carlito"/>
                <a:cs typeface="Carlito"/>
              </a:rPr>
              <a:t>graf. </a:t>
            </a:r>
            <a:r>
              <a:rPr sz="2000" spc="-5" dirty="0">
                <a:solidFill>
                  <a:srgbClr val="1F487C"/>
                </a:solidFill>
                <a:latin typeface="Carlito"/>
                <a:cs typeface="Carlito"/>
              </a:rPr>
              <a:t>Ini  </a:t>
            </a:r>
            <a:r>
              <a:rPr sz="2000" spc="-10" dirty="0">
                <a:solidFill>
                  <a:srgbClr val="1F487C"/>
                </a:solidFill>
                <a:latin typeface="Carlito"/>
                <a:cs typeface="Carlito"/>
              </a:rPr>
              <a:t>membolehkan keluasan </a:t>
            </a:r>
            <a:r>
              <a:rPr sz="2000" spc="-15" dirty="0">
                <a:solidFill>
                  <a:srgbClr val="1F487C"/>
                </a:solidFill>
                <a:latin typeface="Carlito"/>
                <a:cs typeface="Carlito"/>
              </a:rPr>
              <a:t>graf dikira </a:t>
            </a:r>
            <a:r>
              <a:rPr sz="2000" spc="-10" dirty="0">
                <a:solidFill>
                  <a:srgbClr val="1F487C"/>
                </a:solidFill>
                <a:latin typeface="Carlito"/>
                <a:cs typeface="Carlito"/>
              </a:rPr>
              <a:t>(micro </a:t>
            </a:r>
            <a:r>
              <a:rPr sz="2000" spc="-5" dirty="0">
                <a:solidFill>
                  <a:srgbClr val="1F487C"/>
                </a:solidFill>
                <a:latin typeface="Carlito"/>
                <a:cs typeface="Carlito"/>
              </a:rPr>
              <a:t>Siemens x s). </a:t>
            </a:r>
            <a:r>
              <a:rPr sz="2000" spc="-10" dirty="0">
                <a:solidFill>
                  <a:srgbClr val="1F487C"/>
                </a:solidFill>
                <a:latin typeface="Carlito"/>
                <a:cs typeface="Carlito"/>
              </a:rPr>
              <a:t>Suhu </a:t>
            </a:r>
            <a:r>
              <a:rPr sz="2000" spc="-15" dirty="0">
                <a:solidFill>
                  <a:srgbClr val="1F487C"/>
                </a:solidFill>
                <a:latin typeface="Carlito"/>
                <a:cs typeface="Carlito"/>
              </a:rPr>
              <a:t>sungai </a:t>
            </a:r>
            <a:r>
              <a:rPr sz="2000" spc="-35" dirty="0">
                <a:solidFill>
                  <a:srgbClr val="1F487C"/>
                </a:solidFill>
                <a:latin typeface="Carlito"/>
                <a:cs typeface="Carlito"/>
              </a:rPr>
              <a:t>diukur. </a:t>
            </a:r>
            <a:r>
              <a:rPr sz="2000" spc="-15" dirty="0">
                <a:solidFill>
                  <a:srgbClr val="1F487C"/>
                </a:solidFill>
                <a:latin typeface="Carlito"/>
                <a:cs typeface="Carlito"/>
              </a:rPr>
              <a:t>Dengan  </a:t>
            </a:r>
            <a:r>
              <a:rPr sz="2000" spc="-10" dirty="0">
                <a:solidFill>
                  <a:srgbClr val="1F487C"/>
                </a:solidFill>
                <a:latin typeface="Carlito"/>
                <a:cs typeface="Carlito"/>
              </a:rPr>
              <a:t>makulumat </a:t>
            </a:r>
            <a:r>
              <a:rPr sz="2000" spc="-5" dirty="0">
                <a:solidFill>
                  <a:srgbClr val="1F487C"/>
                </a:solidFill>
                <a:latin typeface="Carlito"/>
                <a:cs typeface="Carlito"/>
              </a:rPr>
              <a:t>suhu, sebalik </a:t>
            </a:r>
            <a:r>
              <a:rPr sz="2000" spc="-15" dirty="0">
                <a:solidFill>
                  <a:srgbClr val="1F487C"/>
                </a:solidFill>
                <a:latin typeface="Carlito"/>
                <a:cs typeface="Carlito"/>
              </a:rPr>
              <a:t>faktor penukaran </a:t>
            </a:r>
            <a:r>
              <a:rPr sz="2000" dirty="0">
                <a:solidFill>
                  <a:srgbClr val="1F487C"/>
                </a:solidFill>
                <a:latin typeface="Carlito"/>
                <a:cs typeface="Carlito"/>
              </a:rPr>
              <a:t>(mgl</a:t>
            </a:r>
            <a:r>
              <a:rPr sz="2000" baseline="26455" dirty="0">
                <a:solidFill>
                  <a:srgbClr val="1F487C"/>
                </a:solidFill>
                <a:latin typeface="Carlito"/>
                <a:cs typeface="Carlito"/>
              </a:rPr>
              <a:t>-1 </a:t>
            </a:r>
            <a:r>
              <a:rPr sz="2000" spc="-5" dirty="0">
                <a:solidFill>
                  <a:srgbClr val="1F487C"/>
                </a:solidFill>
                <a:latin typeface="Carlito"/>
                <a:cs typeface="Carlito"/>
              </a:rPr>
              <a:t>per </a:t>
            </a:r>
            <a:r>
              <a:rPr sz="2000" spc="-10" dirty="0">
                <a:solidFill>
                  <a:srgbClr val="1F487C"/>
                </a:solidFill>
                <a:latin typeface="Carlito"/>
                <a:cs typeface="Carlito"/>
              </a:rPr>
              <a:t>micro </a:t>
            </a:r>
            <a:r>
              <a:rPr sz="2000" spc="-5" dirty="0">
                <a:solidFill>
                  <a:srgbClr val="1F487C"/>
                </a:solidFill>
                <a:latin typeface="Carlito"/>
                <a:cs typeface="Carlito"/>
              </a:rPr>
              <a:t>Siemens) dibaca dari </a:t>
            </a:r>
            <a:r>
              <a:rPr sz="2000" spc="-15" dirty="0">
                <a:solidFill>
                  <a:srgbClr val="1F487C"/>
                </a:solidFill>
                <a:latin typeface="Carlito"/>
                <a:cs typeface="Carlito"/>
              </a:rPr>
              <a:t>graf</a:t>
            </a:r>
            <a:r>
              <a:rPr sz="2000" spc="-25" dirty="0">
                <a:solidFill>
                  <a:srgbClr val="1F487C"/>
                </a:solidFill>
                <a:latin typeface="Carlito"/>
                <a:cs typeface="Carlito"/>
              </a:rPr>
              <a:t> </a:t>
            </a:r>
            <a:r>
              <a:rPr sz="2000" spc="-5" dirty="0">
                <a:solidFill>
                  <a:srgbClr val="1F487C"/>
                </a:solidFill>
                <a:latin typeface="Carlito"/>
                <a:cs typeface="Carlito"/>
              </a:rPr>
              <a:t>X.</a:t>
            </a:r>
            <a:endParaRPr sz="2000" dirty="0">
              <a:latin typeface="Carlito"/>
              <a:cs typeface="Carlito"/>
            </a:endParaRPr>
          </a:p>
          <a:p>
            <a:pPr>
              <a:lnSpc>
                <a:spcPct val="100000"/>
              </a:lnSpc>
            </a:pPr>
            <a:endParaRPr sz="2000" dirty="0">
              <a:latin typeface="Carlito"/>
              <a:cs typeface="Carlito"/>
            </a:endParaRPr>
          </a:p>
        </p:txBody>
      </p:sp>
      <p:sp>
        <p:nvSpPr>
          <p:cNvPr id="11" name="object 11"/>
          <p:cNvSpPr/>
          <p:nvPr/>
        </p:nvSpPr>
        <p:spPr>
          <a:xfrm>
            <a:off x="7895843" y="169163"/>
            <a:ext cx="583692" cy="585216"/>
          </a:xfrm>
          <a:prstGeom prst="rect">
            <a:avLst/>
          </a:prstGeom>
          <a:blipFill>
            <a:blip r:embed="rId5" cstate="print"/>
            <a:stretch>
              <a:fillRect/>
            </a:stretch>
          </a:blipFill>
        </p:spPr>
        <p:txBody>
          <a:bodyPr wrap="square" lIns="0" tIns="0" rIns="0" bIns="0" rtlCol="0"/>
          <a:lstStyle/>
          <a:p>
            <a:endParaRPr/>
          </a:p>
        </p:txBody>
      </p:sp>
      <p:grpSp>
        <p:nvGrpSpPr>
          <p:cNvPr id="12" name="object 12"/>
          <p:cNvGrpSpPr/>
          <p:nvPr/>
        </p:nvGrpSpPr>
        <p:grpSpPr>
          <a:xfrm>
            <a:off x="496823" y="862257"/>
            <a:ext cx="8019415" cy="106045"/>
            <a:chOff x="496823" y="862257"/>
            <a:chExt cx="8019415" cy="106045"/>
          </a:xfrm>
        </p:grpSpPr>
        <p:sp>
          <p:nvSpPr>
            <p:cNvPr id="13" name="object 13"/>
            <p:cNvSpPr/>
            <p:nvPr/>
          </p:nvSpPr>
          <p:spPr>
            <a:xfrm>
              <a:off x="496823" y="862257"/>
              <a:ext cx="8019288" cy="10580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531113" y="895350"/>
              <a:ext cx="7950200" cy="0"/>
            </a:xfrm>
            <a:custGeom>
              <a:avLst/>
              <a:gdLst/>
              <a:ahLst/>
              <a:cxnLst/>
              <a:rect l="l" t="t" r="r" b="b"/>
              <a:pathLst>
                <a:path w="7950200">
                  <a:moveTo>
                    <a:pt x="0" y="0"/>
                  </a:moveTo>
                  <a:lnTo>
                    <a:pt x="7950200" y="0"/>
                  </a:lnTo>
                </a:path>
              </a:pathLst>
            </a:custGeom>
            <a:ln w="38100">
              <a:solidFill>
                <a:srgbClr val="1F487C"/>
              </a:solidFill>
            </a:ln>
          </p:spPr>
          <p:txBody>
            <a:bodyPr wrap="square" lIns="0" tIns="0" rIns="0" bIns="0" rtlCol="0"/>
            <a:lstStyle/>
            <a:p>
              <a:endParaRPr/>
            </a:p>
          </p:txBody>
        </p:sp>
      </p:grpSp>
      <p:sp>
        <p:nvSpPr>
          <p:cNvPr id="19" name="object 7">
            <a:extLst>
              <a:ext uri="{FF2B5EF4-FFF2-40B4-BE49-F238E27FC236}">
                <a16:creationId xmlns:a16="http://schemas.microsoft.com/office/drawing/2014/main" id="{337BC17F-FE45-4E79-B265-8D90F5117BC7}"/>
              </a:ext>
            </a:extLst>
          </p:cNvPr>
          <p:cNvSpPr txBox="1"/>
          <p:nvPr/>
        </p:nvSpPr>
        <p:spPr>
          <a:xfrm>
            <a:off x="3549991" y="3127156"/>
            <a:ext cx="2650236" cy="320601"/>
          </a:xfrm>
          <a:prstGeom prst="rect">
            <a:avLst/>
          </a:prstGeom>
        </p:spPr>
        <p:txBody>
          <a:bodyPr vert="horz" wrap="square" lIns="0" tIns="12700" rIns="0" bIns="0" rtlCol="0">
            <a:spAutoFit/>
          </a:bodyPr>
          <a:lstStyle/>
          <a:p>
            <a:pPr marL="38100">
              <a:lnSpc>
                <a:spcPct val="100000"/>
              </a:lnSpc>
              <a:spcBef>
                <a:spcPts val="100"/>
              </a:spcBef>
            </a:pPr>
            <a:r>
              <a:rPr sz="2000" b="1" i="1" dirty="0">
                <a:solidFill>
                  <a:srgbClr val="C0504D"/>
                </a:solidFill>
                <a:latin typeface="Carlito"/>
                <a:cs typeface="Carlito"/>
              </a:rPr>
              <a:t>P = H x </a:t>
            </a:r>
            <a:r>
              <a:rPr sz="2000" b="1" i="1" dirty="0">
                <a:solidFill>
                  <a:srgbClr val="008000"/>
                </a:solidFill>
                <a:latin typeface="Carlito"/>
                <a:cs typeface="Carlito"/>
              </a:rPr>
              <a:t>Q </a:t>
            </a:r>
            <a:r>
              <a:rPr sz="2000" b="1" i="1" dirty="0">
                <a:solidFill>
                  <a:srgbClr val="C0504D"/>
                </a:solidFill>
                <a:latin typeface="Carlito"/>
                <a:cs typeface="Carlito"/>
              </a:rPr>
              <a:t>x 9.81 x</a:t>
            </a:r>
            <a:r>
              <a:rPr sz="2000" b="1" i="1" spc="-75" dirty="0">
                <a:solidFill>
                  <a:srgbClr val="C0504D"/>
                </a:solidFill>
                <a:latin typeface="Carlito"/>
                <a:cs typeface="Carlito"/>
              </a:rPr>
              <a:t> </a:t>
            </a:r>
            <a:r>
              <a:rPr sz="2000" b="1" i="1" spc="5" dirty="0" err="1">
                <a:solidFill>
                  <a:srgbClr val="C0504D"/>
                </a:solidFill>
                <a:latin typeface="Carlito"/>
                <a:cs typeface="Carlito"/>
              </a:rPr>
              <a:t>e</a:t>
            </a:r>
            <a:r>
              <a:rPr sz="2000" b="1" i="1" spc="7" baseline="-20833" dirty="0" err="1">
                <a:solidFill>
                  <a:srgbClr val="C0504D"/>
                </a:solidFill>
                <a:latin typeface="Carlito"/>
                <a:cs typeface="Carlito"/>
              </a:rPr>
              <a:t>o</a:t>
            </a:r>
            <a:endParaRPr sz="2000" baseline="-20833" dirty="0">
              <a:latin typeface="Carlito"/>
              <a:cs typeface="Carlito"/>
            </a:endParaRPr>
          </a:p>
        </p:txBody>
      </p:sp>
      <p:sp>
        <p:nvSpPr>
          <p:cNvPr id="20" name="object 8">
            <a:extLst>
              <a:ext uri="{FF2B5EF4-FFF2-40B4-BE49-F238E27FC236}">
                <a16:creationId xmlns:a16="http://schemas.microsoft.com/office/drawing/2014/main" id="{84FDD8B0-436D-4816-B628-2AB37F2F3304}"/>
              </a:ext>
            </a:extLst>
          </p:cNvPr>
          <p:cNvSpPr txBox="1"/>
          <p:nvPr/>
        </p:nvSpPr>
        <p:spPr>
          <a:xfrm>
            <a:off x="3506177" y="4001509"/>
            <a:ext cx="3200400" cy="262636"/>
          </a:xfrm>
          <a:prstGeom prst="rect">
            <a:avLst/>
          </a:prstGeom>
        </p:spPr>
        <p:txBody>
          <a:bodyPr vert="horz" wrap="square" lIns="0" tIns="12065" rIns="0" bIns="0" rtlCol="0">
            <a:spAutoFit/>
          </a:bodyPr>
          <a:lstStyle/>
          <a:p>
            <a:pPr marR="1012190" algn="r">
              <a:lnSpc>
                <a:spcPts val="1920"/>
              </a:lnSpc>
            </a:pPr>
            <a:r>
              <a:rPr lang="en-MY" sz="2000" b="1" i="1" spc="-15" dirty="0" err="1">
                <a:solidFill>
                  <a:srgbClr val="008000"/>
                </a:solidFill>
                <a:latin typeface="Carlito"/>
                <a:cs typeface="Carlito"/>
              </a:rPr>
              <a:t>keluasan</a:t>
            </a:r>
            <a:r>
              <a:rPr lang="en-MY" sz="2000" b="1" i="1" spc="-15" dirty="0">
                <a:solidFill>
                  <a:srgbClr val="008000"/>
                </a:solidFill>
                <a:latin typeface="Carlito"/>
                <a:cs typeface="Carlito"/>
              </a:rPr>
              <a:t> </a:t>
            </a:r>
            <a:r>
              <a:rPr lang="en-MY" sz="2000" b="1" i="1" spc="-5" dirty="0" err="1">
                <a:solidFill>
                  <a:srgbClr val="008000"/>
                </a:solidFill>
                <a:latin typeface="Carlito"/>
                <a:cs typeface="Carlito"/>
              </a:rPr>
              <a:t>graf</a:t>
            </a:r>
            <a:r>
              <a:rPr lang="en-MY" sz="2000" b="1" i="1" spc="-5" dirty="0">
                <a:solidFill>
                  <a:srgbClr val="008000"/>
                </a:solidFill>
                <a:latin typeface="Carlito"/>
                <a:cs typeface="Carlito"/>
              </a:rPr>
              <a:t> x</a:t>
            </a:r>
            <a:r>
              <a:rPr lang="en-MY" sz="2000" b="1" i="1" spc="15" dirty="0">
                <a:solidFill>
                  <a:srgbClr val="008000"/>
                </a:solidFill>
                <a:latin typeface="Carlito"/>
                <a:cs typeface="Carlito"/>
              </a:rPr>
              <a:t> </a:t>
            </a:r>
            <a:r>
              <a:rPr lang="en-MY" sz="2000" b="1" i="1" spc="-5" dirty="0">
                <a:solidFill>
                  <a:srgbClr val="008000"/>
                </a:solidFill>
                <a:latin typeface="Carlito"/>
                <a:cs typeface="Carlito"/>
              </a:rPr>
              <a:t>10</a:t>
            </a:r>
            <a:r>
              <a:rPr lang="en-MY" sz="2000" b="1" i="1" spc="-7" baseline="26455" dirty="0">
                <a:solidFill>
                  <a:srgbClr val="008000"/>
                </a:solidFill>
                <a:latin typeface="Carlito"/>
                <a:cs typeface="Carlito"/>
              </a:rPr>
              <a:t>3</a:t>
            </a:r>
            <a:endParaRPr lang="en-MY" sz="2000" baseline="26455" dirty="0">
              <a:latin typeface="Carlito"/>
              <a:cs typeface="Carlito"/>
            </a:endParaRPr>
          </a:p>
        </p:txBody>
      </p:sp>
      <p:grpSp>
        <p:nvGrpSpPr>
          <p:cNvPr id="21" name="object 9">
            <a:extLst>
              <a:ext uri="{FF2B5EF4-FFF2-40B4-BE49-F238E27FC236}">
                <a16:creationId xmlns:a16="http://schemas.microsoft.com/office/drawing/2014/main" id="{4F15969B-1189-419E-9331-B90F8E535E5A}"/>
              </a:ext>
            </a:extLst>
          </p:cNvPr>
          <p:cNvGrpSpPr/>
          <p:nvPr/>
        </p:nvGrpSpPr>
        <p:grpSpPr>
          <a:xfrm>
            <a:off x="2741940" y="3884460"/>
            <a:ext cx="3767454" cy="92710"/>
            <a:chOff x="4157471" y="3378834"/>
            <a:chExt cx="3767454" cy="92710"/>
          </a:xfrm>
        </p:grpSpPr>
        <p:sp>
          <p:nvSpPr>
            <p:cNvPr id="22" name="object 10">
              <a:extLst>
                <a:ext uri="{FF2B5EF4-FFF2-40B4-BE49-F238E27FC236}">
                  <a16:creationId xmlns:a16="http://schemas.microsoft.com/office/drawing/2014/main" id="{6BFC99E2-68EC-48BA-B1A6-9A439D66481F}"/>
                </a:ext>
              </a:extLst>
            </p:cNvPr>
            <p:cNvSpPr/>
            <p:nvPr/>
          </p:nvSpPr>
          <p:spPr>
            <a:xfrm>
              <a:off x="4157471" y="3378834"/>
              <a:ext cx="3767328" cy="92709"/>
            </a:xfrm>
            <a:prstGeom prst="rect">
              <a:avLst/>
            </a:prstGeom>
            <a:blipFill>
              <a:blip r:embed="rId7" cstate="print"/>
              <a:stretch>
                <a:fillRect/>
              </a:stretch>
            </a:blipFill>
          </p:spPr>
          <p:txBody>
            <a:bodyPr wrap="square" lIns="0" tIns="0" rIns="0" bIns="0" rtlCol="0"/>
            <a:lstStyle/>
            <a:p>
              <a:endParaRPr/>
            </a:p>
          </p:txBody>
        </p:sp>
        <p:sp>
          <p:nvSpPr>
            <p:cNvPr id="23" name="object 11">
              <a:extLst>
                <a:ext uri="{FF2B5EF4-FFF2-40B4-BE49-F238E27FC236}">
                  <a16:creationId xmlns:a16="http://schemas.microsoft.com/office/drawing/2014/main" id="{C23860B6-32D0-467B-95FF-285C274C3732}"/>
                </a:ext>
              </a:extLst>
            </p:cNvPr>
            <p:cNvSpPr/>
            <p:nvPr/>
          </p:nvSpPr>
          <p:spPr>
            <a:xfrm>
              <a:off x="4191761" y="3405377"/>
              <a:ext cx="3705860" cy="0"/>
            </a:xfrm>
            <a:custGeom>
              <a:avLst/>
              <a:gdLst/>
              <a:ahLst/>
              <a:cxnLst/>
              <a:rect l="l" t="t" r="r" b="b"/>
              <a:pathLst>
                <a:path w="3705859">
                  <a:moveTo>
                    <a:pt x="0" y="0"/>
                  </a:moveTo>
                  <a:lnTo>
                    <a:pt x="3705352" y="0"/>
                  </a:lnTo>
                </a:path>
              </a:pathLst>
            </a:custGeom>
            <a:ln w="25908">
              <a:solidFill>
                <a:srgbClr val="008000"/>
              </a:solidFill>
            </a:ln>
          </p:spPr>
          <p:txBody>
            <a:bodyPr wrap="square" lIns="0" tIns="0" rIns="0" bIns="0" rtlCol="0"/>
            <a:lstStyle/>
            <a:p>
              <a:endParaRPr/>
            </a:p>
          </p:txBody>
        </p:sp>
      </p:grpSp>
      <p:sp>
        <p:nvSpPr>
          <p:cNvPr id="24" name="TextBox 23">
            <a:extLst>
              <a:ext uri="{FF2B5EF4-FFF2-40B4-BE49-F238E27FC236}">
                <a16:creationId xmlns:a16="http://schemas.microsoft.com/office/drawing/2014/main" id="{6A9F4B74-1FCA-4A4B-9F4A-1FA7B1CBC164}"/>
              </a:ext>
            </a:extLst>
          </p:cNvPr>
          <p:cNvSpPr txBox="1"/>
          <p:nvPr/>
        </p:nvSpPr>
        <p:spPr>
          <a:xfrm>
            <a:off x="2723736" y="3461461"/>
            <a:ext cx="3952348" cy="369332"/>
          </a:xfrm>
          <a:prstGeom prst="rect">
            <a:avLst/>
          </a:prstGeom>
          <a:noFill/>
        </p:spPr>
        <p:txBody>
          <a:bodyPr wrap="square" rtlCol="0">
            <a:spAutoFit/>
          </a:bodyPr>
          <a:lstStyle/>
          <a:p>
            <a:r>
              <a:rPr lang="en-MY" sz="1800" b="1" i="1" spc="-10" dirty="0" err="1">
                <a:solidFill>
                  <a:srgbClr val="008000"/>
                </a:solidFill>
                <a:latin typeface="Carlito"/>
                <a:cs typeface="Carlito"/>
              </a:rPr>
              <a:t>berat</a:t>
            </a:r>
            <a:r>
              <a:rPr lang="en-MY" sz="1800" b="1" i="1" spc="-10" dirty="0">
                <a:solidFill>
                  <a:srgbClr val="008000"/>
                </a:solidFill>
                <a:latin typeface="Carlito"/>
                <a:cs typeface="Carlito"/>
              </a:rPr>
              <a:t> garam </a:t>
            </a:r>
            <a:r>
              <a:rPr lang="en-MY" sz="1800" b="1" i="1" spc="-5" dirty="0">
                <a:solidFill>
                  <a:srgbClr val="008000"/>
                </a:solidFill>
                <a:latin typeface="Carlito"/>
                <a:cs typeface="Carlito"/>
              </a:rPr>
              <a:t>x </a:t>
            </a:r>
            <a:r>
              <a:rPr lang="en-MY" sz="1800" b="1" i="1" spc="-5" dirty="0" err="1">
                <a:solidFill>
                  <a:srgbClr val="008000"/>
                </a:solidFill>
                <a:latin typeface="Carlito"/>
                <a:cs typeface="Carlito"/>
              </a:rPr>
              <a:t>sebalik</a:t>
            </a:r>
            <a:r>
              <a:rPr lang="en-MY" sz="1800" b="1" i="1" spc="-5" dirty="0">
                <a:solidFill>
                  <a:srgbClr val="008000"/>
                </a:solidFill>
                <a:latin typeface="Carlito"/>
                <a:cs typeface="Carlito"/>
              </a:rPr>
              <a:t> </a:t>
            </a:r>
            <a:r>
              <a:rPr lang="en-MY" sz="1800" b="1" i="1" spc="-10" dirty="0">
                <a:solidFill>
                  <a:srgbClr val="008000"/>
                </a:solidFill>
                <a:latin typeface="Carlito"/>
                <a:cs typeface="Carlito"/>
              </a:rPr>
              <a:t>factor</a:t>
            </a:r>
            <a:r>
              <a:rPr lang="en-MY" sz="1800" b="1" i="1" spc="110" dirty="0">
                <a:solidFill>
                  <a:srgbClr val="008000"/>
                </a:solidFill>
                <a:latin typeface="Carlito"/>
                <a:cs typeface="Carlito"/>
              </a:rPr>
              <a:t> </a:t>
            </a:r>
            <a:r>
              <a:rPr lang="en-MY" sz="1800" b="1" i="1" spc="-10" dirty="0" err="1">
                <a:solidFill>
                  <a:srgbClr val="008000"/>
                </a:solidFill>
                <a:latin typeface="Carlito"/>
                <a:cs typeface="Carlito"/>
              </a:rPr>
              <a:t>penukaran</a:t>
            </a:r>
            <a:endParaRPr lang="en-MY" sz="1800" dirty="0">
              <a:latin typeface="Carlito"/>
              <a:cs typeface="Carlito"/>
            </a:endParaRPr>
          </a:p>
        </p:txBody>
      </p:sp>
      <p:sp>
        <p:nvSpPr>
          <p:cNvPr id="25" name="object 12">
            <a:extLst>
              <a:ext uri="{FF2B5EF4-FFF2-40B4-BE49-F238E27FC236}">
                <a16:creationId xmlns:a16="http://schemas.microsoft.com/office/drawing/2014/main" id="{21CFA740-1039-4C33-9747-55E255532505}"/>
              </a:ext>
            </a:extLst>
          </p:cNvPr>
          <p:cNvSpPr txBox="1"/>
          <p:nvPr/>
        </p:nvSpPr>
        <p:spPr>
          <a:xfrm>
            <a:off x="2294694" y="3741773"/>
            <a:ext cx="598379" cy="319959"/>
          </a:xfrm>
          <a:prstGeom prst="rect">
            <a:avLst/>
          </a:prstGeom>
        </p:spPr>
        <p:txBody>
          <a:bodyPr vert="horz" wrap="square" lIns="0" tIns="12065" rIns="0" bIns="0" rtlCol="0">
            <a:spAutoFit/>
          </a:bodyPr>
          <a:lstStyle/>
          <a:p>
            <a:pPr marL="12700">
              <a:lnSpc>
                <a:spcPct val="100000"/>
              </a:lnSpc>
              <a:spcBef>
                <a:spcPts val="95"/>
              </a:spcBef>
            </a:pPr>
            <a:r>
              <a:rPr sz="2000" b="1" i="1" spc="-5" dirty="0">
                <a:solidFill>
                  <a:srgbClr val="008000"/>
                </a:solidFill>
                <a:latin typeface="Carlito"/>
                <a:cs typeface="Carlito"/>
              </a:rPr>
              <a:t>Q</a:t>
            </a:r>
            <a:r>
              <a:rPr sz="2000" b="1" i="1" spc="-70" dirty="0">
                <a:solidFill>
                  <a:srgbClr val="008000"/>
                </a:solidFill>
                <a:latin typeface="Carlito"/>
                <a:cs typeface="Carlito"/>
              </a:rPr>
              <a:t> </a:t>
            </a:r>
            <a:r>
              <a:rPr sz="2000" b="1" i="1" spc="-5" dirty="0">
                <a:solidFill>
                  <a:srgbClr val="008000"/>
                </a:solidFill>
                <a:latin typeface="Carlito"/>
                <a:cs typeface="Carlito"/>
              </a:rPr>
              <a:t>=</a:t>
            </a:r>
            <a:endParaRPr sz="2000" dirty="0">
              <a:latin typeface="Carlito"/>
              <a:cs typeface="Carli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TotalTime>
  <Words>1388</Words>
  <Application>Microsoft Office PowerPoint</Application>
  <PresentationFormat>On-screen Show (4:3)</PresentationFormat>
  <Paragraphs>135</Paragraphs>
  <Slides>16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Carlito</vt:lpstr>
      <vt:lpstr>Noto Sans Symbols</vt:lpstr>
      <vt:lpstr>Tahoma</vt:lpstr>
      <vt:lpstr>Wingdings</vt:lpstr>
      <vt:lpstr>Office Theme</vt:lpstr>
      <vt:lpstr>Microsoft Excel 97-2003 Worksheet</vt:lpstr>
      <vt:lpstr>Sesi 3: Pengkajian Kesesuaian Tempat Mikro-Hydro</vt:lpstr>
      <vt:lpstr>1. Pengenalan</vt:lpstr>
      <vt:lpstr>2. Ringkasan</vt:lpstr>
      <vt:lpstr>3A. Mengira H – Cara Tiub Air &amp; Penyukat Tekanan/ Tube and Pressure Gauge</vt:lpstr>
      <vt:lpstr>3B. Mengira “Head”, H – Cara GPS</vt:lpstr>
      <vt:lpstr>3C. Mengira “Head”, H – Cara Alat Survey (Theodolite)</vt:lpstr>
      <vt:lpstr>4A. Mengira Arus , Q - Cara Pelampung/ Float Methods</vt:lpstr>
      <vt:lpstr>4B. Mengira Arus , Q - Cara Baldi/ Bucket Method</vt:lpstr>
      <vt:lpstr>4C. Mengira Arus , Q - Cara Konduksi Garam/ Salt Dilution Method</vt:lpstr>
      <vt:lpstr>5. Menganggarkan Kecekapan/ Efficiency – eo</vt:lpstr>
      <vt:lpstr>PowerPoint Presentation</vt:lpstr>
      <vt:lpstr>PowerPoint Presentation</vt:lpstr>
      <vt:lpstr>Rural Electricity Demand</vt:lpstr>
      <vt:lpstr>Demand Profile - Example</vt:lpstr>
      <vt:lpstr>Demand Analysis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Raveen Kulenthran</dc:creator>
  <cp:lastModifiedBy>leona wai</cp:lastModifiedBy>
  <cp:revision>8</cp:revision>
  <dcterms:created xsi:type="dcterms:W3CDTF">2022-03-24T11:45:00Z</dcterms:created>
  <dcterms:modified xsi:type="dcterms:W3CDTF">2022-03-28T03:54:20Z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2021-07-15T00:00:00Z</vt:filetime>
  </property>
  <property fmtid="{D5CDD505-2E9C-101B-9397-08002B2CF9AE}" pid="3" name="Creator">
    <vt:lpwstr>Microsoft® PowerPoint® 2013</vt:lpwstr>
  </property>
  <property fmtid="{D5CDD505-2E9C-101B-9397-08002B2CF9AE}" pid="4" name="LastSaved">
    <vt:filetime>2022-03-24T00:00:00Z</vt:filetime>
  </property>
</Properties>
</file>