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58" r:id="rId5"/>
    <p:sldId id="271" r:id="rId6"/>
    <p:sldId id="260" r:id="rId7"/>
    <p:sldId id="268" r:id="rId8"/>
    <p:sldId id="261" r:id="rId9"/>
    <p:sldId id="269" r:id="rId10"/>
    <p:sldId id="264" r:id="rId11"/>
    <p:sldId id="262" r:id="rId12"/>
    <p:sldId id="267" r:id="rId13"/>
    <p:sldId id="263" r:id="rId14"/>
    <p:sldId id="265" r:id="rId15"/>
    <p:sldId id="270" r:id="rId16"/>
    <p:sldId id="272" r:id="rId17"/>
    <p:sldId id="28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6" autoAdjust="0"/>
    <p:restoredTop sz="96372" autoAdjust="0"/>
  </p:normalViewPr>
  <p:slideViewPr>
    <p:cSldViewPr>
      <p:cViewPr>
        <p:scale>
          <a:sx n="100" d="100"/>
          <a:sy n="100" d="100"/>
        </p:scale>
        <p:origin x="-648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74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F72A33-329F-4CD3-AF35-815E823D89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87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5013325"/>
            <a:ext cx="4751388" cy="89376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5805488"/>
            <a:ext cx="4751388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35713" y="115888"/>
            <a:ext cx="1692275" cy="61944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115888"/>
            <a:ext cx="4924425" cy="61944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836613"/>
            <a:ext cx="330835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9638" y="836613"/>
            <a:ext cx="330835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115888"/>
            <a:ext cx="6337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836613"/>
            <a:ext cx="67691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6811" y="4437112"/>
            <a:ext cx="8640960" cy="146997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hr-HR" dirty="0" smtClean="0">
                <a:latin typeface="Comic Sans MS" panose="030F0702030302020204" pitchFamily="66" charset="0"/>
              </a:rPr>
              <a:t/>
            </a:r>
            <a:br>
              <a:rPr lang="hr-HR" dirty="0" smtClean="0">
                <a:latin typeface="Comic Sans MS" panose="030F0702030302020204" pitchFamily="66" charset="0"/>
              </a:rPr>
            </a:br>
            <a:r>
              <a:rPr lang="hr-HR" dirty="0" smtClean="0">
                <a:latin typeface="+mn-lt"/>
              </a:rPr>
              <a:t>INFORMIRANJE O PROBLEMIMA S KOJIMA SE SUSREĆU OSOBE S INVALIDITETOM I NJIHOVO AKTIVNO UKLJUČIVANJE U ZAJEDNICU</a:t>
            </a:r>
            <a:endParaRPr lang="uk-UA" sz="2400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83890"/>
            <a:ext cx="799667" cy="9677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28928" y="253430"/>
            <a:ext cx="1040160" cy="102870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TextBox 4"/>
          <p:cNvSpPr txBox="1"/>
          <p:nvPr/>
        </p:nvSpPr>
        <p:spPr>
          <a:xfrm>
            <a:off x="5292080" y="6063505"/>
            <a:ext cx="3471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  <a:latin typeface="+mn-lt"/>
              </a:rPr>
              <a:t>Duga Resa, 03. prosinac 2021</a:t>
            </a:r>
            <a:r>
              <a:rPr lang="hr-HR" sz="1400" dirty="0" smtClean="0">
                <a:solidFill>
                  <a:schemeClr val="bg1"/>
                </a:solidFill>
                <a:latin typeface="+mn-lt"/>
              </a:rPr>
              <a:t>.</a:t>
            </a:r>
            <a:endParaRPr lang="hr-HR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ZDRAVSTVO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612"/>
            <a:ext cx="8640960" cy="59047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000" b="1" dirty="0" smtClean="0"/>
              <a:t>PROBLEMI:</a:t>
            </a:r>
            <a:endParaRPr lang="hr-HR" sz="2000" b="1" dirty="0"/>
          </a:p>
          <a:p>
            <a:pPr algn="just"/>
            <a:r>
              <a:rPr lang="hr-HR" sz="1800" dirty="0" smtClean="0"/>
              <a:t>nepristupačnost zdravstvenim ustanovama</a:t>
            </a:r>
          </a:p>
          <a:p>
            <a:pPr algn="just"/>
            <a:r>
              <a:rPr lang="hr-HR" sz="1800" dirty="0"/>
              <a:t>n</a:t>
            </a:r>
            <a:r>
              <a:rPr lang="hr-HR" sz="1800" dirty="0" smtClean="0"/>
              <a:t>epristupačna medicinska oprema</a:t>
            </a:r>
          </a:p>
          <a:p>
            <a:pPr algn="just"/>
            <a:r>
              <a:rPr lang="hr-HR" sz="1800" dirty="0"/>
              <a:t>nedovoljna educiranost zdravstvenih djelatnika o potrebama osoba s invaliditetom i odgovarajućoj skrbi o </a:t>
            </a:r>
            <a:r>
              <a:rPr lang="hr-HR" sz="1800" dirty="0" smtClean="0"/>
              <a:t>njima</a:t>
            </a:r>
          </a:p>
          <a:p>
            <a:pPr algn="just"/>
            <a:r>
              <a:rPr lang="hr-HR" sz="1800" dirty="0"/>
              <a:t>n</a:t>
            </a:r>
            <a:r>
              <a:rPr lang="hr-HR" sz="1800" dirty="0" smtClean="0"/>
              <a:t>edostupnost određenih dijagnostičkih i terapeutskih usluga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b="1" dirty="0" smtClean="0"/>
              <a:t>RJEŠENJA:</a:t>
            </a:r>
          </a:p>
          <a:p>
            <a:pPr algn="just"/>
            <a:r>
              <a:rPr lang="hr-HR" sz="1800" dirty="0" smtClean="0"/>
              <a:t>osiguranje pristupa objektu, rješavanje zaprekama </a:t>
            </a:r>
            <a:r>
              <a:rPr lang="hr-HR" sz="1800" dirty="0"/>
              <a:t>u </a:t>
            </a:r>
            <a:r>
              <a:rPr lang="hr-HR" sz="1800" dirty="0" smtClean="0"/>
              <a:t>prostoru, psihosocijalna pristupačnost koja </a:t>
            </a:r>
            <a:r>
              <a:rPr lang="hr-HR" sz="1800" dirty="0"/>
              <a:t>podrazumijeva dimenziju osoblja (npr. educiranost ili barem informiranost za rad s OSI, postojanje tumača za znakovni jezik, vodiča i sl.) </a:t>
            </a:r>
            <a:r>
              <a:rPr lang="hr-HR" sz="1800" dirty="0" smtClean="0"/>
              <a:t>i osiguranje audiovizualnih komunikacijskih pomagala </a:t>
            </a:r>
            <a:r>
              <a:rPr lang="hr-HR" sz="1800" dirty="0"/>
              <a:t>(video prikaz, razglas, razumljiv tiskani materijal i upute, itd.). </a:t>
            </a:r>
            <a:endParaRPr lang="hr-HR" sz="1800" dirty="0" smtClean="0"/>
          </a:p>
          <a:p>
            <a:pPr algn="just"/>
            <a:r>
              <a:rPr lang="hr-HR" sz="1800" dirty="0" smtClean="0"/>
              <a:t>osiguranje jednakopravnog pristupa uslugama što podrazumijeva bolju pristupačnost ortopedskim pomagalima i suvremenim tehnologijama</a:t>
            </a:r>
            <a:endParaRPr lang="hr-HR" sz="1800" dirty="0"/>
          </a:p>
          <a:p>
            <a:pPr algn="just"/>
            <a:r>
              <a:rPr lang="vi-VN" sz="1800" dirty="0"/>
              <a:t>osigurati jednak pristup zdravstvenim uslugama ženama s invaliditetom, </a:t>
            </a:r>
            <a:r>
              <a:rPr lang="vi-VN" sz="1800" dirty="0" smtClean="0"/>
              <a:t>posebice </a:t>
            </a:r>
            <a:r>
              <a:rPr lang="hr-HR" sz="1800" dirty="0" smtClean="0"/>
              <a:t> u vidu </a:t>
            </a:r>
            <a:r>
              <a:rPr lang="vi-VN" sz="1800" dirty="0" smtClean="0"/>
              <a:t>pretporođajno</a:t>
            </a:r>
            <a:r>
              <a:rPr lang="hr-HR" sz="1800" dirty="0" smtClean="0"/>
              <a:t>g</a:t>
            </a:r>
            <a:r>
              <a:rPr lang="vi-VN" sz="1800" dirty="0" smtClean="0"/>
              <a:t>, ginekološko</a:t>
            </a:r>
            <a:r>
              <a:rPr lang="hr-HR" sz="1800" dirty="0" smtClean="0"/>
              <a:t>g</a:t>
            </a:r>
            <a:r>
              <a:rPr lang="vi-VN" sz="1800" dirty="0" smtClean="0"/>
              <a:t> savjetovanj</a:t>
            </a:r>
            <a:r>
              <a:rPr lang="hr-HR" sz="1800" dirty="0" smtClean="0"/>
              <a:t>a</a:t>
            </a:r>
            <a:r>
              <a:rPr lang="vi-VN" sz="1800" dirty="0" smtClean="0"/>
              <a:t> </a:t>
            </a:r>
            <a:r>
              <a:rPr lang="vi-VN" sz="1800" dirty="0"/>
              <a:t>i </a:t>
            </a:r>
            <a:r>
              <a:rPr lang="vi-VN" sz="1800" dirty="0" smtClean="0"/>
              <a:t>liječenj</a:t>
            </a:r>
            <a:r>
              <a:rPr lang="hr-HR" sz="1800" dirty="0" smtClean="0"/>
              <a:t>a</a:t>
            </a:r>
            <a:r>
              <a:rPr lang="vi-VN" sz="1800" dirty="0" smtClean="0"/>
              <a:t> </a:t>
            </a:r>
            <a:r>
              <a:rPr lang="vi-VN" sz="1800" dirty="0"/>
              <a:t>te savjete u vezi s planiranjem obitelj </a:t>
            </a:r>
            <a:endParaRPr lang="hr-HR" sz="1800" dirty="0" smtClean="0"/>
          </a:p>
          <a:p>
            <a:pPr marL="0" indent="0">
              <a:buNone/>
            </a:pPr>
            <a:r>
              <a:rPr lang="hr-HR" sz="2000" dirty="0"/>
              <a:t>+</a:t>
            </a:r>
            <a:endParaRPr lang="vi-VN" sz="2000" dirty="0"/>
          </a:p>
          <a:p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73600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6409457" cy="836712"/>
          </a:xfrm>
        </p:spPr>
        <p:txBody>
          <a:bodyPr/>
          <a:lstStyle/>
          <a:p>
            <a:pPr algn="ctr"/>
            <a:r>
              <a:rPr lang="hr-HR" dirty="0" smtClean="0"/>
              <a:t>PRISTUPAČNOST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87727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/>
              <a:t>t</a:t>
            </a:r>
            <a:r>
              <a:rPr lang="hr-HR" sz="1800" dirty="0" smtClean="0"/>
              <a:t>emeljni preduvjet za uključivanje osoba s invaliditetom u život zajednice na ravnopravnoj osnovi s ostalim građanima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/>
              <a:t>p</a:t>
            </a:r>
            <a:r>
              <a:rPr lang="hr-HR" sz="1800" dirty="0" smtClean="0"/>
              <a:t>ristupačnost – uključuje osiguranje jednakog pristupa prostora i uslugama u zajednici svim članovima društva – vodeće  je načelo Konvencije o pravima OSI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b="1" dirty="0" smtClean="0"/>
              <a:t>PROBLEMI</a:t>
            </a:r>
            <a:r>
              <a:rPr lang="hr-HR" sz="1800" dirty="0" smtClean="0"/>
              <a:t>:</a:t>
            </a:r>
          </a:p>
          <a:p>
            <a:pPr algn="just"/>
            <a:r>
              <a:rPr lang="hr-HR" sz="1800" dirty="0"/>
              <a:t>n</a:t>
            </a:r>
            <a:r>
              <a:rPr lang="hr-HR" sz="1800" dirty="0" smtClean="0"/>
              <a:t>epristupačnost javnim površinama (nogostupi, trgovi, pješački prijelazi, rubnjaci, parkirališta, prometna signalizacija) –  rješenje u osiguranju pristupnih rampi, spuštanju nogostupa, uvođenju zvučne semaforske signalizacije</a:t>
            </a:r>
          </a:p>
          <a:p>
            <a:pPr algn="just"/>
            <a:r>
              <a:rPr lang="hr-HR" sz="1800" dirty="0" smtClean="0"/>
              <a:t>nepristupačnost objektima u kojima se nalaze ustanove važne za svakodnevni život građana (ljekarne, domovi zdravlja, komunalne tvrtke, upravni odjeli ) -  starost građevina, građevine pod zaštitom – teško se dolazi do potrebnih suglasnosti i druge dokumentacije; nova izgradnja – treba se temeljiti na dizajnu koji uključuje prilagodbe osobama s invaliditetom </a:t>
            </a:r>
          </a:p>
          <a:p>
            <a:pPr algn="just"/>
            <a:r>
              <a:rPr lang="hr-HR" sz="1800" dirty="0" smtClean="0"/>
              <a:t>nepristupačnost usluga i sadržaja u svim životnim područjima (sport, kultura, zabava, turizam)</a:t>
            </a:r>
          </a:p>
        </p:txBody>
      </p:sp>
    </p:spTree>
    <p:extLst>
      <p:ext uri="{BB962C8B-B14F-4D97-AF65-F5344CB8AC3E}">
        <p14:creationId xmlns:p14="http://schemas.microsoft.com/office/powerpoint/2010/main" val="422422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337300" cy="792832"/>
          </a:xfrm>
        </p:spPr>
        <p:txBody>
          <a:bodyPr/>
          <a:lstStyle/>
          <a:p>
            <a:pPr algn="ctr"/>
            <a:r>
              <a:rPr lang="hr-HR" dirty="0" smtClean="0"/>
              <a:t>PRISTUPAČNOST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25757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smtClean="0"/>
              <a:t>informacijska </a:t>
            </a:r>
            <a:r>
              <a:rPr lang="hr-HR" sz="2000" dirty="0"/>
              <a:t>i komunikacijska nepristupačnost – informacije namijenjene općoj javnosti još uvijek nisu u dovoljnoj mjeri dostupne OSI </a:t>
            </a:r>
            <a:endParaRPr lang="hr-HR" sz="20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err="1" smtClean="0"/>
              <a:t>internet</a:t>
            </a:r>
            <a:r>
              <a:rPr lang="hr-HR" sz="2000" dirty="0" smtClean="0"/>
              <a:t> – i dalje nedovoljno pristupačan osobama s invaliditetom, a predstavlja bitnu poveznicu s obrazovanjem, mogućnostima zapošljavanja, novostima i informacijama te čini kanal za građansko djelovanje i društveno </a:t>
            </a:r>
            <a:r>
              <a:rPr lang="hr-HR" sz="2000" dirty="0" smtClean="0"/>
              <a:t>umrežavanje</a:t>
            </a:r>
            <a:endParaRPr lang="hr-HR" sz="20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smtClean="0"/>
              <a:t>rješenje je u pružanju informacijama u dostupnim oblicima kao što je </a:t>
            </a:r>
            <a:r>
              <a:rPr lang="hr-HR" sz="2000" dirty="0" err="1" smtClean="0"/>
              <a:t>Braillovo</a:t>
            </a:r>
            <a:r>
              <a:rPr lang="hr-HR" sz="2000" dirty="0" smtClean="0"/>
              <a:t> pismo, audio oblici ili znakovni jezik te ujednačavanje pravila komunikacije informacijskih tehnologija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189227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MOBILNOST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612"/>
            <a:ext cx="8568952" cy="57607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000" b="1" dirty="0" smtClean="0">
                <a:latin typeface="+mj-lt"/>
              </a:rPr>
              <a:t>prijevoz: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+mj-lt"/>
              </a:rPr>
              <a:t>neophodan </a:t>
            </a:r>
            <a:r>
              <a:rPr lang="hr-HR" sz="1800" dirty="0" smtClean="0">
                <a:latin typeface="+mj-lt"/>
              </a:rPr>
              <a:t>je za neovisno življenje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+mj-lt"/>
              </a:rPr>
              <a:t>javni </a:t>
            </a:r>
            <a:r>
              <a:rPr lang="hr-HR" sz="1800" dirty="0" smtClean="0">
                <a:latin typeface="+mj-lt"/>
              </a:rPr>
              <a:t>prijevoz je vrlo često uvjetovan financijskim mogućnostima i raspoloživim kapacitetima pojedine jedinice lokalne i područne samouprave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+mj-lt"/>
              </a:rPr>
              <a:t>o</a:t>
            </a:r>
            <a:r>
              <a:rPr lang="hr-HR" sz="1800" dirty="0" smtClean="0">
                <a:latin typeface="+mj-lt"/>
              </a:rPr>
              <a:t>sobama s invaliditetom još uvijek je nedostatan pristup javnom prijevozu osobito u manjim mjestima, zaleđima, ruralnim sredinama i na otocima zbog neprilagođenosti (niskopodni autobusi i vlakovi)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+mj-lt"/>
              </a:rPr>
              <a:t>problem </a:t>
            </a:r>
            <a:r>
              <a:rPr lang="hr-HR" sz="1800" dirty="0" smtClean="0">
                <a:latin typeface="+mj-lt"/>
              </a:rPr>
              <a:t>je i manjak razumijevanja od strane drugih putnika pa i samih vozača kao i  nepristupačnost informacija vezanih uz vozni red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b="1" dirty="0">
                <a:latin typeface="+mj-lt"/>
              </a:rPr>
              <a:t>o</a:t>
            </a:r>
            <a:r>
              <a:rPr lang="hr-HR" sz="2000" b="1" dirty="0" smtClean="0">
                <a:latin typeface="+mj-lt"/>
              </a:rPr>
              <a:t>sobe s invaliditetom kao vozači: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+mj-lt"/>
              </a:rPr>
              <a:t>često </a:t>
            </a:r>
            <a:r>
              <a:rPr lang="hr-HR" sz="1800" dirty="0" smtClean="0">
                <a:latin typeface="+mj-lt"/>
              </a:rPr>
              <a:t>se susreću s problemom nepropisnog parkiranja drugih vozača na mjestima označenim za vozila OSI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+mj-lt"/>
              </a:rPr>
              <a:t>nisu </a:t>
            </a:r>
            <a:r>
              <a:rPr lang="hr-HR" sz="1800" dirty="0" smtClean="0">
                <a:latin typeface="+mj-lt"/>
              </a:rPr>
              <a:t>u financijskoj mogućnosti imati vlastito prilagođeno vozilo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b="1" dirty="0"/>
              <a:t>osobe s invaliditetom kao </a:t>
            </a:r>
            <a:r>
              <a:rPr lang="hr-HR" sz="2000" b="1" dirty="0" smtClean="0"/>
              <a:t>pješaci:</a:t>
            </a:r>
            <a:endParaRPr lang="hr-HR" sz="20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 smtClean="0"/>
              <a:t>problem </a:t>
            </a:r>
            <a:r>
              <a:rPr lang="hr-HR" sz="1800" dirty="0" smtClean="0"/>
              <a:t>loše izvedene infrastrukture – stari dijelovi </a:t>
            </a:r>
            <a:r>
              <a:rPr lang="hr-HR" sz="1800" dirty="0"/>
              <a:t>gradova nisu rekonstruirani, novije izvedeni </a:t>
            </a:r>
            <a:r>
              <a:rPr lang="hr-HR" sz="1800" dirty="0" err="1"/>
              <a:t>djelovi</a:t>
            </a:r>
            <a:r>
              <a:rPr lang="hr-HR" sz="1800" dirty="0"/>
              <a:t> bez dovoljno </a:t>
            </a:r>
            <a:r>
              <a:rPr lang="hr-HR" sz="1800" dirty="0" smtClean="0"/>
              <a:t>prostora, </a:t>
            </a:r>
            <a:r>
              <a:rPr lang="hr-HR" sz="1800" dirty="0"/>
              <a:t>n</a:t>
            </a:r>
            <a:r>
              <a:rPr lang="hr-HR" sz="1800" dirty="0" smtClean="0"/>
              <a:t>agibi </a:t>
            </a:r>
            <a:r>
              <a:rPr lang="hr-HR" sz="1800" dirty="0"/>
              <a:t>javne pješačke površine, istrošenost površine nogostupa ili pješačkog prijelaza, pothodnici bez dizala, kultura vozača, kvar zvučnih signala na semaforu i sl. </a:t>
            </a:r>
          </a:p>
          <a:p>
            <a:pPr algn="just"/>
            <a:endParaRPr lang="hr-HR" sz="2000" dirty="0" smtClean="0"/>
          </a:p>
          <a:p>
            <a:pPr algn="just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04967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88640"/>
            <a:ext cx="6337300" cy="576064"/>
          </a:xfrm>
        </p:spPr>
        <p:txBody>
          <a:bodyPr/>
          <a:lstStyle/>
          <a:p>
            <a:pPr algn="ctr"/>
            <a:r>
              <a:rPr lang="hr-HR" dirty="0" smtClean="0"/>
              <a:t>STANOVANJE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613"/>
            <a:ext cx="8712968" cy="5473700"/>
          </a:xfrm>
        </p:spPr>
        <p:txBody>
          <a:bodyPr/>
          <a:lstStyle/>
          <a:p>
            <a:endParaRPr lang="hr-HR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 smtClean="0"/>
              <a:t>nepristupačnost </a:t>
            </a:r>
            <a:r>
              <a:rPr lang="hr-HR" sz="1800" dirty="0"/>
              <a:t>u stambenim zgradama – nepostojanje dizala u </a:t>
            </a:r>
            <a:r>
              <a:rPr lang="hr-HR" sz="1800" dirty="0" err="1"/>
              <a:t>višeetažnim</a:t>
            </a:r>
            <a:r>
              <a:rPr lang="hr-HR" sz="1800" dirty="0"/>
              <a:t> stambenim </a:t>
            </a:r>
            <a:r>
              <a:rPr lang="hr-HR" sz="1800" dirty="0" smtClean="0"/>
              <a:t>građevinama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vi-VN" sz="1800" dirty="0"/>
              <a:t>nerazumijevanje susjeda </a:t>
            </a:r>
            <a:r>
              <a:rPr lang="vi-VN" sz="1800" dirty="0" smtClean="0"/>
              <a:t>za </a:t>
            </a:r>
            <a:r>
              <a:rPr lang="vi-VN" sz="1800" dirty="0"/>
              <a:t>potrebe osiguravanja pristupačnosti pojedinih zajedničkih dijelova nekretnine, pa čak i kada se pristupačnost može osigurati postavljanjem rukohvata ili izvođenjem ulaznih </a:t>
            </a:r>
            <a:r>
              <a:rPr lang="vi-VN" sz="1800" dirty="0" smtClean="0"/>
              <a:t>rampi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v"/>
            </a:pPr>
            <a:endParaRPr lang="hr-HR" sz="1800" dirty="0"/>
          </a:p>
          <a:p>
            <a:pPr>
              <a:buFont typeface="Wingdings" panose="05000000000000000000" pitchFamily="2" charset="2"/>
              <a:buChar char="v"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v"/>
            </a:pPr>
            <a:endParaRPr lang="hr-HR" sz="1800" dirty="0"/>
          </a:p>
          <a:p>
            <a:endParaRPr lang="hr-HR" dirty="0"/>
          </a:p>
        </p:txBody>
      </p:sp>
      <p:pic>
        <p:nvPicPr>
          <p:cNvPr id="4" name="Picture 2" descr="C:\Users\martinaf1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1044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9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DISKRIMINACIJA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612"/>
            <a:ext cx="8496944" cy="583274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/>
              <a:t>na </a:t>
            </a:r>
            <a:r>
              <a:rPr lang="hr-HR" sz="1800" dirty="0"/>
              <a:t>osobe s invaliditetom još uvijek se ponajviše gleda kao na „objekte“ socijalne pomoći ili liječenja, a ne na „nositelje“ </a:t>
            </a:r>
            <a:r>
              <a:rPr lang="hr-HR" sz="1800" dirty="0" smtClean="0"/>
              <a:t>prava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/>
              <a:t>diskriminacija </a:t>
            </a:r>
            <a:r>
              <a:rPr lang="hr-HR" sz="1800" dirty="0"/>
              <a:t>na temelju invaliditeta </a:t>
            </a:r>
            <a:r>
              <a:rPr lang="hr-HR" sz="1800" dirty="0" smtClean="0"/>
              <a:t>Konvencijom o pravima OSI </a:t>
            </a:r>
            <a:r>
              <a:rPr lang="hr-HR" sz="1800" dirty="0"/>
              <a:t>je definirana kao „svako razlikovanje, isključivanje ili ograničavanje na osnovi invaliditeta koje ima svrhu ili učinak sprječavanja ili poništavanja priznavanja, uživanja ili korištenja svih ljudskih prava i temeljnih sloboda na političkom, ekonomskom, socijalnom, kulturnom, društvenom i svakom drugom području, na ravnopravnoj osnovi s </a:t>
            </a:r>
            <a:r>
              <a:rPr lang="hr-HR" sz="1800" dirty="0" smtClean="0"/>
              <a:t>drugima”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/>
              <a:t>ona </a:t>
            </a:r>
            <a:r>
              <a:rPr lang="hr-HR" sz="1800" dirty="0"/>
              <a:t>uključuje sve oblike diskriminacije, uključujući i uskraćivanje </a:t>
            </a:r>
            <a:r>
              <a:rPr lang="hr-HR" sz="1800" dirty="0" smtClean="0"/>
              <a:t>razumne prilagodbe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/>
              <a:t>Razumna </a:t>
            </a:r>
            <a:r>
              <a:rPr lang="hr-HR" sz="1800" dirty="0" smtClean="0"/>
              <a:t>prilagodba </a:t>
            </a:r>
            <a:r>
              <a:rPr lang="hr-HR" sz="1800" dirty="0"/>
              <a:t>znači izvršavanje, onda kada je to potrebno, prikladnih preinaka i podešavanja, koje ne predstavljaju </a:t>
            </a:r>
            <a:r>
              <a:rPr lang="hr-HR" sz="1800" dirty="0" err="1"/>
              <a:t>nesrazmjerno</a:t>
            </a:r>
            <a:r>
              <a:rPr lang="hr-HR" sz="1800" dirty="0"/>
              <a:t> ili neprimjereno opterećenje, kako bi osobe s invaliditetom mogle uživati svoja ljudska prava i temeljne slobode na ravnopravnoj osnovi s drugima </a:t>
            </a:r>
            <a:endParaRPr lang="hr-HR" sz="18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/>
              <a:t>najčešći oblik diskriminacije OSI u </a:t>
            </a:r>
            <a:r>
              <a:rPr lang="hr-HR" sz="1800" dirty="0" smtClean="0"/>
              <a:t>RH je propuštanje razumne prilagodbe, osobito u područjima pristupa </a:t>
            </a:r>
            <a:r>
              <a:rPr lang="hr-HR" sz="1800" dirty="0"/>
              <a:t>dobrima i uslugama, </a:t>
            </a:r>
            <a:r>
              <a:rPr lang="hr-HR" sz="1800" dirty="0" smtClean="0"/>
              <a:t>zapošljavanja </a:t>
            </a:r>
            <a:r>
              <a:rPr lang="hr-HR" sz="1800" dirty="0"/>
              <a:t>i </a:t>
            </a:r>
            <a:r>
              <a:rPr lang="hr-HR" sz="1800" dirty="0" smtClean="0"/>
              <a:t>rada, obrazovanja </a:t>
            </a:r>
            <a:r>
              <a:rPr lang="hr-HR" sz="1800" dirty="0"/>
              <a:t>te </a:t>
            </a:r>
            <a:r>
              <a:rPr lang="hr-HR" sz="1800" dirty="0" smtClean="0"/>
              <a:t>socijalne zaštite</a:t>
            </a:r>
            <a:endParaRPr lang="hr-HR" sz="1800" dirty="0"/>
          </a:p>
          <a:p>
            <a:pPr algn="just"/>
            <a:endParaRPr lang="hr-HR" sz="1800" dirty="0" smtClean="0"/>
          </a:p>
          <a:p>
            <a:pPr algn="just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65963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DISKRIMINACIJA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737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/>
              <a:t>t</a:t>
            </a:r>
            <a:r>
              <a:rPr lang="vi-VN" sz="1800" dirty="0" smtClean="0"/>
              <a:t>ek </a:t>
            </a:r>
            <a:r>
              <a:rPr lang="vi-VN" sz="1800" dirty="0"/>
              <a:t>kada je u </a:t>
            </a:r>
            <a:r>
              <a:rPr lang="vi-VN" sz="1800" dirty="0" smtClean="0"/>
              <a:t>javnosti</a:t>
            </a:r>
            <a:r>
              <a:rPr lang="hr-HR" sz="1800" dirty="0" smtClean="0"/>
              <a:t> bude</a:t>
            </a:r>
            <a:r>
              <a:rPr lang="vi-VN" sz="1800" dirty="0" smtClean="0"/>
              <a:t> </a:t>
            </a:r>
            <a:r>
              <a:rPr lang="vi-VN" sz="1800" dirty="0"/>
              <a:t>razvijena svijest o konkretnom problemu koji pogađa osobe s invaliditetom, ali i svijest da to nije samo njihov </a:t>
            </a:r>
            <a:r>
              <a:rPr lang="vi-VN" sz="1800" dirty="0" smtClean="0"/>
              <a:t>problem</a:t>
            </a:r>
            <a:r>
              <a:rPr lang="hr-HR" sz="1800" dirty="0" smtClean="0"/>
              <a:t>, nego i problem čitave zajednice</a:t>
            </a:r>
            <a:r>
              <a:rPr lang="vi-VN" sz="1800" dirty="0" smtClean="0"/>
              <a:t> </a:t>
            </a:r>
            <a:r>
              <a:rPr lang="vi-VN" sz="1800" dirty="0"/>
              <a:t>stvorena je podloga za zalaganje za određena </a:t>
            </a:r>
            <a:r>
              <a:rPr lang="vi-VN" sz="1800" dirty="0" smtClean="0"/>
              <a:t>rješenja</a:t>
            </a:r>
            <a:endParaRPr lang="hr-HR" sz="1800" dirty="0"/>
          </a:p>
          <a:p>
            <a:pPr marL="0" indent="0" algn="just">
              <a:buNone/>
            </a:pPr>
            <a:endParaRPr lang="hr-HR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4807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7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UKLJUČENOST U ZAJEDNICU I POBOLJŠANJE KVALITETE ŽIVOTA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613"/>
            <a:ext cx="8640960" cy="5473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000" dirty="0" smtClean="0"/>
              <a:t>Razlikovanje 3 pojma – segregacija, integracija i </a:t>
            </a:r>
            <a:r>
              <a:rPr lang="hr-HR" sz="2000" dirty="0" err="1" smtClean="0"/>
              <a:t>inkluzija</a:t>
            </a: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b="1" dirty="0" smtClean="0"/>
              <a:t>SEGREGACIJA</a:t>
            </a:r>
            <a:r>
              <a:rPr lang="hr-HR" sz="1800" dirty="0" smtClean="0"/>
              <a:t> – pojam koji opisuje stanje odvajanja OSI u posebne škole, naselja, radne organizacije, društva što je dovelo do njihove otuđenosti, odvajanja i izoliranosti iz stvarnog života te ograničavanja njihovih prava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hr-HR" sz="18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b="1" dirty="0" smtClean="0"/>
              <a:t>INTEGRACIJA</a:t>
            </a:r>
            <a:r>
              <a:rPr lang="hr-HR" sz="1800" dirty="0" smtClean="0"/>
              <a:t> – pojam koji zanemaruje strategiju invaliditeta kao izuzetnog stanja pojedinca – OSI se počinju uvažavati kao kompetentne u učenju, zaposlenju, kulturi, športu i javnom djelovanju, a u socijalnom smislu integracija označava međusobne društvene odnose i privrženost OSI grupi bez teškoća te uključivanje OSI u društveno okruženje  i upotpunjavanje zajednice</a:t>
            </a:r>
          </a:p>
          <a:p>
            <a:pPr marL="0" indent="0" algn="just">
              <a:buNone/>
            </a:pPr>
            <a:endParaRPr lang="hr-HR" sz="18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/>
              <a:t>INKLUZIJA – trajni proces aktivnog uključenja i društvene ravnopravnosti OSI – ne nastoji izjednačiti sve ljude, već ističe da je raznolikost u snazi, volji, znanju, sposobnostima i načinu zadovoljavanja osnovnih ljudskih potreba prirodna i poželjna; omogućava da se svaki član zajednice poštuje i uvažava, što pozitivno utječe na cijelu zajednicu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6910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400" dirty="0"/>
              <a:t>UKLJUČENOST U ZAJEDNICU I POBOLJŠANJE KVALITETE ŽIVOTA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966604"/>
            <a:ext cx="2520280" cy="195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30422"/>
              </p:ext>
            </p:extLst>
          </p:nvPr>
        </p:nvGraphicFramePr>
        <p:xfrm>
          <a:off x="611560" y="2924944"/>
          <a:ext cx="2520280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  <a:latin typeface="+mn-lt"/>
                        </a:rPr>
                        <a:t>naglašava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+mn-lt"/>
                        </a:rPr>
                        <a:t>Servise za pomoć osobama</a:t>
                      </a:r>
                      <a:r>
                        <a:rPr lang="hr-HR" baseline="0" dirty="0" smtClean="0">
                          <a:latin typeface="+mn-lt"/>
                        </a:rPr>
                        <a:t> s invaliditetom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hr-HR" baseline="0" dirty="0" smtClean="0">
                          <a:latin typeface="+mn-lt"/>
                        </a:rPr>
                        <a:t> </a:t>
                      </a:r>
                      <a:r>
                        <a:rPr lang="hr-HR" dirty="0" smtClean="0">
                          <a:latin typeface="+mn-lt"/>
                        </a:rPr>
                        <a:t>Servisi</a:t>
                      </a:r>
                      <a:r>
                        <a:rPr lang="hr-HR" baseline="0" dirty="0" smtClean="0">
                          <a:latin typeface="+mn-lt"/>
                        </a:rPr>
                        <a:t> koji postoje u specijalnim ustanovama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+mn-lt"/>
                        </a:rPr>
                        <a:t>Invalidnost</a:t>
                      </a:r>
                      <a:r>
                        <a:rPr lang="hr-HR" baseline="0" dirty="0" smtClean="0">
                          <a:latin typeface="+mn-lt"/>
                        </a:rPr>
                        <a:t> je problem koji se treba riješiti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980728"/>
            <a:ext cx="2520280" cy="19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96473"/>
              </p:ext>
            </p:extLst>
          </p:nvPr>
        </p:nvGraphicFramePr>
        <p:xfrm>
          <a:off x="3131840" y="2928392"/>
          <a:ext cx="2520280" cy="359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omic Sans MS" panose="030F0702030302020204" pitchFamily="66" charset="0"/>
                        </a:rPr>
                        <a:t>naglašava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hr-HR" baseline="0" dirty="0" smtClean="0">
                          <a:latin typeface="+mn-lt"/>
                        </a:rPr>
                        <a:t>  </a:t>
                      </a:r>
                      <a:r>
                        <a:rPr lang="hr-HR" dirty="0" smtClean="0">
                          <a:latin typeface="+mn-lt"/>
                        </a:rPr>
                        <a:t>Potrebe osoba s invaliditetom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+mn-lt"/>
                        </a:rPr>
                        <a:t>Dobrobiti za osobe s invaliditetom</a:t>
                      </a:r>
                      <a:r>
                        <a:rPr lang="hr-HR" baseline="0" dirty="0" smtClean="0">
                          <a:latin typeface="+mn-lt"/>
                        </a:rPr>
                        <a:t> koje pruža sredina u koju su integrirani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100466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+mn-lt"/>
                        </a:rPr>
                        <a:t>Invalidnost</a:t>
                      </a:r>
                      <a:r>
                        <a:rPr lang="hr-HR" baseline="0" dirty="0" smtClean="0">
                          <a:latin typeface="+mn-lt"/>
                        </a:rPr>
                        <a:t> je problem koji se da riješiti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980728"/>
            <a:ext cx="28179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97417"/>
              </p:ext>
            </p:extLst>
          </p:nvPr>
        </p:nvGraphicFramePr>
        <p:xfrm>
          <a:off x="5652120" y="2928392"/>
          <a:ext cx="2808312" cy="359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omic Sans MS" panose="030F0702030302020204" pitchFamily="66" charset="0"/>
                        </a:rPr>
                        <a:t>naglašava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+mn-lt"/>
                        </a:rPr>
                        <a:t>Prava osoba s invaliditetom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endParaRPr lang="hr-HR" dirty="0" smtClean="0">
                        <a:latin typeface="+mn-lt"/>
                      </a:endParaRPr>
                    </a:p>
                    <a:p>
                      <a:pPr algn="ctr"/>
                      <a:r>
                        <a:rPr lang="hr-HR" dirty="0" smtClean="0">
                          <a:latin typeface="+mn-lt"/>
                        </a:rPr>
                        <a:t>Dobrobit</a:t>
                      </a:r>
                      <a:r>
                        <a:rPr lang="hr-HR" baseline="0" dirty="0" smtClean="0">
                          <a:latin typeface="+mn-lt"/>
                        </a:rPr>
                        <a:t> za sve, angažman svih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100466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+mn-lt"/>
                        </a:rPr>
                        <a:t>Svi imaju svoje vrijednosti i sposobnosti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44208" y="25556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sz="1400" b="1" dirty="0" smtClean="0">
                <a:solidFill>
                  <a:srgbClr val="0070C0"/>
                </a:solidFill>
              </a:rPr>
              <a:t>INKLUZIJA</a:t>
            </a:r>
            <a:endParaRPr lang="hr-H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337300" cy="792832"/>
          </a:xfrm>
        </p:spPr>
        <p:txBody>
          <a:bodyPr/>
          <a:lstStyle/>
          <a:p>
            <a:pPr algn="ctr"/>
            <a:r>
              <a:rPr lang="hr-HR" sz="2400" dirty="0" smtClean="0">
                <a:latin typeface="+mn-lt"/>
              </a:rPr>
              <a:t>PRIKAZ PRAVA OSI U RAZLIČITIM SUSTAVIMA</a:t>
            </a:r>
            <a:r>
              <a:rPr lang="hr-HR" sz="2400" dirty="0">
                <a:latin typeface="+mn-lt"/>
              </a:rPr>
              <a:t/>
            </a:r>
            <a:br>
              <a:rPr lang="hr-HR" sz="2400" dirty="0">
                <a:latin typeface="+mn-lt"/>
              </a:rPr>
            </a:br>
            <a:endParaRPr lang="hr-H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/>
          <a:lstStyle/>
          <a:p>
            <a:r>
              <a:rPr lang="hr-HR" sz="1800" b="1" dirty="0" smtClean="0"/>
              <a:t>PRAVA IZ SUSTAVA SOCIJALNE SKRBI: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/>
              <a:t>p</a:t>
            </a:r>
            <a:r>
              <a:rPr lang="hr-HR" sz="1800" dirty="0" smtClean="0"/>
              <a:t>ravo </a:t>
            </a:r>
            <a:r>
              <a:rPr lang="hr-HR" sz="1800" dirty="0" smtClean="0"/>
              <a:t>na osobnu invalidninu, pravo na doplatak za pomoć i njegu, pravo na status roditelja njegovatelja ili status njegovatelja, naknada u vezi s obrazovanjem, psihosocijalna pomoć, usluga rane intervencije, usluga pomoć u kući, boravak, smještaj,organizirano stanovanje,pravo na naknadu do zaposlenja, naknada za ugroženog kupca energenata, usluga asistencije, pomoć pri uključivanje u programe odgoja i obrazovanja</a:t>
            </a:r>
          </a:p>
          <a:p>
            <a:r>
              <a:rPr lang="hr-HR" sz="1800" b="1" dirty="0" smtClean="0"/>
              <a:t>PRAVA IZ SUSTAVA OBRAZOVANJA: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/>
              <a:t>osiguranje </a:t>
            </a:r>
            <a:r>
              <a:rPr lang="hr-HR" sz="1800" dirty="0" smtClean="0"/>
              <a:t>pomoćnika </a:t>
            </a:r>
            <a:r>
              <a:rPr lang="hr-HR" sz="1800" dirty="0"/>
              <a:t>u nastavi, prevoditelja znakovnog jezika i osobnog </a:t>
            </a:r>
            <a:r>
              <a:rPr lang="hr-HR" sz="1800" dirty="0" smtClean="0"/>
              <a:t>pomoćnika </a:t>
            </a:r>
            <a:r>
              <a:rPr lang="hr-HR" sz="1800" dirty="0"/>
              <a:t>učenicima kojima je potrebna pomoć u učenju, kretanju i obavljanju školskih aktivnosti i </a:t>
            </a:r>
            <a:r>
              <a:rPr lang="hr-HR" sz="1800" dirty="0" smtClean="0"/>
              <a:t>zadataka,</a:t>
            </a:r>
            <a:r>
              <a:rPr lang="hr-HR" sz="1800" dirty="0">
                <a:latin typeface="Comic Sans MS" panose="030F0702030302020204" pitchFamily="66" charset="0"/>
              </a:rPr>
              <a:t> adekvatna pomagala za praćenje nastave, prilagođen radni prostor, </a:t>
            </a:r>
            <a:r>
              <a:rPr lang="hr-HR" sz="1800" dirty="0" smtClean="0">
                <a:latin typeface="Comic Sans MS" panose="030F0702030302020204" pitchFamily="66" charset="0"/>
              </a:rPr>
              <a:t>naknada </a:t>
            </a:r>
            <a:r>
              <a:rPr lang="hr-HR" sz="1800" dirty="0">
                <a:latin typeface="Comic Sans MS" panose="030F0702030302020204" pitchFamily="66" charset="0"/>
              </a:rPr>
              <a:t>dijela troškova </a:t>
            </a:r>
            <a:r>
              <a:rPr lang="hr-HR" sz="1800" dirty="0" smtClean="0">
                <a:latin typeface="Comic Sans MS" panose="030F0702030302020204" pitchFamily="66" charset="0"/>
              </a:rPr>
              <a:t>prijevoza studentima prioritetni smještaj </a:t>
            </a:r>
            <a:r>
              <a:rPr lang="hr-HR" sz="1800" dirty="0">
                <a:latin typeface="Comic Sans MS" panose="030F0702030302020204" pitchFamily="66" charset="0"/>
              </a:rPr>
              <a:t>u studentski </a:t>
            </a:r>
            <a:r>
              <a:rPr lang="hr-HR" sz="1800" dirty="0" smtClean="0">
                <a:latin typeface="Comic Sans MS" panose="030F0702030302020204" pitchFamily="66" charset="0"/>
              </a:rPr>
              <a:t>dom, stipendije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b="1" dirty="0" smtClean="0"/>
              <a:t>PRAVA IZ SUSTAVA ZAPOŠLJAVANJA ZA OSI I POSLODAVCE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/>
              <a:t>subvenciju </a:t>
            </a:r>
            <a:r>
              <a:rPr lang="hr-HR" sz="1800" dirty="0" smtClean="0"/>
              <a:t>plaće, sufinanciranje </a:t>
            </a:r>
            <a:r>
              <a:rPr lang="hr-HR" sz="1800" dirty="0"/>
              <a:t>troškova </a:t>
            </a:r>
            <a:r>
              <a:rPr lang="hr-HR" sz="1800" dirty="0" smtClean="0"/>
              <a:t>obrazovanja, sufinanciranje </a:t>
            </a:r>
            <a:r>
              <a:rPr lang="hr-HR" sz="1800" dirty="0"/>
              <a:t>troškova prilagodbe mjesta </a:t>
            </a:r>
            <a:r>
              <a:rPr lang="hr-HR" sz="1800" dirty="0" smtClean="0"/>
              <a:t>rada, sufinanciranje </a:t>
            </a:r>
            <a:r>
              <a:rPr lang="hr-HR" sz="1800" dirty="0"/>
              <a:t>troškova prilagodbe uvjeta </a:t>
            </a:r>
            <a:r>
              <a:rPr lang="hr-HR" sz="1800" dirty="0" smtClean="0"/>
              <a:t>rada, naknadu </a:t>
            </a:r>
            <a:r>
              <a:rPr lang="hr-HR" sz="1800" dirty="0"/>
              <a:t>u visini uplaćenog doprinosa za obvezno zdravstveno </a:t>
            </a:r>
            <a:r>
              <a:rPr lang="hr-HR" sz="1800" dirty="0" smtClean="0"/>
              <a:t>osiguranje, sufinanciranje </a:t>
            </a:r>
            <a:r>
              <a:rPr lang="hr-HR" sz="1800" dirty="0"/>
              <a:t>troškova stručne </a:t>
            </a:r>
            <a:r>
              <a:rPr lang="hr-HR" sz="1800" dirty="0" smtClean="0"/>
              <a:t>podrške, posebna </a:t>
            </a:r>
            <a:r>
              <a:rPr lang="hr-HR" sz="1800" dirty="0"/>
              <a:t>sredstva za razvoj novih tehnologija i poslovnih procesa u cilju zapošljavanja i održavanja zaposlenosti osoba s </a:t>
            </a:r>
            <a:r>
              <a:rPr lang="hr-HR" sz="1800" dirty="0" smtClean="0"/>
              <a:t>invaliditetom, potporu </a:t>
            </a:r>
            <a:r>
              <a:rPr lang="hr-HR" sz="1800" dirty="0"/>
              <a:t>za održivost samozapošljavanja osoba s invaliditetom.</a:t>
            </a:r>
          </a:p>
          <a:p>
            <a:r>
              <a:rPr lang="hr-HR" sz="1800" dirty="0"/>
              <a:t/>
            </a:r>
            <a:br>
              <a:rPr lang="hr-HR" sz="1800" dirty="0"/>
            </a:br>
            <a:endParaRPr lang="hr-HR" sz="1800" dirty="0" smtClean="0"/>
          </a:p>
        </p:txBody>
      </p:sp>
    </p:spTree>
    <p:extLst>
      <p:ext uri="{BB962C8B-B14F-4D97-AF65-F5344CB8AC3E}">
        <p14:creationId xmlns:p14="http://schemas.microsoft.com/office/powerpoint/2010/main" val="30850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TERMINOLOGIJA</a:t>
            </a:r>
            <a:endParaRPr lang="hr-H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836613"/>
            <a:ext cx="7776864" cy="54737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000" dirty="0"/>
              <a:t>Konvencija UN-a iz 2006. godine o pravima osoba s </a:t>
            </a:r>
            <a:r>
              <a:rPr lang="hr-HR" sz="2000" dirty="0" smtClean="0"/>
              <a:t>invaliditetom – prvi ugovor koji nameće obvezu državama potpisnicama poduzimanje svih odgovarajućih mjera za eliminiranje diskriminacije na osnovi invaliditeta</a:t>
            </a:r>
          </a:p>
          <a:p>
            <a:pPr marL="0" indent="0" algn="just">
              <a:lnSpc>
                <a:spcPct val="80000"/>
              </a:lnSpc>
              <a:buNone/>
            </a:pPr>
            <a:endParaRPr lang="hr-HR" sz="2000" dirty="0" smtClean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000" dirty="0" smtClean="0"/>
              <a:t>Definira invaliditet </a:t>
            </a:r>
            <a:r>
              <a:rPr lang="hr-HR" sz="2000" dirty="0"/>
              <a:t>kao rezultat </a:t>
            </a:r>
            <a:r>
              <a:rPr lang="hr-HR" sz="2000" dirty="0" smtClean="0"/>
              <a:t>međudjelovanja </a:t>
            </a:r>
            <a:r>
              <a:rPr lang="hr-HR" sz="2000" dirty="0"/>
              <a:t>teškoća osoba, prepreka koje proizlaze iz okoliša te stavova okoline, a koje onemogućuju ili </a:t>
            </a:r>
            <a:r>
              <a:rPr lang="hr-HR" sz="2000" dirty="0" smtClean="0"/>
              <a:t>otežavaju </a:t>
            </a:r>
            <a:r>
              <a:rPr lang="hr-HR" sz="2000" dirty="0"/>
              <a:t>njihovu punu, </a:t>
            </a:r>
            <a:r>
              <a:rPr lang="hr-HR" sz="2000" dirty="0" smtClean="0"/>
              <a:t>učinkovitu </a:t>
            </a:r>
            <a:r>
              <a:rPr lang="hr-HR" sz="2000" dirty="0"/>
              <a:t>i ravnopravnu participaciju u društvu</a:t>
            </a:r>
            <a:r>
              <a:rPr lang="hr-HR" sz="20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hr-HR" sz="20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000" dirty="0"/>
              <a:t>svrha Konvencije: promicanje zaštita i osiguravanje punog i ravnopravnog uživanja svih temeljnih ljudskih prava  i sloboda osoba s invaliditetom </a:t>
            </a:r>
          </a:p>
          <a:p>
            <a:pPr algn="just">
              <a:lnSpc>
                <a:spcPct val="80000"/>
              </a:lnSpc>
            </a:pPr>
            <a:endParaRPr lang="hr-HR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>
                <a:latin typeface="Comic Sans MS" panose="030F0702030302020204" pitchFamily="66" charset="0"/>
              </a:rPr>
              <a:t>Prikaz prava OSI u različitim sustavima</a:t>
            </a:r>
            <a:br>
              <a:rPr lang="hr-HR" sz="2000" dirty="0">
                <a:latin typeface="Comic Sans MS" panose="030F0702030302020204" pitchFamily="66" charset="0"/>
              </a:rPr>
            </a:br>
            <a:r>
              <a:rPr lang="hr-HR" sz="2000" dirty="0">
                <a:latin typeface="Comic Sans MS" panose="030F0702030302020204" pitchFamily="66" charset="0"/>
              </a:rPr>
              <a:t>- prije svega segregacija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612"/>
            <a:ext cx="8640960" cy="59047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1800" b="1" dirty="0"/>
              <a:t>PRAVA IZ SUSTAVA ZDRAVSTVA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700" dirty="0" smtClean="0">
                <a:latin typeface="Comic Sans MS" panose="030F0702030302020204" pitchFamily="66" charset="0"/>
              </a:rPr>
              <a:t>zdravstvena </a:t>
            </a:r>
            <a:r>
              <a:rPr lang="hr-HR" sz="1700" dirty="0">
                <a:latin typeface="Comic Sans MS" panose="030F0702030302020204" pitchFamily="66" charset="0"/>
              </a:rPr>
              <a:t>zaštita, oslobođenje od plaćanja participacije i administrativnih pristojbi, zdravstvena njega i fizikalna terapija u kući, bolnička medicinska rehabilitacija, ortopedska </a:t>
            </a:r>
            <a:r>
              <a:rPr lang="hr-HR" sz="1700" dirty="0" smtClean="0">
                <a:latin typeface="Comic Sans MS" panose="030F0702030302020204" pitchFamily="66" charset="0"/>
              </a:rPr>
              <a:t>pomagala</a:t>
            </a:r>
            <a:endParaRPr lang="hr-HR" sz="17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sz="1800" b="1" dirty="0" smtClean="0"/>
              <a:t>PRAVA </a:t>
            </a:r>
            <a:r>
              <a:rPr lang="hr-HR" sz="1800" b="1" dirty="0"/>
              <a:t>IZ SUSTAVA MOBILNOSTI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700" dirty="0"/>
              <a:t>o</a:t>
            </a:r>
            <a:r>
              <a:rPr lang="vi-VN" sz="1700" dirty="0"/>
              <a:t>slobađanje plaćanja godišnje naknade za uporabu javnih cesta i cestarine</a:t>
            </a:r>
            <a:r>
              <a:rPr lang="hr-HR" sz="1700" dirty="0"/>
              <a:t>, znak pristupačnosti, povlastica u željezničkom i pomorskom putničkom prometu </a:t>
            </a:r>
          </a:p>
          <a:p>
            <a:r>
              <a:rPr lang="hr-HR" sz="1800" b="1" dirty="0" smtClean="0"/>
              <a:t>PRAVA IZ SUSTAVA MIROVINSKOG OSIGURANJA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700" dirty="0"/>
              <a:t>i</a:t>
            </a:r>
            <a:r>
              <a:rPr lang="hr-HR" sz="1700" dirty="0" smtClean="0"/>
              <a:t>nvalidska </a:t>
            </a:r>
            <a:r>
              <a:rPr lang="hr-HR" sz="1700" dirty="0" smtClean="0"/>
              <a:t>mirovina, prijevremena invalidska mirovina, profesionalna rehabilitacija, naknada zbog tjelesnog oštećenja, mirovinski staž s </a:t>
            </a:r>
            <a:r>
              <a:rPr lang="hr-HR" sz="1700" dirty="0" smtClean="0"/>
              <a:t>povećanim </a:t>
            </a:r>
            <a:r>
              <a:rPr lang="hr-HR" sz="1700" dirty="0" smtClean="0"/>
              <a:t>trajanjem</a:t>
            </a:r>
          </a:p>
          <a:p>
            <a:r>
              <a:rPr lang="hr-HR" sz="1800" b="1" dirty="0" smtClean="0"/>
              <a:t>PUČKI PRAVOBRANITELJ ZA OSI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vi-VN" sz="1700" dirty="0" smtClean="0"/>
              <a:t>poveznica </a:t>
            </a:r>
            <a:r>
              <a:rPr lang="vi-VN" sz="1700" dirty="0"/>
              <a:t>između osoba s invaliditetom, civilnog društva i institucija koje mogu sustavno rješavati probleme osoba s invaliditetom te pridonijeti većoj kvaliteti življenja osoba s </a:t>
            </a:r>
            <a:r>
              <a:rPr lang="vi-VN" sz="1700" dirty="0" smtClean="0"/>
              <a:t>invaliditetom</a:t>
            </a:r>
            <a:endParaRPr lang="hr-HR" sz="17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700" dirty="0"/>
              <a:t>p</a:t>
            </a:r>
            <a:r>
              <a:rPr lang="hr-HR" sz="1700" dirty="0" smtClean="0"/>
              <a:t>ruža  i savjetodavnu </a:t>
            </a:r>
            <a:r>
              <a:rPr lang="hr-HR" sz="1700" dirty="0"/>
              <a:t>pomoć osobama s invaliditetom o načinu ostvarivanja i zaštite njihovih prava i interesa ukoliko nisu mogli doći do potrebnih informacija preko tijela koja su im te informacije bila dužna osigurati, nisu zadovoljni njihovom kvalitetom ili nisu sigurni u njihovu pouzdanost.</a:t>
            </a:r>
          </a:p>
        </p:txBody>
      </p:sp>
    </p:spTree>
    <p:extLst>
      <p:ext uri="{BB962C8B-B14F-4D97-AF65-F5344CB8AC3E}">
        <p14:creationId xmlns:p14="http://schemas.microsoft.com/office/powerpoint/2010/main" val="345270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INKLUZIJA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613"/>
            <a:ext cx="8712968" cy="5473700"/>
          </a:xfrm>
        </p:spPr>
        <p:txBody>
          <a:bodyPr/>
          <a:lstStyle/>
          <a:p>
            <a:pPr marL="0" indent="0" algn="just">
              <a:buNone/>
            </a:pPr>
            <a:r>
              <a:rPr lang="hr-HR" sz="2000" b="1" dirty="0" smtClean="0"/>
              <a:t>OBRAZOVANJE</a:t>
            </a:r>
          </a:p>
          <a:p>
            <a:pPr algn="just"/>
            <a:r>
              <a:rPr lang="hr-HR" sz="1800" dirty="0" smtClean="0"/>
              <a:t>razvijanje </a:t>
            </a:r>
            <a:r>
              <a:rPr lang="hr-HR" sz="1800" dirty="0"/>
              <a:t>svijesti o prihvaćanju različitosti kod djece</a:t>
            </a:r>
          </a:p>
          <a:p>
            <a:pPr algn="just"/>
            <a:r>
              <a:rPr lang="hr-HR" sz="1800" dirty="0" smtClean="0"/>
              <a:t>omogućavanje </a:t>
            </a:r>
            <a:r>
              <a:rPr lang="hr-HR" sz="1800" dirty="0"/>
              <a:t>svakom djetetu školovanje u skladu s suvremenim nastavnim planovima i programima usmjerenim na individualne mogućnosti svakog </a:t>
            </a:r>
            <a:r>
              <a:rPr lang="hr-HR" sz="1800" dirty="0" smtClean="0"/>
              <a:t>djeteta</a:t>
            </a:r>
          </a:p>
          <a:p>
            <a:pPr algn="just"/>
            <a:r>
              <a:rPr lang="vi-VN" sz="1800" dirty="0" smtClean="0"/>
              <a:t>odobrava</a:t>
            </a:r>
            <a:r>
              <a:rPr lang="hr-HR" sz="1800" dirty="0" smtClean="0"/>
              <a:t>nje</a:t>
            </a:r>
            <a:r>
              <a:rPr lang="vi-VN" sz="1800" dirty="0" smtClean="0"/>
              <a:t> dodatn</a:t>
            </a:r>
            <a:r>
              <a:rPr lang="hr-HR" sz="1800" dirty="0" err="1" smtClean="0"/>
              <a:t>og</a:t>
            </a:r>
            <a:r>
              <a:rPr lang="vi-VN" sz="1800" dirty="0" smtClean="0"/>
              <a:t> rad</a:t>
            </a:r>
            <a:r>
              <a:rPr lang="hr-HR" sz="1800" dirty="0" smtClean="0"/>
              <a:t>a</a:t>
            </a:r>
            <a:r>
              <a:rPr lang="vi-VN" sz="1800" dirty="0" smtClean="0"/>
              <a:t> </a:t>
            </a:r>
            <a:r>
              <a:rPr lang="vi-VN" sz="1800" dirty="0"/>
              <a:t>stručnjaka edukacijsko-rehabilitacijskog profila, </a:t>
            </a:r>
            <a:r>
              <a:rPr lang="hr-HR" sz="1800" dirty="0" smtClean="0"/>
              <a:t>osiguravanje </a:t>
            </a:r>
            <a:r>
              <a:rPr lang="vi-VN" sz="1800" dirty="0" smtClean="0"/>
              <a:t>prijevoz</a:t>
            </a:r>
            <a:r>
              <a:rPr lang="hr-HR" sz="1800" dirty="0" smtClean="0"/>
              <a:t>a</a:t>
            </a:r>
            <a:r>
              <a:rPr lang="vi-VN" sz="1800" dirty="0" smtClean="0"/>
              <a:t> </a:t>
            </a:r>
            <a:r>
              <a:rPr lang="vi-VN" sz="1800" dirty="0"/>
              <a:t>učenika (školskim vozilima, autobusima, prijevoz roditelja vlastitim vozilom ili taxi prijevoz) kao i </a:t>
            </a:r>
            <a:r>
              <a:rPr lang="vi-VN" sz="1800" dirty="0" smtClean="0"/>
              <a:t>uporab</a:t>
            </a:r>
            <a:r>
              <a:rPr lang="hr-HR" sz="1800" dirty="0" smtClean="0"/>
              <a:t>u</a:t>
            </a:r>
            <a:r>
              <a:rPr lang="vi-VN" sz="1800" dirty="0" smtClean="0"/>
              <a:t> </a:t>
            </a:r>
            <a:r>
              <a:rPr lang="vi-VN" sz="1800" dirty="0"/>
              <a:t>specifičnih nastavnih materijala i pomagala koja su prilagođena vrsti potreba učenika s teškoćama </a:t>
            </a:r>
            <a:r>
              <a:rPr lang="vi-VN" sz="1800" dirty="0" smtClean="0"/>
              <a:t>razvoj</a:t>
            </a:r>
            <a:r>
              <a:rPr lang="hr-HR" sz="1800" dirty="0" smtClean="0"/>
              <a:t>u</a:t>
            </a:r>
          </a:p>
          <a:p>
            <a:pPr algn="just"/>
            <a:endParaRPr lang="hr-HR" sz="1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hr-HR" sz="1800" b="1" dirty="0" smtClean="0"/>
              <a:t>KULTURA</a:t>
            </a:r>
            <a:endParaRPr lang="hr-HR" sz="1800" b="1" dirty="0"/>
          </a:p>
          <a:p>
            <a:pPr algn="just"/>
            <a:r>
              <a:rPr lang="hr-HR" sz="1800" dirty="0" smtClean="0"/>
              <a:t>poticanje </a:t>
            </a:r>
            <a:r>
              <a:rPr lang="hr-HR" sz="1800" dirty="0"/>
              <a:t>djelovanja osoba s invaliditetom polazi od podizanja razine društvene svijesti o raznolikostima i vrijednostima njihovih kulturnih aktivnosti, kao i podupiranja potpune neovisnosti u umjetničkom i kreativnom izražavanju, ali i osiguravanjem financijske potpore svim oblicima kulturnog djelovanja </a:t>
            </a:r>
          </a:p>
        </p:txBody>
      </p:sp>
    </p:spTree>
    <p:extLst>
      <p:ext uri="{BB962C8B-B14F-4D97-AF65-F5344CB8AC3E}">
        <p14:creationId xmlns:p14="http://schemas.microsoft.com/office/powerpoint/2010/main" val="111961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613"/>
            <a:ext cx="8856984" cy="5473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hr-HR" sz="18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1800" b="1" dirty="0" smtClean="0"/>
              <a:t>REKREACIJA</a:t>
            </a:r>
            <a:r>
              <a:rPr lang="hr-HR" sz="1800" b="1" dirty="0" smtClean="0"/>
              <a:t>, RAZONODA I </a:t>
            </a:r>
            <a:r>
              <a:rPr lang="hr-HR" sz="1800" b="1" dirty="0" smtClean="0"/>
              <a:t>SPORT</a:t>
            </a:r>
          </a:p>
          <a:p>
            <a:pPr algn="just"/>
            <a:r>
              <a:rPr lang="hr-HR" sz="1800" dirty="0" smtClean="0"/>
              <a:t>r</a:t>
            </a:r>
            <a:r>
              <a:rPr lang="vi-VN" sz="1800" dirty="0" smtClean="0"/>
              <a:t>ekreacija</a:t>
            </a:r>
            <a:r>
              <a:rPr lang="vi-VN" sz="1800" dirty="0"/>
              <a:t>, razonoda i šport djeci s teškoćama u razvoju i osobama s invaliditetom svakodnevno pridonose poboljšanju općeg stanja organizma, samopotvrđivanja i uključivanja u društvenu zajednicu.</a:t>
            </a:r>
            <a:endParaRPr lang="hr-HR" sz="1800" dirty="0"/>
          </a:p>
          <a:p>
            <a:pPr algn="just"/>
            <a:r>
              <a:rPr lang="hr-HR" sz="1800" dirty="0" smtClean="0"/>
              <a:t>od </a:t>
            </a:r>
            <a:r>
              <a:rPr lang="hr-HR" sz="1800" dirty="0"/>
              <a:t>osobitog su značenja športske i rekreativne aktivnosti koje se organiziraju i provode radi poticanja i promicanja športa, osobito športa djece s teškoćama u razvoju, mladih i studenata s invaliditetom, te osoba s invaliditetom, kao i djelovanje nacionalnih športskih saveza, Hrvatskoga olimpijskog odbora, Hrvatskoga </a:t>
            </a:r>
            <a:r>
              <a:rPr lang="hr-HR" sz="1800" dirty="0" err="1" smtClean="0"/>
              <a:t>paraolimpijskog</a:t>
            </a:r>
            <a:r>
              <a:rPr lang="hr-HR" sz="1800" dirty="0" smtClean="0"/>
              <a:t> </a:t>
            </a:r>
            <a:r>
              <a:rPr lang="hr-HR" sz="1800" dirty="0"/>
              <a:t>odbora i Hrvatskoga športskog saveza </a:t>
            </a:r>
            <a:r>
              <a:rPr lang="hr-HR" sz="1800" dirty="0" smtClean="0"/>
              <a:t>gluhih</a:t>
            </a:r>
          </a:p>
          <a:p>
            <a:pPr algn="just"/>
            <a:endParaRPr lang="hr-HR" sz="1800" dirty="0"/>
          </a:p>
          <a:p>
            <a:pPr algn="just"/>
            <a:endParaRPr lang="hr-HR" sz="1800" dirty="0"/>
          </a:p>
        </p:txBody>
      </p:sp>
      <p:pic>
        <p:nvPicPr>
          <p:cNvPr id="4" name="Picture 3" descr="C:\Users\martinaf1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15890"/>
            <a:ext cx="4176464" cy="26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29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USLUGA OSOBNOG ASISTENTA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613"/>
            <a:ext cx="8784976" cy="5473700"/>
          </a:xfrm>
        </p:spPr>
        <p:txBody>
          <a:bodyPr/>
          <a:lstStyle/>
          <a:p>
            <a:pPr marL="0" indent="0" algn="just">
              <a:buNone/>
            </a:pPr>
            <a:endParaRPr lang="hr-HR" sz="1800" u="sng" dirty="0" smtClean="0"/>
          </a:p>
          <a:p>
            <a:pPr marL="0" indent="0" algn="just">
              <a:buNone/>
            </a:pPr>
            <a:r>
              <a:rPr lang="hr-HR" sz="1800" u="sng" dirty="0" smtClean="0"/>
              <a:t>Osobna </a:t>
            </a:r>
            <a:r>
              <a:rPr lang="hr-HR" sz="1800" u="sng" dirty="0"/>
              <a:t>asistencija</a:t>
            </a:r>
            <a:r>
              <a:rPr lang="hr-HR" sz="1800" dirty="0"/>
              <a:t> – najvažniji instrument za ostvarivanje jednakosti svih osoba i stvaranje mogućnosti za njihovo ravnopravno sudjelovanje u svim </a:t>
            </a:r>
            <a:r>
              <a:rPr lang="hr-HR" sz="1800" dirty="0" smtClean="0"/>
              <a:t>život</a:t>
            </a:r>
          </a:p>
          <a:p>
            <a:pPr marL="0" indent="0" algn="just">
              <a:buNone/>
            </a:pPr>
            <a:endParaRPr lang="hr-HR" sz="18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hr-HR" sz="1800" b="1" dirty="0" smtClean="0"/>
              <a:t>CILJEVI: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chemeClr val="bg1">
                    <a:lumMod val="95000"/>
                  </a:schemeClr>
                </a:solidFill>
              </a:rPr>
              <a:t>pomoć </a:t>
            </a: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osobama s najtežim stupnjem invaliditeta izvan institucija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omogućavanje veće samostalnosti i odlučivanja o vlastitom životu osobama s najtežim stupnjem invaliditeta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postojanje osoba koja razumiju potrebe i želje osoba s najtežim stupnjem invaliditeta uz pružanje svakodnevne osobne podrške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uključivanje volontera u obavljanje usluga osobne asistencije</a:t>
            </a:r>
            <a:r>
              <a:rPr lang="hr-HR" sz="1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hr-HR" sz="18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buNone/>
            </a:pPr>
            <a:endParaRPr lang="hr-HR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53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USLUGA OSOBNOG ASISTENTA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612"/>
            <a:ext cx="8856984" cy="5832747"/>
          </a:xfrm>
        </p:spPr>
        <p:txBody>
          <a:bodyPr/>
          <a:lstStyle/>
          <a:p>
            <a:r>
              <a:rPr lang="hr-HR" sz="1800" b="1" dirty="0" smtClean="0"/>
              <a:t>USLUGA OSOBNE ASISTENCIJE OBUHVAĆA</a:t>
            </a:r>
            <a:r>
              <a:rPr lang="hr-HR" sz="1800" dirty="0" smtClean="0"/>
              <a:t>:</a:t>
            </a:r>
          </a:p>
          <a:p>
            <a:pPr marL="0" indent="0">
              <a:buNone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 smtClean="0"/>
              <a:t>osobnu </a:t>
            </a:r>
            <a:r>
              <a:rPr lang="hr-HR" sz="1800" dirty="0"/>
              <a:t>brigu (higijena - pranje zubi, umivanje, tuširanje, kupanje, pranje kose, češljanje, rezanje noktiju </a:t>
            </a:r>
            <a:r>
              <a:rPr lang="hr-HR" sz="1800" dirty="0" err="1"/>
              <a:t>itd</a:t>
            </a:r>
            <a:r>
              <a:rPr lang="hr-HR" sz="1800" dirty="0"/>
              <a:t>; </a:t>
            </a:r>
            <a:r>
              <a:rPr lang="hr-HR" sz="1800" dirty="0" smtClean="0"/>
              <a:t>pomoć </a:t>
            </a:r>
            <a:r>
              <a:rPr lang="hr-HR" sz="1800" dirty="0"/>
              <a:t>pri ustajanju iz kreveta i odlasku u krevet; 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 smtClean="0"/>
              <a:t>odijevanje </a:t>
            </a:r>
            <a:r>
              <a:rPr lang="hr-HR" sz="1800" dirty="0"/>
              <a:t>i svlačenje; pomoć pri obavljanju fizioloških potreba; pomoć pri hranjenju i piću; pripremanje obroka; davanje lijekova i slično)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/>
              <a:t>pomoć pri sitnim kućanskim poslovima (pospremanje stola, papira, knjiga, časopisa, dodavanje pomagala, pri listanju knjige, pisanju, održavanju prostorije i slično)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/>
              <a:t>obavljanje kupovine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/>
              <a:t>pomoć pri fizičkim potrebama (transfer krevet – kolica, pomoć pri kretanju, pomoć pri telefoniranju)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/>
              <a:t>obavljanje administrativnih poslova – odlazak liječniku (uputnice, doznake, recepti), odlazak u banku, poštu, dostava i podizanje razne dokumentacije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/>
              <a:t>pomoć pri uspostavljanju i olakšavanju komunikacije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800" dirty="0"/>
              <a:t>pratnju i pomoć u različitim socijalnim aktivnostima.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16848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USLUGA OSOBNOG ASISTENTA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613"/>
            <a:ext cx="8712968" cy="5473700"/>
          </a:xfrm>
        </p:spPr>
        <p:txBody>
          <a:bodyPr/>
          <a:lstStyle/>
          <a:p>
            <a:pPr marL="0" indent="0">
              <a:buNone/>
            </a:pPr>
            <a:r>
              <a:rPr lang="hr-HR" sz="2000" b="1" kern="1200" dirty="0" smtClean="0"/>
              <a:t>PROBLEMI: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smtClean="0"/>
              <a:t>usluga </a:t>
            </a:r>
            <a:r>
              <a:rPr lang="hr-HR" sz="2000" dirty="0"/>
              <a:t>osobne asistencije nije pokrivena sustavno – zakonski već najčešće putem projekata udruga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/>
              <a:t>OSI koje nisu </a:t>
            </a:r>
            <a:r>
              <a:rPr lang="hr-HR" sz="2000" dirty="0" smtClean="0"/>
              <a:t>učlanjene </a:t>
            </a:r>
            <a:r>
              <a:rPr lang="hr-HR" sz="2000" dirty="0"/>
              <a:t>u udruge čiji projekti omogućavaju osobnu asistenciju – uslugu u pravilu ne mogu koristiti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/>
              <a:t>o</a:t>
            </a:r>
            <a:r>
              <a:rPr lang="hr-HR" sz="2000" dirty="0" smtClean="0"/>
              <a:t>pseg </a:t>
            </a:r>
            <a:r>
              <a:rPr lang="hr-HR" sz="2000" dirty="0"/>
              <a:t>usluge od 20 – 40 sati tjedno u praksi se pokazao nedovoljnim – ne zadovoljava stvarne </a:t>
            </a:r>
            <a:r>
              <a:rPr lang="hr-HR" sz="2000" dirty="0" smtClean="0"/>
              <a:t>potrebe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v"/>
            </a:pPr>
            <a:endParaRPr lang="hr-HR" sz="2000" dirty="0"/>
          </a:p>
          <a:p>
            <a:endParaRPr lang="hr-HR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544616" cy="3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4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337300" cy="508000"/>
          </a:xfrm>
        </p:spPr>
        <p:txBody>
          <a:bodyPr/>
          <a:lstStyle/>
          <a:p>
            <a:pPr algn="ctr"/>
            <a:r>
              <a:rPr lang="hr-HR" dirty="0" smtClean="0"/>
              <a:t>UDRUGE OSOBA S INVALIDITETOM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612"/>
            <a:ext cx="8568952" cy="5760739"/>
          </a:xfrm>
        </p:spPr>
        <p:txBody>
          <a:bodyPr/>
          <a:lstStyle/>
          <a:p>
            <a:pPr algn="just"/>
            <a:endParaRPr lang="hr-HR" sz="20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smtClean="0"/>
              <a:t>osim </a:t>
            </a:r>
            <a:r>
              <a:rPr lang="hr-HR" sz="2000" dirty="0"/>
              <a:t>kao pružatelji usluga, udruge imaju važnu ulogu u artikuliranju interesa, potreba i mogućnosti </a:t>
            </a:r>
            <a:r>
              <a:rPr lang="hr-HR" sz="2000" dirty="0" smtClean="0"/>
              <a:t>osoba </a:t>
            </a:r>
            <a:r>
              <a:rPr lang="hr-HR" sz="2000" dirty="0"/>
              <a:t>s </a:t>
            </a:r>
            <a:r>
              <a:rPr lang="hr-HR" sz="2000" dirty="0" smtClean="0"/>
              <a:t>invaliditetom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</a:rPr>
              <a:t>jeluju </a:t>
            </a: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u svrhu poboljšanja položaja invalida i njihove integracije u društvo, pružaju pomoć pri ostvarivanju povlastica i drugih prava osoba s invaliditetom;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</a:rPr>
              <a:t>organiziraju </a:t>
            </a: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tematska predavanja, okrugle stolove, tribine i </a:t>
            </a:r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</a:rPr>
              <a:t>te tako </a:t>
            </a:r>
            <a:r>
              <a:rPr lang="hr-HR" sz="2000" dirty="0" smtClean="0"/>
              <a:t>preuzimaju </a:t>
            </a:r>
            <a:r>
              <a:rPr lang="hr-HR" sz="2000" dirty="0"/>
              <a:t>ulogu poveznika različitih aktera u zajednici i</a:t>
            </a:r>
            <a:r>
              <a:rPr lang="hr-HR" sz="2000" dirty="0" smtClean="0"/>
              <a:t> </a:t>
            </a:r>
            <a:r>
              <a:rPr lang="hr-HR" sz="2000" dirty="0"/>
              <a:t>nositelja aktivnosti osvještavanja i educiranja javnosti </a:t>
            </a:r>
            <a:r>
              <a:rPr lang="hr-HR" sz="2000" dirty="0" smtClean="0"/>
              <a:t>o </a:t>
            </a:r>
            <a:r>
              <a:rPr lang="hr-HR" sz="2000" dirty="0"/>
              <a:t>važnosti integracije osoba </a:t>
            </a:r>
            <a:r>
              <a:rPr lang="hr-HR" sz="2000" dirty="0" smtClean="0"/>
              <a:t>invaliditetom u zajednicu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</a:rPr>
              <a:t>surađuj</a:t>
            </a: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u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 s nadležnim tijelima državne, regionalne i lokalne vlasti, </a:t>
            </a: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drugim 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udrugama i drugim pravnim osobama na području zaštite osoba s invaliditetom</a:t>
            </a: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3726935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UDRUGE OSOBA S INVALIDITETOM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613"/>
            <a:ext cx="8712968" cy="5473700"/>
          </a:xfrm>
        </p:spPr>
        <p:txBody>
          <a:bodyPr/>
          <a:lstStyle/>
          <a:p>
            <a:r>
              <a:rPr lang="hr-HR" sz="2000" b="1" dirty="0" smtClean="0"/>
              <a:t>PROBLEMI</a:t>
            </a:r>
            <a:r>
              <a:rPr lang="hr-HR" sz="2000" b="1" dirty="0" smtClean="0"/>
              <a:t>:</a:t>
            </a:r>
          </a:p>
          <a:p>
            <a:pPr marL="0" indent="0">
              <a:buNone/>
            </a:pPr>
            <a:endParaRPr lang="hr-HR" sz="2000" b="1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/>
              <a:t>v</a:t>
            </a:r>
            <a:r>
              <a:rPr lang="hr-HR" sz="1800" dirty="0" smtClean="0"/>
              <a:t>ećim </a:t>
            </a:r>
            <a:r>
              <a:rPr lang="hr-HR" sz="1800" dirty="0"/>
              <a:t>dijelom udruge sredstva za rad ostvaruju putem natječaja za projekte i programe što dovodi do diskontinuiteta rada i provođenja </a:t>
            </a:r>
            <a:r>
              <a:rPr lang="hr-HR" sz="1800" dirty="0" smtClean="0"/>
              <a:t>usluga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/>
              <a:t>Nedovoljno razvijena svijest o volonterstvu </a:t>
            </a:r>
            <a:endParaRPr lang="hr-HR" sz="1800" dirty="0"/>
          </a:p>
          <a:p>
            <a:pPr marL="0" indent="0">
              <a:buNone/>
            </a:pPr>
            <a:r>
              <a:rPr lang="hr-HR" dirty="0">
                <a:latin typeface="Comic Sans MS" panose="030F0702030302020204" pitchFamily="66" charset="0"/>
              </a:rPr>
              <a:t>  </a:t>
            </a:r>
          </a:p>
          <a:p>
            <a:endParaRPr lang="hr-HR" dirty="0"/>
          </a:p>
        </p:txBody>
      </p:sp>
      <p:pic>
        <p:nvPicPr>
          <p:cNvPr id="1026" name="Picture 2" descr="C:\Users\martinaf1\Desktop\49f3f4001c55ad6fdb89c39890593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7392"/>
            <a:ext cx="66247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24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473700"/>
          </a:xfrm>
        </p:spPr>
        <p:txBody>
          <a:bodyPr/>
          <a:lstStyle/>
          <a:p>
            <a:pPr algn="just"/>
            <a:endParaRPr lang="hr-HR" sz="20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smtClean="0"/>
              <a:t>osobe </a:t>
            </a:r>
            <a:r>
              <a:rPr lang="hr-HR" sz="2000" dirty="0"/>
              <a:t>s invaliditetom svakim danom sve više uključene u sve segmente </a:t>
            </a:r>
            <a:r>
              <a:rPr lang="hr-HR" sz="2000" dirty="0" smtClean="0"/>
              <a:t>društva pri čemu je </a:t>
            </a:r>
            <a:r>
              <a:rPr lang="hr-HR" sz="2000" dirty="0"/>
              <a:t>v</a:t>
            </a:r>
            <a:r>
              <a:rPr lang="hr-HR" sz="2000" dirty="0" smtClean="0"/>
              <a:t>ažno je </a:t>
            </a:r>
            <a:r>
              <a:rPr lang="hr-HR" sz="2000" dirty="0"/>
              <a:t>istaknuti zaslužnost svih koji promiču kvalitetu života osoba s invaliditetom, ali i suživota svih, bez obzira na više ili manje vidljive </a:t>
            </a:r>
            <a:r>
              <a:rPr lang="hr-HR" sz="2000" dirty="0" smtClean="0"/>
              <a:t>razlike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/>
              <a:t>k</a:t>
            </a:r>
            <a:r>
              <a:rPr lang="hr-HR" sz="2000" dirty="0" smtClean="0"/>
              <a:t>ako </a:t>
            </a:r>
            <a:r>
              <a:rPr lang="hr-HR" sz="2000" dirty="0"/>
              <a:t>bi se u tome </a:t>
            </a:r>
            <a:r>
              <a:rPr lang="hr-HR" sz="2000" dirty="0" smtClean="0"/>
              <a:t>napredovalo još više, </a:t>
            </a:r>
            <a:r>
              <a:rPr lang="hr-HR" sz="2000" dirty="0"/>
              <a:t>potreban je zajednički angažman svih članova </a:t>
            </a:r>
            <a:r>
              <a:rPr lang="hr-HR" sz="2000" dirty="0" smtClean="0"/>
              <a:t>društva, a preduvjet </a:t>
            </a:r>
            <a:r>
              <a:rPr lang="hr-HR" sz="2000" dirty="0"/>
              <a:t>za to su stavovi i razmišljanja bez </a:t>
            </a:r>
            <a:r>
              <a:rPr lang="hr-HR" sz="2000" dirty="0" smtClean="0"/>
              <a:t>predrasuda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hr-HR" sz="2000" dirty="0"/>
          </a:p>
          <a:p>
            <a:pPr marL="0" indent="0" algn="just">
              <a:buNone/>
            </a:pPr>
            <a:endParaRPr lang="hr-HR" sz="2000" dirty="0"/>
          </a:p>
        </p:txBody>
      </p:sp>
      <p:pic>
        <p:nvPicPr>
          <p:cNvPr id="4" name="Picture 4" descr="Javni sektor najveći kršitelj prava osoba s invaliditetom – Mreža za  izgradnju 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66247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2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613"/>
            <a:ext cx="7848872" cy="54737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>
                <a:latin typeface="+mj-lt"/>
              </a:rPr>
              <a:t>Hrvatska – ratificirala konvenciju 2007. godine i time prihvatila stajalište da sudjelovanje osoba u društvu nije ograničeno ili onemogućeno zbog oštećenja koje osoba ima nego zbog različitih društvenih, pravnih, okolišnih, političkih i ekonomskih </a:t>
            </a:r>
            <a:r>
              <a:rPr lang="hr-HR" sz="2000" dirty="0" smtClean="0">
                <a:latin typeface="+mj-lt"/>
              </a:rPr>
              <a:t>prepreka</a:t>
            </a:r>
          </a:p>
          <a:p>
            <a:pPr algn="just"/>
            <a:endParaRPr lang="hr-HR" sz="20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smtClean="0">
                <a:latin typeface="+mj-lt"/>
              </a:rPr>
              <a:t>na dan </a:t>
            </a:r>
            <a:r>
              <a:rPr lang="hr-HR" sz="2000" dirty="0">
                <a:latin typeface="+mj-lt"/>
              </a:rPr>
              <a:t>09.rujna 2021. </a:t>
            </a:r>
            <a:r>
              <a:rPr lang="hr-HR" sz="2000" dirty="0" smtClean="0">
                <a:latin typeface="+mj-lt"/>
              </a:rPr>
              <a:t>godine:</a:t>
            </a:r>
            <a:endParaRPr lang="hr-HR" sz="2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</a:rPr>
              <a:t>RH: 586.153 registriranih osoba </a:t>
            </a:r>
            <a:r>
              <a:rPr lang="hr-HR" sz="2000" dirty="0">
                <a:latin typeface="+mj-lt"/>
              </a:rPr>
              <a:t>s invaliditetom od čega </a:t>
            </a:r>
            <a:r>
              <a:rPr lang="hr-HR" sz="2000" dirty="0" smtClean="0">
                <a:latin typeface="+mj-lt"/>
              </a:rPr>
              <a:t>251.103 ženskog spola te 335.050 muškog spola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</a:rPr>
              <a:t>Karlovačka županija – 17.336 registriranih osoba s invaliditetom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</a:rPr>
              <a:t>Duga Resa - 1.639 registriranih osoba s invaliditetom</a:t>
            </a:r>
            <a:endParaRPr lang="en-US" sz="2000" dirty="0">
              <a:latin typeface="+mj-lt"/>
            </a:endParaRPr>
          </a:p>
          <a:p>
            <a:endParaRPr lang="hr-HR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571" y="17102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TERMINOLOGIJA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pPr algn="ctr"/>
            <a:r>
              <a:rPr lang="hr-HR" sz="27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NAJČEŠĆI PROBLEMI OSOBA S INVALIDITETOM</a:t>
            </a:r>
            <a:endParaRPr lang="en-US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</p:spPr>
        <p:txBody>
          <a:bodyPr/>
          <a:lstStyle/>
          <a:p>
            <a:pPr algn="just"/>
            <a:endParaRPr lang="hr-HR" sz="20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smtClean="0">
                <a:solidFill>
                  <a:schemeClr val="tx1"/>
                </a:solidFill>
                <a:latin typeface="+mj-lt"/>
              </a:rPr>
              <a:t>u </a:t>
            </a:r>
            <a:r>
              <a:rPr lang="hr-HR" sz="2000" dirty="0">
                <a:solidFill>
                  <a:schemeClr val="tx1"/>
                </a:solidFill>
                <a:latin typeface="+mj-lt"/>
              </a:rPr>
              <a:t>svakodnevnom životu </a:t>
            </a:r>
            <a:r>
              <a:rPr lang="hr-HR" sz="2000" dirty="0" smtClean="0">
                <a:solidFill>
                  <a:schemeClr val="tx1"/>
                </a:solidFill>
                <a:latin typeface="+mj-lt"/>
              </a:rPr>
              <a:t>OSI nailaze </a:t>
            </a:r>
            <a:r>
              <a:rPr lang="hr-HR" sz="2000" dirty="0">
                <a:solidFill>
                  <a:schemeClr val="tx1"/>
                </a:solidFill>
                <a:latin typeface="+mj-lt"/>
              </a:rPr>
              <a:t>na probleme pri zadovoljavanju običnih potreba </a:t>
            </a:r>
            <a:r>
              <a:rPr lang="hr-HR" sz="2000" dirty="0" smtClean="0">
                <a:solidFill>
                  <a:schemeClr val="tx1"/>
                </a:solidFill>
                <a:latin typeface="+mj-lt"/>
              </a:rPr>
              <a:t>- otežano </a:t>
            </a:r>
            <a:r>
              <a:rPr lang="hr-HR" sz="2000" dirty="0">
                <a:solidFill>
                  <a:schemeClr val="tx1"/>
                </a:solidFill>
                <a:latin typeface="+mj-lt"/>
              </a:rPr>
              <a:t>je njihovo puno sudjelovanje u životu zajednice, pristupu obrazovanju i tržištu </a:t>
            </a:r>
            <a:r>
              <a:rPr lang="hr-HR" sz="2000" dirty="0" smtClean="0">
                <a:solidFill>
                  <a:schemeClr val="tx1"/>
                </a:solidFill>
                <a:latin typeface="+mj-lt"/>
              </a:rPr>
              <a:t>rada, slobodnim aktivnostima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hr-HR" sz="20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dirty="0" err="1" smtClean="0">
                <a:solidFill>
                  <a:schemeClr val="tx1"/>
                </a:solidFill>
                <a:latin typeface="+mj-lt"/>
              </a:rPr>
              <a:t>izvanprosječno</a:t>
            </a:r>
            <a:r>
              <a:rPr lang="hr-HR" sz="2000" dirty="0" smtClean="0">
                <a:solidFill>
                  <a:schemeClr val="tx1"/>
                </a:solidFill>
                <a:latin typeface="+mj-lt"/>
              </a:rPr>
              <a:t> su izloženi riziku od siromaštva, diskriminacije i socijalne isključenosti</a:t>
            </a:r>
          </a:p>
          <a:p>
            <a:pPr algn="just"/>
            <a:endParaRPr lang="hr-H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hr-H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hr-H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hr-HR" sz="2000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hr-HR" sz="2000" dirty="0">
              <a:solidFill>
                <a:schemeClr val="tx1"/>
              </a:solidFill>
              <a:latin typeface="+mj-lt"/>
            </a:endParaRP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5888"/>
            <a:ext cx="6337449" cy="648816"/>
          </a:xfrm>
        </p:spPr>
        <p:txBody>
          <a:bodyPr/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700" dirty="0" smtClean="0">
                <a:latin typeface="+mn-lt"/>
              </a:rPr>
              <a:t>NAJČEŠĆI PROBLEMI OSOBA S INVALIDITETOM</a:t>
            </a:r>
            <a:br>
              <a:rPr lang="hr-HR" sz="2700" dirty="0" smtClean="0">
                <a:latin typeface="+mn-lt"/>
              </a:rPr>
            </a:br>
            <a:endParaRPr lang="hr-HR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5"/>
            <a:ext cx="8856984" cy="5257577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2000" b="1" dirty="0" smtClean="0"/>
              <a:t>OSOBAMA S INVALIDITETOM SU ČESTO ZANIJEKANA SLJEDEĆA OSNOVNA LJUDSKA PRAVA</a:t>
            </a:r>
            <a:r>
              <a:rPr lang="hr-HR" sz="2400" dirty="0" smtClean="0"/>
              <a:t>:</a:t>
            </a:r>
            <a:endParaRPr lang="hr-HR" sz="2400" dirty="0" smtClean="0"/>
          </a:p>
          <a:p>
            <a:r>
              <a:rPr lang="hr-HR" sz="2000" dirty="0"/>
              <a:t>s</a:t>
            </a:r>
            <a:r>
              <a:rPr lang="hr-HR" sz="2000" dirty="0" smtClean="0"/>
              <a:t>tjecanje </a:t>
            </a:r>
            <a:r>
              <a:rPr lang="hr-HR" sz="2000" dirty="0"/>
              <a:t>obrazovanja </a:t>
            </a:r>
            <a:endParaRPr lang="hr-HR" sz="2000" dirty="0" smtClean="0"/>
          </a:p>
          <a:p>
            <a:r>
              <a:rPr lang="hr-HR" sz="2000" dirty="0"/>
              <a:t>z</a:t>
            </a:r>
            <a:r>
              <a:rPr lang="hr-HR" sz="2000" dirty="0" smtClean="0"/>
              <a:t>apošljavanje</a:t>
            </a:r>
          </a:p>
          <a:p>
            <a:r>
              <a:rPr lang="hr-HR" sz="2000" dirty="0"/>
              <a:t>dobivanje odgovarajuće zdravstvene </a:t>
            </a:r>
            <a:r>
              <a:rPr lang="hr-HR" sz="2000" dirty="0" smtClean="0"/>
              <a:t>skrbi</a:t>
            </a:r>
          </a:p>
          <a:p>
            <a:r>
              <a:rPr lang="hr-HR" sz="2000" dirty="0"/>
              <a:t>slobodno kretanje </a:t>
            </a:r>
          </a:p>
          <a:p>
            <a:r>
              <a:rPr lang="hr-HR" sz="2000" dirty="0"/>
              <a:t>p</a:t>
            </a:r>
            <a:r>
              <a:rPr lang="hr-HR" sz="2000" dirty="0" smtClean="0"/>
              <a:t>ristup informacijama</a:t>
            </a:r>
          </a:p>
          <a:p>
            <a:r>
              <a:rPr lang="hr-HR" sz="2000" dirty="0"/>
              <a:t>n</a:t>
            </a:r>
            <a:r>
              <a:rPr lang="hr-HR" sz="2000" dirty="0" smtClean="0"/>
              <a:t>eovisno </a:t>
            </a:r>
            <a:r>
              <a:rPr lang="hr-HR" sz="2000" dirty="0"/>
              <a:t>življenje u </a:t>
            </a:r>
            <a:r>
              <a:rPr lang="hr-HR" sz="2000" dirty="0" smtClean="0"/>
              <a:t>zajednici</a:t>
            </a:r>
          </a:p>
        </p:txBody>
      </p:sp>
    </p:spTree>
    <p:extLst>
      <p:ext uri="{BB962C8B-B14F-4D97-AF65-F5344CB8AC3E}">
        <p14:creationId xmlns:p14="http://schemas.microsoft.com/office/powerpoint/2010/main" val="168849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OBRAZOVANJE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54461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/>
              <a:t>oko </a:t>
            </a:r>
            <a:r>
              <a:rPr lang="hr-HR" sz="1800" dirty="0"/>
              <a:t>66% osoba s invaliditetom, prema dostupnim podacima o obrazovanju, nema završenu osnovnu školu ili ima samo osnovnoškolsko obrazovanje. Oko 25% ima srednju stručnu spremu dok je 3% osoba s visokom ili višom stručnom spremom</a:t>
            </a:r>
            <a:r>
              <a:rPr lang="hr-HR" sz="1800" dirty="0" smtClean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b="1" dirty="0" smtClean="0"/>
              <a:t>KLJUČNI PROBLEMI </a:t>
            </a:r>
            <a:r>
              <a:rPr lang="hr-HR" sz="1800" dirty="0" smtClean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 smtClean="0"/>
              <a:t>sužen </a:t>
            </a:r>
            <a:r>
              <a:rPr lang="hr-HR" sz="1800" dirty="0"/>
              <a:t>izbor zanimanja za koja se </a:t>
            </a:r>
            <a:r>
              <a:rPr lang="hr-HR" sz="1800" dirty="0" smtClean="0"/>
              <a:t>učenici </a:t>
            </a:r>
            <a:r>
              <a:rPr lang="hr-HR" sz="1800" dirty="0"/>
              <a:t>s </a:t>
            </a:r>
            <a:r>
              <a:rPr lang="hr-HR" sz="1800" dirty="0" smtClean="0"/>
              <a:t>invaliditetom </a:t>
            </a:r>
            <a:r>
              <a:rPr lang="hr-HR" sz="1800" dirty="0"/>
              <a:t>mogu </a:t>
            </a:r>
            <a:r>
              <a:rPr lang="hr-HR" sz="1800" dirty="0" smtClean="0"/>
              <a:t>obrazovati  - uglavnom </a:t>
            </a:r>
            <a:r>
              <a:rPr lang="hr-HR" sz="1800" dirty="0"/>
              <a:t>se radi o „</a:t>
            </a:r>
            <a:r>
              <a:rPr lang="hr-HR" sz="1800" dirty="0" smtClean="0"/>
              <a:t>tipičnim</a:t>
            </a:r>
            <a:r>
              <a:rPr lang="hr-HR" sz="1800" dirty="0"/>
              <a:t>“ zanimanjima za pojedine vrste invaliditeta te se </a:t>
            </a:r>
            <a:r>
              <a:rPr lang="hr-HR" sz="1800" dirty="0" smtClean="0"/>
              <a:t>učenici </a:t>
            </a:r>
            <a:r>
              <a:rPr lang="hr-HR" sz="1800" dirty="0"/>
              <a:t>u velikom broju usmjeravaju u specijalizirane </a:t>
            </a:r>
            <a:r>
              <a:rPr lang="hr-HR" sz="1800" dirty="0" smtClean="0"/>
              <a:t>centre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 smtClean="0"/>
              <a:t>nedovoljan broj upisnih mjesta za određene programe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/>
              <a:t>i</a:t>
            </a:r>
            <a:r>
              <a:rPr lang="hr-HR" sz="1800" dirty="0" smtClean="0"/>
              <a:t>zostanak razumne prilagodbe -  podrške učenicima </a:t>
            </a:r>
            <a:r>
              <a:rPr lang="hr-HR" sz="1800" dirty="0"/>
              <a:t>putem pomoćnika u nastavi, </a:t>
            </a:r>
            <a:r>
              <a:rPr lang="hr-HR" sz="1800" dirty="0" smtClean="0"/>
              <a:t>didaktičke </a:t>
            </a:r>
            <a:r>
              <a:rPr lang="hr-HR" sz="1800" dirty="0"/>
              <a:t>i </a:t>
            </a:r>
            <a:r>
              <a:rPr lang="hr-HR" sz="1800" dirty="0" smtClean="0"/>
              <a:t>metodičke </a:t>
            </a:r>
            <a:r>
              <a:rPr lang="hr-HR" sz="1800" dirty="0"/>
              <a:t>prilagodbe, prostorne i organizacijske prilagodbe, osiguravanje </a:t>
            </a:r>
            <a:r>
              <a:rPr lang="hr-HR" sz="1800" dirty="0" smtClean="0"/>
              <a:t>stručne </a:t>
            </a:r>
            <a:r>
              <a:rPr lang="hr-HR" sz="1800" dirty="0"/>
              <a:t>podrške, programske prilagodbe </a:t>
            </a:r>
            <a:r>
              <a:rPr lang="hr-HR" sz="1800" dirty="0" smtClean="0"/>
              <a:t>i sl.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sz="1800" dirty="0"/>
              <a:t>d</a:t>
            </a:r>
            <a:r>
              <a:rPr lang="hr-HR" sz="1800" dirty="0" smtClean="0"/>
              <a:t>ruštvena </a:t>
            </a:r>
            <a:r>
              <a:rPr lang="hr-HR" sz="1800" dirty="0" err="1" smtClean="0"/>
              <a:t>sigmatizacija</a:t>
            </a:r>
            <a:r>
              <a:rPr lang="hr-HR" sz="1800" dirty="0" smtClean="0"/>
              <a:t> i nedovoljno poznavanje školskog okruženja i siromaštvo</a:t>
            </a:r>
          </a:p>
        </p:txBody>
      </p:sp>
    </p:spTree>
    <p:extLst>
      <p:ext uri="{BB962C8B-B14F-4D97-AF65-F5344CB8AC3E}">
        <p14:creationId xmlns:p14="http://schemas.microsoft.com/office/powerpoint/2010/main" val="92663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OBRAZOVANJE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613"/>
            <a:ext cx="8712968" cy="54737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hr-HR" sz="2000" b="1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000" b="1" dirty="0" smtClean="0"/>
              <a:t>RJEŠENJA </a:t>
            </a:r>
            <a:r>
              <a:rPr lang="hr-HR" sz="2000" b="1" dirty="0" smtClean="0"/>
              <a:t>ZA UKLJUČIVANJE U SUSTAV OBRAZOVANJA</a:t>
            </a:r>
            <a:r>
              <a:rPr lang="hr-HR" dirty="0" smtClean="0"/>
              <a:t>:</a:t>
            </a:r>
            <a:endParaRPr lang="hr-HR" dirty="0" smtClean="0"/>
          </a:p>
          <a:p>
            <a:pPr algn="just"/>
            <a:r>
              <a:rPr lang="hr-HR" sz="2000" dirty="0" smtClean="0"/>
              <a:t>potpora </a:t>
            </a:r>
            <a:r>
              <a:rPr lang="hr-HR" sz="2000" dirty="0"/>
              <a:t>roditelja, vodstva i nastavnika </a:t>
            </a:r>
            <a:endParaRPr lang="hr-HR" sz="2000" dirty="0" smtClean="0"/>
          </a:p>
          <a:p>
            <a:pPr algn="just"/>
            <a:r>
              <a:rPr lang="hr-HR" sz="2000" dirty="0" smtClean="0"/>
              <a:t>potrebno </a:t>
            </a:r>
            <a:r>
              <a:rPr lang="hr-HR" sz="2000" dirty="0"/>
              <a:t>je osigurati odgovarajuću opremu i nastavni materijal, usvojiti nastavane metode, planove i programe koji obuhvaćaju potrebe sve djece i svih </a:t>
            </a:r>
            <a:r>
              <a:rPr lang="hr-HR" sz="2000" dirty="0" smtClean="0"/>
              <a:t>učenika</a:t>
            </a:r>
          </a:p>
          <a:p>
            <a:pPr algn="just"/>
            <a:r>
              <a:rPr lang="hr-HR" sz="2000" dirty="0" smtClean="0"/>
              <a:t>educirati </a:t>
            </a:r>
            <a:r>
              <a:rPr lang="hr-HR" sz="2000" dirty="0"/>
              <a:t>nastavnike kako bi mogli podučavati u </a:t>
            </a:r>
            <a:r>
              <a:rPr lang="hr-HR" sz="2000" dirty="0" err="1"/>
              <a:t>inkluzivnim</a:t>
            </a:r>
            <a:r>
              <a:rPr lang="hr-HR" sz="2000" dirty="0"/>
              <a:t> </a:t>
            </a:r>
            <a:r>
              <a:rPr lang="hr-HR" sz="2000" dirty="0" smtClean="0"/>
              <a:t>učionicama</a:t>
            </a:r>
          </a:p>
          <a:p>
            <a:pPr algn="just"/>
            <a:r>
              <a:rPr lang="hr-HR" sz="2000" dirty="0"/>
              <a:t>o</a:t>
            </a:r>
            <a:r>
              <a:rPr lang="hr-HR" sz="2000" dirty="0" smtClean="0"/>
              <a:t>sigurati različite oblike potpore (pomoćnici u nastavi)</a:t>
            </a:r>
          </a:p>
          <a:p>
            <a:pPr algn="just"/>
            <a:r>
              <a:rPr lang="hr-HR" sz="2000" dirty="0"/>
              <a:t>p</a:t>
            </a:r>
            <a:r>
              <a:rPr lang="hr-HR" sz="2000" dirty="0" smtClean="0"/>
              <a:t>oticati na međusobno pružanje potpore</a:t>
            </a:r>
          </a:p>
          <a:p>
            <a:pPr algn="just"/>
            <a:r>
              <a:rPr lang="hr-HR" sz="2000" dirty="0"/>
              <a:t>o</a:t>
            </a:r>
            <a:r>
              <a:rPr lang="hr-HR" sz="2000" dirty="0" smtClean="0"/>
              <a:t>mogućiti učenje </a:t>
            </a:r>
            <a:r>
              <a:rPr lang="hr-HR" sz="2000" dirty="0" err="1" smtClean="0"/>
              <a:t>Brailleovog</a:t>
            </a:r>
            <a:r>
              <a:rPr lang="hr-HR" sz="2000" dirty="0" smtClean="0"/>
              <a:t> pisma i znakovnog jezika </a:t>
            </a:r>
            <a:endParaRPr lang="hr-HR" sz="2000" dirty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312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2" y="115888"/>
            <a:ext cx="6480571" cy="508000"/>
          </a:xfrm>
        </p:spPr>
        <p:txBody>
          <a:bodyPr/>
          <a:lstStyle/>
          <a:p>
            <a:pPr algn="ctr"/>
            <a:r>
              <a:rPr lang="hr-HR" dirty="0" smtClean="0"/>
              <a:t>RAD I ZAPOŠLJAVANJE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613"/>
            <a:ext cx="8640960" cy="54737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>
                <a:latin typeface="+mj-lt"/>
              </a:rPr>
              <a:t>z</a:t>
            </a:r>
            <a:r>
              <a:rPr lang="pl-PL" sz="1800" dirty="0" smtClean="0">
                <a:latin typeface="+mj-lt"/>
              </a:rPr>
              <a:t>apošljavanje pruža brojne mogućnosti sudjelovanja u društvu, od ekonomske neovisnosti i zasnivanja obitelji do osjećaja davanja doprinosa nacionalnom gospodarstvu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>
                <a:latin typeface="+mj-lt"/>
              </a:rPr>
              <a:t>v</a:t>
            </a:r>
            <a:r>
              <a:rPr lang="pl-PL" sz="1800" dirty="0" smtClean="0">
                <a:latin typeface="+mj-lt"/>
              </a:rPr>
              <a:t>ećina OSI je nezaposlena i spada u skupinu teško zapošljivih što na njih ostavlja značajan utjecaj jer nisu u mogućnosti živjeti u  skladu s odgovarajućim životnim standardom i živjeti neovisno u zajednici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>
                <a:latin typeface="+mj-lt"/>
              </a:rPr>
              <a:t>nezaposlenost OSI – svjetski problem – pogođene sve zemlje svijeta, naročito nerazvijene zemlje i zemlje u </a:t>
            </a:r>
            <a:r>
              <a:rPr lang="hr-HR" sz="1800" dirty="0" smtClean="0">
                <a:latin typeface="+mj-lt"/>
              </a:rPr>
              <a:t>razvoju</a:t>
            </a:r>
            <a:endParaRPr lang="pl-PL" sz="18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+mj-lt"/>
              </a:rPr>
              <a:t>prema dostupnim podacima u RH je zaposleno 18.903 osoba s invaliditetom </a:t>
            </a:r>
            <a:r>
              <a:rPr lang="pl-PL" sz="1800" dirty="0">
                <a:latin typeface="+mj-lt"/>
              </a:rPr>
              <a:t>(52% muških i 48% ženskih osoba) </a:t>
            </a:r>
            <a:endParaRPr lang="pl-PL" sz="18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 smtClean="0">
                <a:latin typeface="+mj-lt"/>
              </a:rPr>
              <a:t>najveći problem su niska razina obrazovanja, nedostatak radnog iskustva, dugotrajna nezaposlenost, predrasude o mogućnostima i sposobnostima OSI, nedostatna senzibilizacija i edukacija poslodavaca, nepristupačnost prijevoza do posla i nazad </a:t>
            </a:r>
            <a:endParaRPr lang="hr-H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21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RAD I ZAPOŠLJAVANJE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473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000" b="1" dirty="0" smtClean="0"/>
              <a:t>RJEŠENJA:  </a:t>
            </a:r>
          </a:p>
          <a:p>
            <a:pPr algn="just"/>
            <a:r>
              <a:rPr lang="hr-HR" sz="1800" dirty="0"/>
              <a:t>Zakon o profesionalnoj rehabilitaciji i zapošljavanju osoba s invaliditetom obvezuje poslodavcima koji zapošljavaju </a:t>
            </a:r>
            <a:r>
              <a:rPr lang="hr-HR" sz="1800" dirty="0" smtClean="0"/>
              <a:t>najmanje </a:t>
            </a:r>
            <a:r>
              <a:rPr lang="hr-HR" sz="1800" dirty="0"/>
              <a:t>20 radnika da zaposle osobe s invaliditetom ili ako to ne mogu ili ne žele </a:t>
            </a:r>
            <a:r>
              <a:rPr lang="hr-HR" sz="1800" dirty="0" err="1" smtClean="0"/>
              <a:t>ispoštuju</a:t>
            </a:r>
            <a:r>
              <a:rPr lang="hr-HR" sz="1800" dirty="0" smtClean="0"/>
              <a:t> </a:t>
            </a:r>
            <a:r>
              <a:rPr lang="hr-HR" sz="1800" dirty="0"/>
              <a:t>neku drugu </a:t>
            </a:r>
            <a:r>
              <a:rPr lang="hr-HR" sz="1800" dirty="0" err="1"/>
              <a:t>kvotnu</a:t>
            </a:r>
            <a:r>
              <a:rPr lang="hr-HR" sz="1800" dirty="0"/>
              <a:t> obvezu kao što je plaćanje naknade. </a:t>
            </a:r>
          </a:p>
          <a:p>
            <a:pPr algn="just"/>
            <a:r>
              <a:rPr lang="hr-HR" sz="1800" dirty="0" smtClean="0"/>
              <a:t>ispunjenje kvota u većini slučajeva je nisko – plaćanje novčane kazne – nije pridonijelo poboljšanju ispunjenja kvota, ali novac prikupljen tim putem predstavlja dodatna novčana sredstva za programe vezane uz zapošljavanje OSI</a:t>
            </a:r>
          </a:p>
          <a:p>
            <a:pPr algn="just"/>
            <a:r>
              <a:rPr lang="hr-HR" sz="1800" dirty="0" smtClean="0"/>
              <a:t>promicati profesionalne rehabilitacije i drugih politika uključivanja</a:t>
            </a:r>
          </a:p>
          <a:p>
            <a:pPr algn="just"/>
            <a:r>
              <a:rPr lang="hr-HR" sz="1800" dirty="0"/>
              <a:t>p</a:t>
            </a:r>
            <a:r>
              <a:rPr lang="hr-HR" sz="1800" dirty="0" smtClean="0"/>
              <a:t>oboljšati suradnju između Vlade, poslodavaca i zaposlenika </a:t>
            </a:r>
          </a:p>
          <a:p>
            <a:pPr algn="just"/>
            <a:r>
              <a:rPr lang="hr-HR" sz="1800" dirty="0" smtClean="0"/>
              <a:t>podržati rad udruga osoba s invaliditetom u njihovim nastojanjima da zagovaraju radno okruženje koje je uključujuće i svima pruža jednake mogućnosti</a:t>
            </a:r>
            <a:endParaRPr lang="hr-HR" sz="1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1451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2674</Words>
  <Application>Microsoft Office PowerPoint</Application>
  <PresentationFormat>On-screen Show (4:3)</PresentationFormat>
  <Paragraphs>204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template</vt:lpstr>
      <vt:lpstr> INFORMIRANJE O PROBLEMIMA S KOJIMA SE SUSREĆU OSOBE S INVALIDITETOM I NJIHOVO AKTIVNO UKLJUČIVANJE U ZAJEDNICU</vt:lpstr>
      <vt:lpstr>TERMINOLOGIJA</vt:lpstr>
      <vt:lpstr>PowerPoint Presentation</vt:lpstr>
      <vt:lpstr>NAJČEŠĆI PROBLEMI OSOBA S INVALIDITETOM</vt:lpstr>
      <vt:lpstr>  NAJČEŠĆI PROBLEMI OSOBA S INVALIDITETOM </vt:lpstr>
      <vt:lpstr>OBRAZOVANJE</vt:lpstr>
      <vt:lpstr>OBRAZOVANJE</vt:lpstr>
      <vt:lpstr>RAD I ZAPOŠLJAVANJE</vt:lpstr>
      <vt:lpstr>RAD I ZAPOŠLJAVANJE</vt:lpstr>
      <vt:lpstr>ZDRAVSTVO</vt:lpstr>
      <vt:lpstr>PRISTUPAČNOST</vt:lpstr>
      <vt:lpstr>PRISTUPAČNOST</vt:lpstr>
      <vt:lpstr>MOBILNOST</vt:lpstr>
      <vt:lpstr>STANOVANJE</vt:lpstr>
      <vt:lpstr>DISKRIMINACIJA</vt:lpstr>
      <vt:lpstr>DISKRIMINACIJA</vt:lpstr>
      <vt:lpstr>UKLJUČENOST U ZAJEDNICU I POBOLJŠANJE KVALITETE ŽIVOTA</vt:lpstr>
      <vt:lpstr>UKLJUČENOST U ZAJEDNICU I POBOLJŠANJE KVALITETE ŽIVOTA</vt:lpstr>
      <vt:lpstr>PRIKAZ PRAVA OSI U RAZLIČITIM SUSTAVIMA </vt:lpstr>
      <vt:lpstr>Prikaz prava OSI u različitim sustavima - prije svega segregacija</vt:lpstr>
      <vt:lpstr>INKLUZIJA</vt:lpstr>
      <vt:lpstr>PowerPoint Presentation</vt:lpstr>
      <vt:lpstr>USLUGA OSOBNOG ASISTENTA</vt:lpstr>
      <vt:lpstr>USLUGA OSOBNOG ASISTENTA</vt:lpstr>
      <vt:lpstr>USLUGA OSOBNOG ASISTENTA</vt:lpstr>
      <vt:lpstr>UDRUGE OSOBA S INVALIDITETOM </vt:lpstr>
      <vt:lpstr>UDRUGE OSOBA S INVALIDITETOM </vt:lpstr>
      <vt:lpstr>ZAKLJUČAK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martina mf. fuduric</cp:lastModifiedBy>
  <cp:revision>150</cp:revision>
  <dcterms:created xsi:type="dcterms:W3CDTF">2006-06-13T13:03:30Z</dcterms:created>
  <dcterms:modified xsi:type="dcterms:W3CDTF">2021-12-02T07:21:46Z</dcterms:modified>
</cp:coreProperties>
</file>