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sldIdLst>
    <p:sldId id="257" r:id="rId5"/>
    <p:sldId id="268" r:id="rId6"/>
    <p:sldId id="259" r:id="rId7"/>
    <p:sldId id="261" r:id="rId8"/>
    <p:sldId id="262" r:id="rId9"/>
    <p:sldId id="267" r:id="rId10"/>
  </p:sldIdLst>
  <p:sldSz cx="9144000" cy="6858000" type="screen4x3"/>
  <p:notesSz cx="7099300" cy="10234613"/>
  <p:defaultTextStyle>
    <a:defPPr>
      <a:defRPr lang="en-US"/>
    </a:defPPr>
    <a:lvl1pPr algn="l" rtl="0" eaLnBrk="0" fontAlgn="base" hangingPunct="0">
      <a:spcBef>
        <a:spcPct val="0"/>
      </a:spcBef>
      <a:spcAft>
        <a:spcPct val="0"/>
      </a:spcAft>
      <a:defRPr sz="2400" kern="1200">
        <a:solidFill>
          <a:schemeClr val="tx1"/>
        </a:solidFill>
        <a:latin typeface="Verdana"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Verdana"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Verdana"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Verdana"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Verdana" charset="0"/>
        <a:ea typeface="ＭＳ Ｐゴシック" charset="0"/>
        <a:cs typeface="ＭＳ Ｐゴシック" charset="0"/>
      </a:defRPr>
    </a:lvl5pPr>
    <a:lvl6pPr marL="2286000" algn="l" defTabSz="457200" rtl="0" eaLnBrk="1" latinLnBrk="0" hangingPunct="1">
      <a:defRPr sz="2400" kern="1200">
        <a:solidFill>
          <a:schemeClr val="tx1"/>
        </a:solidFill>
        <a:latin typeface="Verdana" charset="0"/>
        <a:ea typeface="ＭＳ Ｐゴシック" charset="0"/>
        <a:cs typeface="ＭＳ Ｐゴシック" charset="0"/>
      </a:defRPr>
    </a:lvl6pPr>
    <a:lvl7pPr marL="2743200" algn="l" defTabSz="457200" rtl="0" eaLnBrk="1" latinLnBrk="0" hangingPunct="1">
      <a:defRPr sz="2400" kern="1200">
        <a:solidFill>
          <a:schemeClr val="tx1"/>
        </a:solidFill>
        <a:latin typeface="Verdana" charset="0"/>
        <a:ea typeface="ＭＳ Ｐゴシック" charset="0"/>
        <a:cs typeface="ＭＳ Ｐゴシック" charset="0"/>
      </a:defRPr>
    </a:lvl7pPr>
    <a:lvl8pPr marL="3200400" algn="l" defTabSz="457200" rtl="0" eaLnBrk="1" latinLnBrk="0" hangingPunct="1">
      <a:defRPr sz="2400" kern="1200">
        <a:solidFill>
          <a:schemeClr val="tx1"/>
        </a:solidFill>
        <a:latin typeface="Verdana" charset="0"/>
        <a:ea typeface="ＭＳ Ｐゴシック" charset="0"/>
        <a:cs typeface="ＭＳ Ｐゴシック" charset="0"/>
      </a:defRPr>
    </a:lvl8pPr>
    <a:lvl9pPr marL="3657600" algn="l" defTabSz="457200" rtl="0" eaLnBrk="1" latinLnBrk="0" hangingPunct="1">
      <a:defRPr sz="2400" kern="1200">
        <a:solidFill>
          <a:schemeClr val="tx1"/>
        </a:solidFill>
        <a:latin typeface="Verdana"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y-Ann Henry" initials="LH" lastIdx="5" clrIdx="0">
    <p:extLst>
      <p:ext uri="{19B8F6BF-5375-455C-9EA6-DF929625EA0E}">
        <p15:presenceInfo xmlns:p15="http://schemas.microsoft.com/office/powerpoint/2012/main" userId="S-1-5-21-646537920-694158713-1251821120-1362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C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58AAA7-8FEE-454C-B3E7-5B2BB47DC58D}" v="11" dt="2021-11-03T17:36:01.9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p:cViewPr varScale="1">
        <p:scale>
          <a:sx n="104" d="100"/>
          <a:sy n="104" d="100"/>
        </p:scale>
        <p:origin x="142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1905000" cy="457200"/>
          </a:xfrm>
          <a:prstGeom prst="rect">
            <a:avLst/>
          </a:prstGeom>
        </p:spPr>
        <p:txBody>
          <a:bodyPr/>
          <a:lstStyle>
            <a:lvl1pPr>
              <a:defRPr/>
            </a:lvl1pPr>
          </a:lstStyle>
          <a:p>
            <a:fld id="{47873637-2009-D645-8B8B-CC06CD09524E}" type="slidenum">
              <a:rPr lang="en-US"/>
              <a:pPr/>
              <a:t>‹#›</a:t>
            </a:fld>
            <a:endParaRPr lang="en-US" sz="1400">
              <a:latin typeface="Arial" charset="0"/>
            </a:endParaRPr>
          </a:p>
        </p:txBody>
      </p:sp>
    </p:spTree>
    <p:extLst>
      <p:ext uri="{BB962C8B-B14F-4D97-AF65-F5344CB8AC3E}">
        <p14:creationId xmlns:p14="http://schemas.microsoft.com/office/powerpoint/2010/main" val="355463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1784" y="548681"/>
            <a:ext cx="7988300" cy="1008111"/>
          </a:xfrm>
        </p:spPr>
        <p:txBody>
          <a:bodyPr anchor="t" anchorCtr="0"/>
          <a:lstStyle/>
          <a:p>
            <a:r>
              <a:rPr lang="en-US"/>
              <a:t>Click to edit Master title style</a:t>
            </a:r>
            <a:endParaRPr lang="en-US" dirty="0"/>
          </a:p>
        </p:txBody>
      </p:sp>
      <p:sp>
        <p:nvSpPr>
          <p:cNvPr id="3" name="Subtitle 2"/>
          <p:cNvSpPr>
            <a:spLocks noGrp="1"/>
          </p:cNvSpPr>
          <p:nvPr>
            <p:ph type="subTitle" idx="1"/>
          </p:nvPr>
        </p:nvSpPr>
        <p:spPr>
          <a:xfrm>
            <a:off x="539552" y="1772816"/>
            <a:ext cx="7992888" cy="648072"/>
          </a:xfrm>
        </p:spPr>
        <p:txBody>
          <a:bodyPr/>
          <a:lstStyle>
            <a:lvl1pPr marL="0" indent="0" algn="l">
              <a:buNone/>
              <a:defRPr sz="24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Tree>
    <p:extLst>
      <p:ext uri="{BB962C8B-B14F-4D97-AF65-F5344CB8AC3E}">
        <p14:creationId xmlns:p14="http://schemas.microsoft.com/office/powerpoint/2010/main" val="29737083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descr="NEW Brand PPT page header.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699" y="0"/>
            <a:ext cx="9183624" cy="6909816"/>
          </a:xfrm>
          <a:prstGeom prst="rect">
            <a:avLst/>
          </a:prstGeom>
        </p:spPr>
      </p:pic>
      <p:sp>
        <p:nvSpPr>
          <p:cNvPr id="1026" name="Rectangle 2"/>
          <p:cNvSpPr>
            <a:spLocks noGrp="1" noChangeArrowheads="1"/>
          </p:cNvSpPr>
          <p:nvPr>
            <p:ph type="title"/>
          </p:nvPr>
        </p:nvSpPr>
        <p:spPr bwMode="auto">
          <a:xfrm>
            <a:off x="685800" y="332656"/>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027" name="Rectangle 3"/>
          <p:cNvSpPr>
            <a:spLocks noGrp="1" noChangeArrowheads="1"/>
          </p:cNvSpPr>
          <p:nvPr>
            <p:ph type="body" idx="1"/>
          </p:nvPr>
        </p:nvSpPr>
        <p:spPr bwMode="auto">
          <a:xfrm>
            <a:off x="685800" y="1844824"/>
            <a:ext cx="7772400" cy="3657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50" r:id="rId1"/>
    <p:sldLayoutId id="2147483649" r:id="rId2"/>
  </p:sldLayoutIdLst>
  <p:txStyles>
    <p:titleStyle>
      <a:lvl1pPr algn="l" rtl="0" eaLnBrk="1" fontAlgn="base" hangingPunct="1">
        <a:spcBef>
          <a:spcPct val="0"/>
        </a:spcBef>
        <a:spcAft>
          <a:spcPct val="0"/>
        </a:spcAft>
        <a:defRPr sz="3200">
          <a:solidFill>
            <a:schemeClr val="bg1"/>
          </a:solidFill>
          <a:latin typeface="+mj-lt"/>
          <a:ea typeface="+mj-ea"/>
          <a:cs typeface="+mj-cs"/>
        </a:defRPr>
      </a:lvl1pPr>
      <a:lvl2pPr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2pPr>
      <a:lvl3pPr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3pPr>
      <a:lvl4pPr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4pPr>
      <a:lvl5pPr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5pPr>
      <a:lvl6pPr marL="457200"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6pPr>
      <a:lvl7pPr marL="914400"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7pPr>
      <a:lvl8pPr marL="1371600"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8pPr>
      <a:lvl9pPr marL="1828800"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ea typeface="+mn-ea"/>
        </a:defRPr>
      </a:lvl2pPr>
      <a:lvl3pPr marL="1143000" indent="-228600" algn="l" rtl="0" eaLnBrk="1" fontAlgn="base" hangingPunct="1">
        <a:spcBef>
          <a:spcPct val="20000"/>
        </a:spcBef>
        <a:spcAft>
          <a:spcPct val="0"/>
        </a:spcAft>
        <a:buChar char="•"/>
        <a:defRPr sz="2000">
          <a:solidFill>
            <a:schemeClr val="tx1"/>
          </a:solidFill>
          <a:latin typeface="+mn-lt"/>
          <a:ea typeface="+mn-ea"/>
        </a:defRPr>
      </a:lvl3pPr>
      <a:lvl4pPr marL="1600200" indent="-228600" algn="l" rtl="0" eaLnBrk="1" fontAlgn="base" hangingPunct="1">
        <a:spcBef>
          <a:spcPct val="20000"/>
        </a:spcBef>
        <a:spcAft>
          <a:spcPct val="0"/>
        </a:spcAft>
        <a:buChar char="–"/>
        <a:defRPr>
          <a:solidFill>
            <a:schemeClr val="tx1"/>
          </a:solidFill>
          <a:latin typeface="+mn-lt"/>
          <a:ea typeface="+mn-ea"/>
        </a:defRPr>
      </a:lvl4pPr>
      <a:lvl5pPr marL="2057400" indent="-228600" algn="l" rtl="0" eaLnBrk="1" fontAlgn="base" hangingPunct="1">
        <a:spcBef>
          <a:spcPct val="20000"/>
        </a:spcBef>
        <a:spcAft>
          <a:spcPct val="0"/>
        </a:spcAft>
        <a:buChar char="»"/>
        <a:defRPr>
          <a:solidFill>
            <a:schemeClr val="tx1"/>
          </a:solidFill>
          <a:latin typeface="+mn-lt"/>
          <a:ea typeface="+mn-ea"/>
        </a:defRPr>
      </a:lvl5pPr>
      <a:lvl6pPr marL="2514600" indent="-228600" algn="l" rtl="0" eaLnBrk="1" fontAlgn="base" hangingPunct="1">
        <a:spcBef>
          <a:spcPct val="20000"/>
        </a:spcBef>
        <a:spcAft>
          <a:spcPct val="0"/>
        </a:spcAft>
        <a:buChar char="»"/>
        <a:defRPr>
          <a:solidFill>
            <a:schemeClr val="tx1"/>
          </a:solidFill>
          <a:latin typeface="+mn-lt"/>
          <a:ea typeface="+mn-ea"/>
        </a:defRPr>
      </a:lvl6pPr>
      <a:lvl7pPr marL="2971800" indent="-228600" algn="l" rtl="0" eaLnBrk="1" fontAlgn="base" hangingPunct="1">
        <a:spcBef>
          <a:spcPct val="20000"/>
        </a:spcBef>
        <a:spcAft>
          <a:spcPct val="0"/>
        </a:spcAft>
        <a:buChar char="»"/>
        <a:defRPr>
          <a:solidFill>
            <a:schemeClr val="tx1"/>
          </a:solidFill>
          <a:latin typeface="+mn-lt"/>
          <a:ea typeface="+mn-ea"/>
        </a:defRPr>
      </a:lvl7pPr>
      <a:lvl8pPr marL="3429000" indent="-228600" algn="l" rtl="0" eaLnBrk="1" fontAlgn="base" hangingPunct="1">
        <a:spcBef>
          <a:spcPct val="20000"/>
        </a:spcBef>
        <a:spcAft>
          <a:spcPct val="0"/>
        </a:spcAft>
        <a:buChar char="»"/>
        <a:defRPr>
          <a:solidFill>
            <a:schemeClr val="tx1"/>
          </a:solidFill>
          <a:latin typeface="+mn-lt"/>
          <a:ea typeface="+mn-ea"/>
        </a:defRPr>
      </a:lvl8pPr>
      <a:lvl9pPr marL="3886200" indent="-228600" algn="l" rtl="0" eaLnBrk="1" fontAlgn="base" hangingPunct="1">
        <a:spcBef>
          <a:spcPct val="20000"/>
        </a:spcBef>
        <a:spcAft>
          <a:spcPct val="0"/>
        </a:spcAft>
        <a:buChar char="»"/>
        <a:defRPr>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hyperlink" Target="https://online1.snapsurveys.com/StudentAlcoholDrugSurvey"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www.raosoft.com/samplesize.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1" descr="NEW Brand PPT title pag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70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Placeholder 1"/>
          <p:cNvSpPr txBox="1">
            <a:spLocks/>
          </p:cNvSpPr>
          <p:nvPr/>
        </p:nvSpPr>
        <p:spPr bwMode="auto">
          <a:xfrm>
            <a:off x="300484" y="2284996"/>
            <a:ext cx="8087940" cy="1044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3200" dirty="0">
                <a:solidFill>
                  <a:srgbClr val="002060"/>
                </a:solidFill>
                <a:latin typeface="Verdana" charset="0"/>
                <a:cs typeface="Verdana" charset="0"/>
              </a:rPr>
              <a:t>Drug and Alcohol Impact </a:t>
            </a:r>
          </a:p>
          <a:p>
            <a:pPr eaLnBrk="1" hangingPunct="1"/>
            <a:r>
              <a:rPr lang="en-US" sz="3200" dirty="0">
                <a:solidFill>
                  <a:srgbClr val="00AEC7"/>
                </a:solidFill>
                <a:latin typeface="Verdana" charset="0"/>
                <a:cs typeface="Verdana" charset="0"/>
              </a:rPr>
              <a:t>Students Alcohol and Drugs Survey </a:t>
            </a:r>
          </a:p>
        </p:txBody>
      </p:sp>
      <p:sp>
        <p:nvSpPr>
          <p:cNvPr id="6" name="Title Placeholder 1"/>
          <p:cNvSpPr txBox="1">
            <a:spLocks/>
          </p:cNvSpPr>
          <p:nvPr/>
        </p:nvSpPr>
        <p:spPr bwMode="auto">
          <a:xfrm>
            <a:off x="300484" y="3993665"/>
            <a:ext cx="822960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dirty="0">
                <a:solidFill>
                  <a:srgbClr val="00677F"/>
                </a:solidFill>
                <a:latin typeface="Verdana" charset="0"/>
                <a:cs typeface="Verdana" charset="0"/>
              </a:rPr>
              <a:t>Guidance for survey promotion</a:t>
            </a:r>
          </a:p>
        </p:txBody>
      </p:sp>
      <p:pic>
        <p:nvPicPr>
          <p:cNvPr id="10" name="Picture 9">
            <a:extLst>
              <a:ext uri="{FF2B5EF4-FFF2-40B4-BE49-F238E27FC236}">
                <a16:creationId xmlns:a16="http://schemas.microsoft.com/office/drawing/2014/main" id="{A85E0857-EB0C-43EE-98A7-04786203CA17}"/>
              </a:ext>
            </a:extLst>
          </p:cNvPr>
          <p:cNvPicPr>
            <a:picLocks noChangeAspect="1"/>
          </p:cNvPicPr>
          <p:nvPr/>
        </p:nvPicPr>
        <p:blipFill>
          <a:blip r:embed="rId3"/>
          <a:stretch>
            <a:fillRect/>
          </a:stretch>
        </p:blipFill>
        <p:spPr>
          <a:xfrm>
            <a:off x="467544" y="5661248"/>
            <a:ext cx="2520280" cy="776336"/>
          </a:xfrm>
          <a:prstGeom prst="rect">
            <a:avLst/>
          </a:prstGeom>
        </p:spPr>
      </p:pic>
      <p:sp>
        <p:nvSpPr>
          <p:cNvPr id="11" name="Title Placeholder 1">
            <a:extLst>
              <a:ext uri="{FF2B5EF4-FFF2-40B4-BE49-F238E27FC236}">
                <a16:creationId xmlns:a16="http://schemas.microsoft.com/office/drawing/2014/main" id="{F26FA334-1D70-406C-B997-461D81EE6A1E}"/>
              </a:ext>
            </a:extLst>
          </p:cNvPr>
          <p:cNvSpPr txBox="1">
            <a:spLocks/>
          </p:cNvSpPr>
          <p:nvPr/>
        </p:nvSpPr>
        <p:spPr bwMode="auto">
          <a:xfrm>
            <a:off x="395536" y="5152776"/>
            <a:ext cx="3187879"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b="1" dirty="0">
                <a:solidFill>
                  <a:srgbClr val="00677F"/>
                </a:solidFill>
                <a:latin typeface="Verdana" charset="0"/>
                <a:cs typeface="Verdana" charset="0"/>
              </a:rPr>
              <a:t>Delivered by:</a:t>
            </a:r>
          </a:p>
        </p:txBody>
      </p:sp>
      <p:sp>
        <p:nvSpPr>
          <p:cNvPr id="9" name="Rectangle 8">
            <a:extLst>
              <a:ext uri="{FF2B5EF4-FFF2-40B4-BE49-F238E27FC236}">
                <a16:creationId xmlns:a16="http://schemas.microsoft.com/office/drawing/2014/main" id="{2A91E5BF-0289-474B-8F86-F98F5C0E2621}"/>
              </a:ext>
            </a:extLst>
          </p:cNvPr>
          <p:cNvSpPr/>
          <p:nvPr/>
        </p:nvSpPr>
        <p:spPr bwMode="auto">
          <a:xfrm>
            <a:off x="179512" y="168748"/>
            <a:ext cx="2808312" cy="1232618"/>
          </a:xfrm>
          <a:prstGeom prst="rect">
            <a:avLst/>
          </a:prstGeom>
          <a:solidFill>
            <a:schemeClr val="accent3"/>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rgbClr val="000000"/>
              </a:solidFill>
              <a:effectLst/>
              <a:latin typeface="Verdana" charset="0"/>
              <a:ea typeface="ＭＳ Ｐゴシック" charset="0"/>
              <a:cs typeface="ＭＳ Ｐゴシック" charset="0"/>
            </a:endParaRPr>
          </a:p>
        </p:txBody>
      </p:sp>
      <p:pic>
        <p:nvPicPr>
          <p:cNvPr id="12" name="Picture 11">
            <a:extLst>
              <a:ext uri="{FF2B5EF4-FFF2-40B4-BE49-F238E27FC236}">
                <a16:creationId xmlns:a16="http://schemas.microsoft.com/office/drawing/2014/main" id="{E0E99504-C8FA-4FB4-9604-5D6494B2CC36}"/>
              </a:ext>
            </a:extLst>
          </p:cNvPr>
          <p:cNvPicPr>
            <a:picLocks noChangeAspect="1"/>
          </p:cNvPicPr>
          <p:nvPr/>
        </p:nvPicPr>
        <p:blipFill>
          <a:blip r:embed="rId4"/>
          <a:stretch>
            <a:fillRect/>
          </a:stretch>
        </p:blipFill>
        <p:spPr>
          <a:xfrm>
            <a:off x="24888" y="168748"/>
            <a:ext cx="3707020" cy="1853510"/>
          </a:xfrm>
          <a:prstGeom prst="rect">
            <a:avLst/>
          </a:prstGeom>
        </p:spPr>
      </p:pic>
    </p:spTree>
    <p:extLst>
      <p:ext uri="{BB962C8B-B14F-4D97-AF65-F5344CB8AC3E}">
        <p14:creationId xmlns:p14="http://schemas.microsoft.com/office/powerpoint/2010/main" val="2009252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Survey link</a:t>
            </a:r>
          </a:p>
        </p:txBody>
      </p:sp>
      <p:sp>
        <p:nvSpPr>
          <p:cNvPr id="3" name="Subtitle 2"/>
          <p:cNvSpPr>
            <a:spLocks noGrp="1"/>
          </p:cNvSpPr>
          <p:nvPr>
            <p:ph type="subTitle" idx="1"/>
          </p:nvPr>
        </p:nvSpPr>
        <p:spPr>
          <a:xfrm>
            <a:off x="539552" y="1772816"/>
            <a:ext cx="7992888" cy="4896544"/>
          </a:xfrm>
        </p:spPr>
        <p:txBody>
          <a:bodyPr/>
          <a:lstStyle/>
          <a:p>
            <a:r>
              <a:rPr lang="en-GB" dirty="0"/>
              <a:t>The survey will be available at: </a:t>
            </a:r>
          </a:p>
          <a:p>
            <a:endParaRPr lang="en-GB" dirty="0"/>
          </a:p>
          <a:p>
            <a:r>
              <a:rPr lang="en-GB" b="0" i="0" u="sng" dirty="0">
                <a:solidFill>
                  <a:srgbClr val="201F1E"/>
                </a:solidFill>
                <a:effectLst/>
                <a:latin typeface="Trebuchet MS" panose="020B0603020202020204" pitchFamily="34" charset="0"/>
                <a:hlinkClick r:id="rId2"/>
              </a:rPr>
              <a:t>https://online1.snapsurveys.com/StudentAlcoholDrugSurvey</a:t>
            </a:r>
            <a:r>
              <a:rPr lang="en-GB" b="0" i="0" dirty="0">
                <a:solidFill>
                  <a:srgbClr val="201F1E"/>
                </a:solidFill>
                <a:effectLst/>
                <a:latin typeface="Trebuchet MS" panose="020B0603020202020204" pitchFamily="34" charset="0"/>
              </a:rPr>
              <a:t> </a:t>
            </a:r>
          </a:p>
          <a:p>
            <a:endParaRPr lang="en-GB" dirty="0"/>
          </a:p>
          <a:p>
            <a:r>
              <a:rPr lang="en-GB" dirty="0"/>
              <a:t>You can use this link in any promotions you’re creating and sending out, however no respondents will be able to complete the survey until the communicated start date of the fieldwork.</a:t>
            </a:r>
          </a:p>
          <a:p>
            <a:endParaRPr lang="en-GB" dirty="0"/>
          </a:p>
        </p:txBody>
      </p:sp>
    </p:spTree>
    <p:extLst>
      <p:ext uri="{BB962C8B-B14F-4D97-AF65-F5344CB8AC3E}">
        <p14:creationId xmlns:p14="http://schemas.microsoft.com/office/powerpoint/2010/main" val="3826104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404664"/>
            <a:ext cx="7988300" cy="1008111"/>
          </a:xfrm>
        </p:spPr>
        <p:txBody>
          <a:bodyPr/>
          <a:lstStyle/>
          <a:p>
            <a:r>
              <a:rPr lang="en-US" dirty="0"/>
              <a:t>Tips and tools for promoting the survey</a:t>
            </a:r>
          </a:p>
        </p:txBody>
      </p:sp>
      <p:sp>
        <p:nvSpPr>
          <p:cNvPr id="3" name="Subtitle 2"/>
          <p:cNvSpPr>
            <a:spLocks noGrp="1"/>
          </p:cNvSpPr>
          <p:nvPr>
            <p:ph type="subTitle" idx="1"/>
          </p:nvPr>
        </p:nvSpPr>
        <p:spPr>
          <a:xfrm>
            <a:off x="179512" y="1556792"/>
            <a:ext cx="8640960" cy="864096"/>
          </a:xfrm>
        </p:spPr>
        <p:txBody>
          <a:bodyPr/>
          <a:lstStyle/>
          <a:p>
            <a:pPr marL="342900" indent="-342900">
              <a:buFont typeface="+mj-lt"/>
              <a:buAutoNum type="arabicPeriod"/>
            </a:pPr>
            <a:r>
              <a:rPr lang="en-US" sz="1400" b="1" dirty="0"/>
              <a:t>Email directly - </a:t>
            </a:r>
            <a:r>
              <a:rPr lang="en-US" sz="1400" dirty="0"/>
              <a:t>send the survey direct to students’ inboxes where possible.  </a:t>
            </a:r>
          </a:p>
          <a:p>
            <a:pPr marL="342900" indent="-342900">
              <a:buFont typeface="+mj-lt"/>
              <a:buAutoNum type="arabicPeriod"/>
            </a:pPr>
            <a:r>
              <a:rPr lang="en-GB" sz="1400" b="1" dirty="0"/>
              <a:t>Personalise your survey invitation – </a:t>
            </a:r>
            <a:r>
              <a:rPr lang="en-GB" sz="1400" dirty="0"/>
              <a:t>use individual’s names to invite them to complete the survey, and sign the invitation off with a name (someone well known such as the SU president or welfare officer can help).</a:t>
            </a:r>
          </a:p>
          <a:p>
            <a:pPr marL="342900" indent="-342900">
              <a:buFont typeface="+mj-lt"/>
              <a:buAutoNum type="arabicPeriod"/>
            </a:pPr>
            <a:r>
              <a:rPr lang="en-GB" sz="1400" b="1" dirty="0"/>
              <a:t>Set a deadline for students to respond – </a:t>
            </a:r>
            <a:r>
              <a:rPr lang="en-GB" sz="1400" dirty="0"/>
              <a:t>you can set your own deadline within the fieldwork period or use the final closing date.</a:t>
            </a:r>
          </a:p>
          <a:p>
            <a:pPr marL="342900" indent="-342900">
              <a:buFont typeface="+mj-lt"/>
              <a:buAutoNum type="arabicPeriod"/>
            </a:pPr>
            <a:r>
              <a:rPr lang="en-GB" sz="1400" b="1" dirty="0"/>
              <a:t>Don’t be afraid of reminders - </a:t>
            </a:r>
            <a:r>
              <a:rPr lang="en-GB" sz="1400" dirty="0"/>
              <a:t>but try not to bombard students. </a:t>
            </a:r>
          </a:p>
          <a:p>
            <a:pPr marL="342900" indent="-342900">
              <a:buFont typeface="+mj-lt"/>
              <a:buAutoNum type="arabicPeriod"/>
            </a:pPr>
            <a:r>
              <a:rPr lang="en-GB" sz="1400" b="1" dirty="0"/>
              <a:t>Tell students about the incentives </a:t>
            </a:r>
            <a:r>
              <a:rPr lang="en-GB" sz="1400" dirty="0"/>
              <a:t>- £100 first prize and 5 £50 prizes!</a:t>
            </a:r>
          </a:p>
          <a:p>
            <a:pPr marL="342900" indent="-342900">
              <a:buFont typeface="+mj-lt"/>
              <a:buAutoNum type="arabicPeriod"/>
            </a:pPr>
            <a:r>
              <a:rPr lang="en-GB" sz="1400" b="1" dirty="0"/>
              <a:t>Use social media to advertise the survey – </a:t>
            </a:r>
            <a:r>
              <a:rPr lang="en-GB" sz="1400" dirty="0"/>
              <a:t>use Twitter, </a:t>
            </a:r>
            <a:r>
              <a:rPr lang="en-GB" sz="1400" dirty="0" err="1"/>
              <a:t>facebook</a:t>
            </a:r>
            <a:r>
              <a:rPr lang="en-GB" sz="1400" dirty="0"/>
              <a:t> pages and your website to direct students to the survey.</a:t>
            </a:r>
          </a:p>
          <a:p>
            <a:pPr marL="342900" indent="-342900">
              <a:buFont typeface="+mj-lt"/>
              <a:buAutoNum type="arabicPeriod"/>
            </a:pPr>
            <a:r>
              <a:rPr lang="en-GB" sz="1400" b="1" dirty="0"/>
              <a:t>Recruit teams of student researchers </a:t>
            </a:r>
            <a:r>
              <a:rPr lang="en-GB" sz="1400" dirty="0"/>
              <a:t>– using tablets to gather responses from students around campus.</a:t>
            </a:r>
          </a:p>
          <a:p>
            <a:pPr marL="342900" indent="-342900">
              <a:buFont typeface="+mj-lt"/>
              <a:buAutoNum type="arabicPeriod"/>
            </a:pPr>
            <a:r>
              <a:rPr lang="en-GB" sz="1400" b="1" dirty="0"/>
              <a:t>Use existing networks and mailing lists </a:t>
            </a:r>
            <a:r>
              <a:rPr lang="en-GB" sz="1400" dirty="0"/>
              <a:t>– such as course rep networks, and clubs and societies lists.</a:t>
            </a:r>
          </a:p>
          <a:p>
            <a:pPr marL="342900" indent="-342900">
              <a:buFont typeface="+mj-lt"/>
              <a:buAutoNum type="arabicPeriod"/>
            </a:pPr>
            <a:endParaRPr lang="en-GB" sz="1400" b="1" dirty="0"/>
          </a:p>
          <a:p>
            <a:pPr marL="342900" indent="-342900">
              <a:buFont typeface="+mj-lt"/>
              <a:buAutoNum type="arabicPeriod"/>
            </a:pPr>
            <a:endParaRPr lang="en-GB" sz="1400" dirty="0"/>
          </a:p>
          <a:p>
            <a:pPr marL="342900" indent="-342900">
              <a:buFont typeface="Arial" panose="020B0604020202020204" pitchFamily="34" charset="0"/>
              <a:buChar char="•"/>
            </a:pPr>
            <a:endParaRPr lang="en-US" sz="1400" dirty="0"/>
          </a:p>
        </p:txBody>
      </p:sp>
      <p:sp>
        <p:nvSpPr>
          <p:cNvPr id="4" name="Rectangular Callout 3"/>
          <p:cNvSpPr/>
          <p:nvPr/>
        </p:nvSpPr>
        <p:spPr bwMode="auto">
          <a:xfrm>
            <a:off x="539552" y="5661248"/>
            <a:ext cx="6264696" cy="792088"/>
          </a:xfrm>
          <a:prstGeom prst="wedgeRectCallout">
            <a:avLst>
              <a:gd name="adj1" fmla="val -3780"/>
              <a:gd name="adj2" fmla="val 73930"/>
            </a:avLst>
          </a:prstGeom>
          <a:solidFill>
            <a:srgbClr val="00AEC7"/>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a:ln>
                  <a:noFill/>
                </a:ln>
                <a:solidFill>
                  <a:schemeClr val="bg1"/>
                </a:solidFill>
                <a:effectLst/>
                <a:latin typeface="Verdana" charset="0"/>
                <a:ea typeface="ＭＳ Ｐゴシック" charset="0"/>
                <a:cs typeface="ＭＳ Ｐゴシック" charset="0"/>
              </a:rPr>
              <a:t>If you have</a:t>
            </a:r>
            <a:r>
              <a:rPr kumimoji="0" lang="en-GB" sz="1400" b="0" i="0" u="none" strike="noStrike" cap="none" normalizeH="0" dirty="0">
                <a:ln>
                  <a:noFill/>
                </a:ln>
                <a:solidFill>
                  <a:schemeClr val="bg1"/>
                </a:solidFill>
                <a:effectLst/>
                <a:latin typeface="Verdana" charset="0"/>
                <a:ea typeface="ＭＳ Ｐゴシック" charset="0"/>
                <a:cs typeface="ＭＳ Ｐゴシック" charset="0"/>
              </a:rPr>
              <a:t> any questions about the research, please contact Rachel Drayson, Head of research and impact at SOS-UK who deliver the research for Drug and Alcohol Impact on behalf of NUS.</a:t>
            </a:r>
            <a:endParaRPr kumimoji="0" lang="en-GB" sz="1400" b="0" i="0" u="none" strike="noStrike" cap="none" normalizeH="0" baseline="0" dirty="0">
              <a:ln>
                <a:noFill/>
              </a:ln>
              <a:solidFill>
                <a:schemeClr val="bg1"/>
              </a:solidFill>
              <a:effectLst/>
              <a:latin typeface="Verdana" charset="0"/>
              <a:ea typeface="ＭＳ Ｐゴシック" charset="0"/>
              <a:cs typeface="ＭＳ Ｐゴシック" charset="0"/>
            </a:endParaRPr>
          </a:p>
        </p:txBody>
      </p:sp>
    </p:spTree>
    <p:extLst>
      <p:ext uri="{BB962C8B-B14F-4D97-AF65-F5344CB8AC3E}">
        <p14:creationId xmlns:p14="http://schemas.microsoft.com/office/powerpoint/2010/main" val="3755721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404664"/>
            <a:ext cx="7988300" cy="1008111"/>
          </a:xfrm>
        </p:spPr>
        <p:txBody>
          <a:bodyPr/>
          <a:lstStyle/>
          <a:p>
            <a:r>
              <a:rPr lang="en-GB" dirty="0"/>
              <a:t>Initial email template</a:t>
            </a:r>
          </a:p>
        </p:txBody>
      </p:sp>
      <p:sp>
        <p:nvSpPr>
          <p:cNvPr id="3" name="Subtitle 2"/>
          <p:cNvSpPr>
            <a:spLocks noGrp="1"/>
          </p:cNvSpPr>
          <p:nvPr>
            <p:ph type="subTitle" idx="1"/>
          </p:nvPr>
        </p:nvSpPr>
        <p:spPr>
          <a:xfrm>
            <a:off x="251520" y="1628800"/>
            <a:ext cx="8496944" cy="864096"/>
          </a:xfrm>
        </p:spPr>
        <p:txBody>
          <a:bodyPr/>
          <a:lstStyle/>
          <a:p>
            <a:r>
              <a:rPr lang="en-GB" sz="1800" b="1" dirty="0"/>
              <a:t>Win £250 by completing our short survey!</a:t>
            </a:r>
          </a:p>
          <a:p>
            <a:endParaRPr lang="en-GB" sz="800" b="1" dirty="0"/>
          </a:p>
          <a:p>
            <a:r>
              <a:rPr lang="en-GB" sz="1600" b="1" dirty="0"/>
              <a:t>Dear [Insert name]</a:t>
            </a:r>
          </a:p>
          <a:p>
            <a:endParaRPr lang="en-GB" sz="1000" b="1" dirty="0"/>
          </a:p>
          <a:p>
            <a:r>
              <a:rPr lang="en-GB" sz="1600" dirty="0"/>
              <a:t>Your union, university and NUS are conducting a short and confidential survey with students to find out your views and experiences related to drugs.  </a:t>
            </a:r>
            <a:r>
              <a:rPr lang="en-GB" sz="1600" b="1" dirty="0"/>
              <a:t>You don’t have to use drugs or drink alcohol to take part.</a:t>
            </a:r>
          </a:p>
          <a:p>
            <a:r>
              <a:rPr lang="en-GB" sz="1000" dirty="0"/>
              <a:t> </a:t>
            </a:r>
          </a:p>
          <a:p>
            <a:r>
              <a:rPr lang="en-GB" sz="1600" dirty="0"/>
              <a:t>To thank you for taking part in this survey you are in with a chance of winning a top cash prize of £100 or one of five £50 runner up prizes!</a:t>
            </a:r>
          </a:p>
          <a:p>
            <a:r>
              <a:rPr lang="en-GB" sz="900" dirty="0"/>
              <a:t> </a:t>
            </a:r>
          </a:p>
          <a:p>
            <a:r>
              <a:rPr lang="en-GB" sz="1600" b="1" dirty="0"/>
              <a:t>Click here [insert link] to complete the survey!</a:t>
            </a:r>
          </a:p>
          <a:p>
            <a:endParaRPr lang="en-GB" sz="1000" dirty="0"/>
          </a:p>
          <a:p>
            <a:r>
              <a:rPr lang="en-GB" sz="1600" dirty="0"/>
              <a:t>The survey should take around 10 – 15 minutes to complete.  The deadline for taking part is [insert date] so make sure you have your say.</a:t>
            </a:r>
          </a:p>
          <a:p>
            <a:endParaRPr lang="en-GB" sz="1600" dirty="0"/>
          </a:p>
          <a:p>
            <a:r>
              <a:rPr lang="en-GB" sz="1600" dirty="0"/>
              <a:t>Thanks for your time,</a:t>
            </a:r>
          </a:p>
          <a:p>
            <a:r>
              <a:rPr lang="en-GB" sz="1600" dirty="0"/>
              <a:t> </a:t>
            </a:r>
          </a:p>
          <a:p>
            <a:r>
              <a:rPr lang="en-GB" sz="1600" dirty="0"/>
              <a:t>[Insert name]	</a:t>
            </a:r>
          </a:p>
          <a:p>
            <a:endParaRPr lang="en-GB" sz="1800" dirty="0"/>
          </a:p>
        </p:txBody>
      </p:sp>
    </p:spTree>
    <p:extLst>
      <p:ext uri="{BB962C8B-B14F-4D97-AF65-F5344CB8AC3E}">
        <p14:creationId xmlns:p14="http://schemas.microsoft.com/office/powerpoint/2010/main" val="2352867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Reminder email template</a:t>
            </a:r>
          </a:p>
        </p:txBody>
      </p:sp>
      <p:sp>
        <p:nvSpPr>
          <p:cNvPr id="3" name="Subtitle 2"/>
          <p:cNvSpPr>
            <a:spLocks noGrp="1"/>
          </p:cNvSpPr>
          <p:nvPr>
            <p:ph type="subTitle" idx="1"/>
          </p:nvPr>
        </p:nvSpPr>
        <p:spPr/>
        <p:txBody>
          <a:bodyPr/>
          <a:lstStyle/>
          <a:p>
            <a:r>
              <a:rPr lang="en-GB" sz="1400" dirty="0"/>
              <a:t>Dear [insert name],</a:t>
            </a:r>
          </a:p>
          <a:p>
            <a:endParaRPr lang="en-GB" sz="1400" dirty="0"/>
          </a:p>
          <a:p>
            <a:r>
              <a:rPr lang="en-GB" sz="1400" dirty="0"/>
              <a:t>Just a reminder, if you haven’t already completed the survey, to tell us what you think and you could win </a:t>
            </a:r>
            <a:r>
              <a:rPr lang="en-GB" sz="1400" b="1" dirty="0"/>
              <a:t>£100 in cash!</a:t>
            </a:r>
            <a:br>
              <a:rPr lang="en-GB" sz="1400" b="1" dirty="0"/>
            </a:br>
            <a:br>
              <a:rPr lang="en-GB" sz="1400" dirty="0"/>
            </a:br>
            <a:r>
              <a:rPr lang="en-GB" sz="1400" dirty="0"/>
              <a:t>Just click the link below to take part in our confidential online survey and enter our prize draw that will take place in December 2021.</a:t>
            </a:r>
            <a:br>
              <a:rPr lang="en-GB" sz="1400" dirty="0"/>
            </a:br>
            <a:br>
              <a:rPr lang="en-GB" sz="1400" dirty="0"/>
            </a:br>
            <a:r>
              <a:rPr lang="en-GB" sz="1400" b="1" dirty="0"/>
              <a:t>Click here to take the survey! [Insert hyperlink]</a:t>
            </a:r>
            <a:br>
              <a:rPr lang="en-GB" sz="1400" dirty="0"/>
            </a:br>
            <a:br>
              <a:rPr lang="en-GB" sz="1400" dirty="0"/>
            </a:br>
            <a:r>
              <a:rPr lang="en-GB" sz="1400" dirty="0"/>
              <a:t>More about the survey…</a:t>
            </a:r>
          </a:p>
          <a:p>
            <a:br>
              <a:rPr lang="en-GB" sz="1400" dirty="0"/>
            </a:br>
            <a:r>
              <a:rPr lang="en-GB" sz="1400" dirty="0"/>
              <a:t>This survey will take no more than 15 minutes.  In it, we ask about views and experiences of drinking alcohol. All responses are strictly confidential and you do not need to be an alcohol drinker to take part.</a:t>
            </a:r>
            <a:br>
              <a:rPr lang="en-GB" sz="1400" dirty="0"/>
            </a:br>
            <a:br>
              <a:rPr lang="en-GB" sz="1400" dirty="0"/>
            </a:br>
            <a:r>
              <a:rPr lang="en-GB" sz="1400" dirty="0"/>
              <a:t>The deadline for taking part is [insert date] so make sure you have your say.  </a:t>
            </a:r>
            <a:br>
              <a:rPr lang="en-GB" sz="1400" dirty="0"/>
            </a:br>
            <a:br>
              <a:rPr lang="en-GB" sz="1400" dirty="0"/>
            </a:br>
            <a:r>
              <a:rPr lang="en-GB" sz="1400" b="1" dirty="0"/>
              <a:t>Thanks for your time,</a:t>
            </a:r>
            <a:br>
              <a:rPr lang="en-GB" sz="1400" dirty="0"/>
            </a:br>
            <a:br>
              <a:rPr lang="en-GB" sz="1400" dirty="0"/>
            </a:br>
            <a:r>
              <a:rPr lang="en-GB" sz="1400" dirty="0"/>
              <a:t>[Insert name]</a:t>
            </a:r>
          </a:p>
          <a:p>
            <a:endParaRPr lang="en-GB" dirty="0"/>
          </a:p>
        </p:txBody>
      </p:sp>
    </p:spTree>
    <p:extLst>
      <p:ext uri="{BB962C8B-B14F-4D97-AF65-F5344CB8AC3E}">
        <p14:creationId xmlns:p14="http://schemas.microsoft.com/office/powerpoint/2010/main" val="777372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How many responses?</a:t>
            </a:r>
          </a:p>
        </p:txBody>
      </p:sp>
      <p:sp>
        <p:nvSpPr>
          <p:cNvPr id="3" name="Subtitle 2"/>
          <p:cNvSpPr>
            <a:spLocks noGrp="1"/>
          </p:cNvSpPr>
          <p:nvPr>
            <p:ph type="subTitle" idx="1"/>
          </p:nvPr>
        </p:nvSpPr>
        <p:spPr>
          <a:xfrm>
            <a:off x="179512" y="1572245"/>
            <a:ext cx="8208912" cy="648072"/>
          </a:xfrm>
        </p:spPr>
        <p:txBody>
          <a:bodyPr/>
          <a:lstStyle/>
          <a:p>
            <a:pPr marL="342900" indent="-342900">
              <a:buFont typeface="Arial" panose="020B0604020202020204" pitchFamily="34" charset="0"/>
              <a:buChar char="•"/>
            </a:pPr>
            <a:r>
              <a:rPr lang="en-GB" sz="1200" dirty="0"/>
              <a:t>A good target is at least 95% confidence level, with a 5% margin of error.</a:t>
            </a:r>
          </a:p>
          <a:p>
            <a:pPr marL="342900" indent="-342900">
              <a:buFont typeface="Arial" panose="020B0604020202020204" pitchFamily="34" charset="0"/>
              <a:buChar char="•"/>
            </a:pPr>
            <a:r>
              <a:rPr lang="en-GB" sz="1200" dirty="0"/>
              <a:t>This means that 95 times out of 100, if the survey was repeated, the true value would lie within a 5% range of the value seen in our research.  </a:t>
            </a:r>
          </a:p>
          <a:p>
            <a:pPr marL="342900" indent="-342900">
              <a:buFont typeface="Arial" panose="020B0604020202020204" pitchFamily="34" charset="0"/>
              <a:buChar char="•"/>
            </a:pPr>
            <a:r>
              <a:rPr lang="en-GB" sz="1200" dirty="0"/>
              <a:t>You can calculate how many responses are required at 95% confidence level by using this online tool: </a:t>
            </a:r>
            <a:r>
              <a:rPr lang="en-GB" sz="1200" dirty="0">
                <a:hlinkClick r:id="rId2"/>
              </a:rPr>
              <a:t>http://www.raosoft.com/samplesize.html</a:t>
            </a:r>
            <a:endParaRPr lang="en-GB" sz="1200" dirty="0"/>
          </a:p>
          <a:p>
            <a:pPr marL="342900" indent="-342900">
              <a:buFont typeface="Arial" panose="020B0604020202020204" pitchFamily="34" charset="0"/>
              <a:buChar char="•"/>
            </a:pPr>
            <a:r>
              <a:rPr lang="en-GB" sz="1200" dirty="0"/>
              <a:t>To calculate your response target, input the number of students currently at your institution in the part of the form highlighted by the red box.</a:t>
            </a:r>
          </a:p>
          <a:p>
            <a:endParaRPr lang="en-GB" sz="1200" dirty="0"/>
          </a:p>
          <a:p>
            <a:endParaRPr lang="en-GB" sz="1200" dirty="0"/>
          </a:p>
          <a:p>
            <a:endParaRPr lang="en-GB" sz="1200" dirty="0"/>
          </a:p>
          <a:p>
            <a:endParaRPr lang="en-GB" sz="1200" dirty="0"/>
          </a:p>
          <a:p>
            <a:endParaRPr lang="en-GB" sz="1200" dirty="0"/>
          </a:p>
          <a:p>
            <a:endParaRPr lang="en-GB" sz="1200" dirty="0"/>
          </a:p>
          <a:p>
            <a:pPr marL="171450" indent="-171450">
              <a:buFont typeface="Arial" panose="020B0604020202020204" pitchFamily="34" charset="0"/>
              <a:buChar char="•"/>
            </a:pPr>
            <a:endParaRPr lang="en-GB" sz="1200" dirty="0"/>
          </a:p>
          <a:p>
            <a:endParaRPr lang="en-GB" sz="1200" dirty="0"/>
          </a:p>
          <a:p>
            <a:pPr marL="342900" indent="-342900">
              <a:buFont typeface="Arial" panose="020B0604020202020204" pitchFamily="34" charset="0"/>
              <a:buChar char="•"/>
            </a:pPr>
            <a:endParaRPr lang="en-GB" sz="1200" dirty="0"/>
          </a:p>
          <a:p>
            <a:pPr marL="342900" indent="-342900">
              <a:buFont typeface="Arial" panose="020B0604020202020204" pitchFamily="34" charset="0"/>
              <a:buChar char="•"/>
            </a:pPr>
            <a:r>
              <a:rPr lang="en-GB" sz="1200" dirty="0"/>
              <a:t>Your responses should still be reflective of the overall make up of the student population at your university.  For example, if 60% of your students are female, ideally 60% of your respondents would be too.</a:t>
            </a:r>
          </a:p>
          <a:p>
            <a:pPr marL="342900" indent="-342900">
              <a:buFont typeface="Arial" panose="020B0604020202020204" pitchFamily="34" charset="0"/>
              <a:buChar char="•"/>
            </a:pPr>
            <a:r>
              <a:rPr lang="en-GB" sz="1200" dirty="0"/>
              <a:t>Updates will be </a:t>
            </a:r>
            <a:r>
              <a:rPr lang="en-GB" sz="1200"/>
              <a:t>provided throughout </a:t>
            </a:r>
            <a:r>
              <a:rPr lang="en-GB" sz="1200" dirty="0"/>
              <a:t>the fieldwork period so you can see if particular groups are underrepresented and target further promotions accordingly.  </a:t>
            </a:r>
          </a:p>
        </p:txBody>
      </p:sp>
      <p:pic>
        <p:nvPicPr>
          <p:cNvPr id="4" name="Picture 3"/>
          <p:cNvPicPr>
            <a:picLocks noChangeAspect="1"/>
          </p:cNvPicPr>
          <p:nvPr/>
        </p:nvPicPr>
        <p:blipFill>
          <a:blip r:embed="rId3"/>
          <a:stretch>
            <a:fillRect/>
          </a:stretch>
        </p:blipFill>
        <p:spPr>
          <a:xfrm>
            <a:off x="179512" y="3356992"/>
            <a:ext cx="8876046" cy="1584176"/>
          </a:xfrm>
          <a:prstGeom prst="rect">
            <a:avLst/>
          </a:prstGeom>
        </p:spPr>
      </p:pic>
      <p:sp>
        <p:nvSpPr>
          <p:cNvPr id="5" name="Rectangle 4"/>
          <p:cNvSpPr/>
          <p:nvPr/>
        </p:nvSpPr>
        <p:spPr bwMode="auto">
          <a:xfrm>
            <a:off x="179512" y="4221088"/>
            <a:ext cx="1906285" cy="288032"/>
          </a:xfrm>
          <a:prstGeom prst="rect">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rgbClr val="000000"/>
              </a:solidFill>
              <a:effectLst/>
              <a:latin typeface="Verdana" charset="0"/>
              <a:ea typeface="ＭＳ Ｐゴシック" charset="0"/>
              <a:cs typeface="ＭＳ Ｐゴシック" charset="0"/>
            </a:endParaRPr>
          </a:p>
        </p:txBody>
      </p:sp>
    </p:spTree>
    <p:extLst>
      <p:ext uri="{BB962C8B-B14F-4D97-AF65-F5344CB8AC3E}">
        <p14:creationId xmlns:p14="http://schemas.microsoft.com/office/powerpoint/2010/main" val="963539073"/>
      </p:ext>
    </p:extLst>
  </p:cSld>
  <p:clrMapOvr>
    <a:masterClrMapping/>
  </p:clrMapOvr>
</p:sld>
</file>

<file path=ppt/theme/theme1.xml><?xml version="1.0" encoding="utf-8"?>
<a:theme xmlns:a="http://schemas.openxmlformats.org/drawingml/2006/main" name="NUS-Presentation-template">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Verdana"/>
        <a:ea typeface="ＭＳ Ｐゴシック"/>
        <a:cs typeface="ＭＳ Ｐゴシック"/>
      </a:majorFont>
      <a:minorFont>
        <a:latin typeface="Verdan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Verdana"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Verdana"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73725B260DEC94F919E1066538D08C7" ma:contentTypeVersion="11" ma:contentTypeDescription="Create a new document." ma:contentTypeScope="" ma:versionID="2b7a7c97c0dabf8d833975faa8278cea">
  <xsd:schema xmlns:xsd="http://www.w3.org/2001/XMLSchema" xmlns:xs="http://www.w3.org/2001/XMLSchema" xmlns:p="http://schemas.microsoft.com/office/2006/metadata/properties" xmlns:ns3="b2cffdb9-54cf-4d2f-8674-35fd1184683e" xmlns:ns4="14d8162b-54d4-4985-98bb-a6d2f0d3476e" targetNamespace="http://schemas.microsoft.com/office/2006/metadata/properties" ma:root="true" ma:fieldsID="b87081d195e0449ad715b8a6884d4f1f" ns3:_="" ns4:_="">
    <xsd:import namespace="b2cffdb9-54cf-4d2f-8674-35fd1184683e"/>
    <xsd:import namespace="14d8162b-54d4-4985-98bb-a6d2f0d3476e"/>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cffdb9-54cf-4d2f-8674-35fd118468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4d8162b-54d4-4985-98bb-a6d2f0d3476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000EDA6-00EB-45B1-AEAA-23FFDCDB947F}">
  <ds:schemaRefs>
    <ds:schemaRef ds:uri="http://schemas.openxmlformats.org/package/2006/metadata/core-properties"/>
    <ds:schemaRef ds:uri="b2cffdb9-54cf-4d2f-8674-35fd1184683e"/>
    <ds:schemaRef ds:uri="http://purl.org/dc/elements/1.1/"/>
    <ds:schemaRef ds:uri="http://www.w3.org/XML/1998/namespace"/>
    <ds:schemaRef ds:uri="http://schemas.microsoft.com/office/2006/metadata/properties"/>
    <ds:schemaRef ds:uri="http://schemas.microsoft.com/office/2006/documentManagement/types"/>
    <ds:schemaRef ds:uri="http://schemas.microsoft.com/office/infopath/2007/PartnerControls"/>
    <ds:schemaRef ds:uri="14d8162b-54d4-4985-98bb-a6d2f0d3476e"/>
    <ds:schemaRef ds:uri="http://purl.org/dc/dcmitype/"/>
    <ds:schemaRef ds:uri="http://purl.org/dc/terms/"/>
  </ds:schemaRefs>
</ds:datastoreItem>
</file>

<file path=customXml/itemProps2.xml><?xml version="1.0" encoding="utf-8"?>
<ds:datastoreItem xmlns:ds="http://schemas.openxmlformats.org/officeDocument/2006/customXml" ds:itemID="{DE76B741-8B38-47F8-B43E-7423D898FB60}">
  <ds:schemaRefs>
    <ds:schemaRef ds:uri="http://schemas.microsoft.com/sharepoint/v3/contenttype/forms"/>
  </ds:schemaRefs>
</ds:datastoreItem>
</file>

<file path=customXml/itemProps3.xml><?xml version="1.0" encoding="utf-8"?>
<ds:datastoreItem xmlns:ds="http://schemas.openxmlformats.org/officeDocument/2006/customXml" ds:itemID="{D74D7383-2754-44EF-B260-68166AA025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2cffdb9-54cf-4d2f-8674-35fd1184683e"/>
    <ds:schemaRef ds:uri="14d8162b-54d4-4985-98bb-a6d2f0d34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NUS-Presentation-template</Template>
  <TotalTime>0</TotalTime>
  <Words>754</Words>
  <Application>Microsoft Office PowerPoint</Application>
  <PresentationFormat>On-screen Show (4:3)</PresentationFormat>
  <Paragraphs>58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Trebuchet MS</vt:lpstr>
      <vt:lpstr>Verdana</vt:lpstr>
      <vt:lpstr>NUS-Presentation-template</vt:lpstr>
      <vt:lpstr>PowerPoint Presentation</vt:lpstr>
      <vt:lpstr>Survey link</vt:lpstr>
      <vt:lpstr>Tips and tools for promoting the survey</vt:lpstr>
      <vt:lpstr>Initial email template</vt:lpstr>
      <vt:lpstr>Reminder email template</vt:lpstr>
      <vt:lpstr>How many responses?</vt:lpstr>
    </vt:vector>
  </TitlesOfParts>
  <Company>NUS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NUS ORG</dc:creator>
  <cp:lastModifiedBy>Franceska Fisher</cp:lastModifiedBy>
  <cp:revision>40</cp:revision>
  <cp:lastPrinted>2015-10-06T15:14:25Z</cp:lastPrinted>
  <dcterms:created xsi:type="dcterms:W3CDTF">2014-05-02T13:04:17Z</dcterms:created>
  <dcterms:modified xsi:type="dcterms:W3CDTF">2021-11-10T11:25:59Z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0x010100773725B260DEC94F919E1066538D08C7</vt:lpwstr>
  </property>
</Properties>
</file>