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36"/>
  </p:notesMasterIdLst>
  <p:handoutMasterIdLst>
    <p:handoutMasterId r:id="rId37"/>
  </p:handoutMasterIdLst>
  <p:sldIdLst>
    <p:sldId id="443" r:id="rId5"/>
    <p:sldId id="445" r:id="rId6"/>
    <p:sldId id="534" r:id="rId7"/>
    <p:sldId id="536" r:id="rId8"/>
    <p:sldId id="537" r:id="rId9"/>
    <p:sldId id="552" r:id="rId10"/>
    <p:sldId id="553" r:id="rId11"/>
    <p:sldId id="538" r:id="rId12"/>
    <p:sldId id="539" r:id="rId13"/>
    <p:sldId id="550" r:id="rId14"/>
    <p:sldId id="551" r:id="rId15"/>
    <p:sldId id="542" r:id="rId16"/>
    <p:sldId id="543" r:id="rId17"/>
    <p:sldId id="556" r:id="rId18"/>
    <p:sldId id="557" r:id="rId19"/>
    <p:sldId id="544" r:id="rId20"/>
    <p:sldId id="545" r:id="rId21"/>
    <p:sldId id="554" r:id="rId22"/>
    <p:sldId id="555" r:id="rId23"/>
    <p:sldId id="546" r:id="rId24"/>
    <p:sldId id="547" r:id="rId25"/>
    <p:sldId id="548" r:id="rId26"/>
    <p:sldId id="549" r:id="rId27"/>
    <p:sldId id="535" r:id="rId28"/>
    <p:sldId id="525" r:id="rId29"/>
    <p:sldId id="533" r:id="rId30"/>
    <p:sldId id="528" r:id="rId31"/>
    <p:sldId id="529" r:id="rId32"/>
    <p:sldId id="518" r:id="rId33"/>
    <p:sldId id="519" r:id="rId34"/>
    <p:sldId id="52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85" userDrawn="1">
          <p15:clr>
            <a:srgbClr val="A4A3A4"/>
          </p15:clr>
        </p15:guide>
        <p15:guide id="2" pos="5722" userDrawn="1">
          <p15:clr>
            <a:srgbClr val="A4A3A4"/>
          </p15:clr>
        </p15:guide>
        <p15:guide id="3" orient="horz" pos="2523" userDrawn="1">
          <p15:clr>
            <a:srgbClr val="A4A3A4"/>
          </p15:clr>
        </p15:guide>
        <p15:guide id="4" pos="7197" userDrawn="1">
          <p15:clr>
            <a:srgbClr val="A4A3A4"/>
          </p15:clr>
        </p15:guide>
        <p15:guide id="5" pos="483" userDrawn="1">
          <p15:clr>
            <a:srgbClr val="A4A3A4"/>
          </p15:clr>
        </p15:guide>
        <p15:guide id="6" orient="horz" pos="867" userDrawn="1">
          <p15:clr>
            <a:srgbClr val="A4A3A4"/>
          </p15:clr>
        </p15:guide>
        <p15:guide id="7" orient="horz" pos="4224" userDrawn="1">
          <p15:clr>
            <a:srgbClr val="A4A3A4"/>
          </p15:clr>
        </p15:guide>
        <p15:guide id="8" pos="4475" userDrawn="1">
          <p15:clr>
            <a:srgbClr val="A4A3A4"/>
          </p15:clr>
        </p15:guide>
        <p15:guide id="9" pos="2955" userDrawn="1">
          <p15:clr>
            <a:srgbClr val="A4A3A4"/>
          </p15:clr>
        </p15:guide>
        <p15:guide id="10" pos="195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114"/>
    <a:srgbClr val="D73194"/>
    <a:srgbClr val="4C1AB2"/>
    <a:srgbClr val="FEC33D"/>
    <a:srgbClr val="8EC63F"/>
    <a:srgbClr val="EE1B3A"/>
    <a:srgbClr val="A0529F"/>
    <a:srgbClr val="5961A0"/>
    <a:srgbClr val="007B97"/>
    <a:srgbClr val="1E93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37828E-4437-47C0-9408-FB5C3AB7DCE6}" v="1" dt="2021-06-08T16:21:32.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32555" autoAdjust="0"/>
  </p:normalViewPr>
  <p:slideViewPr>
    <p:cSldViewPr snapToGrid="0" showGuides="1">
      <p:cViewPr varScale="1">
        <p:scale>
          <a:sx n="28" d="100"/>
          <a:sy n="28" d="100"/>
        </p:scale>
        <p:origin x="2064" y="16"/>
      </p:cViewPr>
      <p:guideLst>
        <p:guide orient="horz" pos="1185"/>
        <p:guide pos="5722"/>
        <p:guide orient="horz" pos="2523"/>
        <p:guide pos="7197"/>
        <p:guide pos="483"/>
        <p:guide orient="horz" pos="867"/>
        <p:guide orient="horz" pos="4224"/>
        <p:guide pos="4475"/>
        <p:guide pos="2955"/>
        <p:guide pos="1958"/>
      </p:guideLst>
    </p:cSldViewPr>
  </p:slideViewPr>
  <p:notesTextViewPr>
    <p:cViewPr>
      <p:scale>
        <a:sx n="3" d="2"/>
        <a:sy n="3" d="2"/>
      </p:scale>
      <p:origin x="0" y="0"/>
    </p:cViewPr>
  </p:notesTextViewPr>
  <p:sorterViewPr>
    <p:cViewPr>
      <p:scale>
        <a:sx n="100" d="100"/>
        <a:sy n="100" d="100"/>
      </p:scale>
      <p:origin x="0" y="-9590"/>
    </p:cViewPr>
  </p:sorterViewPr>
  <p:notesViewPr>
    <p:cSldViewPr snapToGrid="0" showGuides="1">
      <p:cViewPr varScale="1">
        <p:scale>
          <a:sx n="64" d="100"/>
          <a:sy n="64" d="100"/>
        </p:scale>
        <p:origin x="230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Soper" userId="a8ba6e26-e666-4125-8624-1396f6ff6fb6" providerId="ADAL" clId="{7F37828E-4437-47C0-9408-FB5C3AB7DCE6}"/>
    <pc:docChg chg="modSld sldOrd">
      <pc:chgData name="Rachel Soper" userId="a8ba6e26-e666-4125-8624-1396f6ff6fb6" providerId="ADAL" clId="{7F37828E-4437-47C0-9408-FB5C3AB7DCE6}" dt="2021-06-08T16:21:32.635" v="0"/>
      <pc:docMkLst>
        <pc:docMk/>
      </pc:docMkLst>
      <pc:sldChg chg="ord">
        <pc:chgData name="Rachel Soper" userId="a8ba6e26-e666-4125-8624-1396f6ff6fb6" providerId="ADAL" clId="{7F37828E-4437-47C0-9408-FB5C3AB7DCE6}" dt="2021-06-08T16:21:32.635" v="0"/>
        <pc:sldMkLst>
          <pc:docMk/>
          <pc:sldMk cId="1310481494" sldId="52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88719B-96C9-470F-9C38-EA43E419F24E}" type="datetimeFigureOut">
              <a:rPr lang="en-GB" smtClean="0"/>
              <a:t>08/06/2021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FB0E6F-9E6E-404E-8BA5-26E8E85BD9E0}" type="slidenum">
              <a:rPr lang="en-GB" smtClean="0"/>
              <a:t>‹#›</a:t>
            </a:fld>
            <a:endParaRPr lang="en-GB"/>
          </a:p>
        </p:txBody>
      </p:sp>
    </p:spTree>
    <p:extLst>
      <p:ext uri="{BB962C8B-B14F-4D97-AF65-F5344CB8AC3E}">
        <p14:creationId xmlns:p14="http://schemas.microsoft.com/office/powerpoint/2010/main" val="2773597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58C8D-CCA0-4AD0-9804-D778EDF0B518}" type="datetimeFigureOut">
              <a:rPr lang="en-GB" smtClean="0"/>
              <a:t>08/06/2021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C016D-44DA-422C-B26A-FDA5FDE2E24D}" type="slidenum">
              <a:rPr lang="en-GB" smtClean="0"/>
              <a:t>‹#›</a:t>
            </a:fld>
            <a:endParaRPr lang="en-GB"/>
          </a:p>
        </p:txBody>
      </p:sp>
    </p:spTree>
    <p:extLst>
      <p:ext uri="{BB962C8B-B14F-4D97-AF65-F5344CB8AC3E}">
        <p14:creationId xmlns:p14="http://schemas.microsoft.com/office/powerpoint/2010/main" val="273212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nc-nd/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edocs.unep.org/handle/20.500.11822/8489"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cait.wri.org/historic"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cait.wri.org/historic"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cait.wri.org/historic"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This activity is from a complete set of Carbon Literacy training materials &amp;</a:t>
            </a:r>
            <a:r>
              <a:rPr lang="en-GB" sz="1100" baseline="0" dirty="0"/>
              <a:t> accompanying trainer guide created by Carbon Literacy Consultants Rachel Dunk &amp; Jane </a:t>
            </a:r>
            <a:r>
              <a:rPr lang="en-GB" sz="1100" baseline="0" dirty="0" err="1"/>
              <a:t>Mörk</a:t>
            </a:r>
            <a:r>
              <a:rPr lang="en-GB" sz="1100" baseline="0" dirty="0"/>
              <a:t>, Manchester Metropolitan University.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t>The Carbon Literacy training materials are licensed for re-use under a Creative Commons Attribution – Non Commercial – No Derivatives 4.0 International License (CC BY-NC-ND 4.0) – see </a:t>
            </a:r>
            <a:r>
              <a:rPr lang="en-GB" sz="1100" b="1" dirty="0">
                <a:hlinkClick r:id="rId3"/>
              </a:rPr>
              <a:t>https://creativecommons.org/licenses/by-nc-nd/4.0/</a:t>
            </a:r>
            <a:endParaRPr lang="en-GB"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r>
              <a:rPr lang="en-GB" sz="1100" baseline="0" dirty="0"/>
              <a:t>This license does not apply to third party material incorporated in the Carbon Literacy Training materials.  All photographic images used in this slide set are third party content.  Attribution and marking of third party content offered under different CC licenses is provided in the notes pages of the appropriate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aseline="0" dirty="0"/>
              <a:t>This slide set is for the </a:t>
            </a:r>
            <a:r>
              <a:rPr lang="en-GB" sz="1100" b="1" baseline="0" dirty="0"/>
              <a:t>Greenhouse Gas Quiz </a:t>
            </a:r>
            <a:r>
              <a:rPr lang="en-GB" sz="1100" baseline="0" dirty="0"/>
              <a:t>– which is suitable for large group (conference style) training or remote (webinar) delivery.  A matching game (</a:t>
            </a:r>
            <a:r>
              <a:rPr lang="en-GB" sz="1100" b="1" baseline="0" dirty="0"/>
              <a:t>Greenhouse Gas Game</a:t>
            </a:r>
            <a:r>
              <a:rPr lang="en-GB" sz="1100" baseline="0" dirty="0"/>
              <a:t>) version for standard format face-to-face delivery is also available. </a:t>
            </a:r>
            <a:r>
              <a:rPr lang="en-GB" sz="1100" dirty="0"/>
              <a:t>We have made these materials freely available to support the roll out of carbon literacy training to as many people as possible.  All we ask is that you acknowledge</a:t>
            </a:r>
            <a:r>
              <a:rPr lang="en-GB" sz="1100" baseline="0" dirty="0"/>
              <a:t> Manchester Metropolitan University as the creator of this work – and we would really appreciate it if you would take the time to email us and let us know how you are using the materials (and give any feedback you may have) at carbonliteracy@mmu.ac.uk  </a:t>
            </a:r>
          </a:p>
          <a:p>
            <a:endParaRPr lang="en-GB" sz="1100" baseline="0" dirty="0"/>
          </a:p>
          <a:p>
            <a:r>
              <a:rPr lang="en-GB" sz="1100" baseline="0" dirty="0"/>
              <a:t>We would strongly prefer it if you used our slides as provided – and request that at a minimum our logo and the creative commons license information is included on all slides related to this activity. If you have any questions, please email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p:txBody>
      </p:sp>
      <p:sp>
        <p:nvSpPr>
          <p:cNvPr id="4" name="Slide Number Placeholder 3"/>
          <p:cNvSpPr>
            <a:spLocks noGrp="1"/>
          </p:cNvSpPr>
          <p:nvPr>
            <p:ph type="sldNum" sz="quarter" idx="10"/>
          </p:nvPr>
        </p:nvSpPr>
        <p:spPr/>
        <p:txBody>
          <a:bodyPr/>
          <a:lstStyle/>
          <a:p>
            <a:fld id="{211C016D-44DA-422C-B26A-FDA5FDE2E24D}" type="slidenum">
              <a:rPr lang="en-GB" smtClean="0"/>
              <a:t>1</a:t>
            </a:fld>
            <a:endParaRPr lang="en-GB"/>
          </a:p>
        </p:txBody>
      </p:sp>
    </p:spTree>
    <p:extLst>
      <p:ext uri="{BB962C8B-B14F-4D97-AF65-F5344CB8AC3E}">
        <p14:creationId xmlns:p14="http://schemas.microsoft.com/office/powerpoint/2010/main" val="4097705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Refrigerant Gases (1/2 – QUESTION) </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IMAGE ATTRIBUTION</a:t>
            </a:r>
          </a:p>
          <a:p>
            <a:r>
              <a:rPr lang="en-GB" b="1" baseline="0" dirty="0"/>
              <a:t>Refrigerant Gases: </a:t>
            </a:r>
            <a:r>
              <a:rPr lang="en-GB" baseline="0" dirty="0"/>
              <a:t>Image by Kevin Phillips from </a:t>
            </a:r>
            <a:r>
              <a:rPr lang="en-GB" baseline="0" dirty="0" err="1"/>
              <a:t>Pixabay</a:t>
            </a:r>
            <a:r>
              <a:rPr lang="en-GB" baseline="0" dirty="0"/>
              <a:t> (pixabay.com/photos/supermarket-fridge-produce-food-949912/). </a:t>
            </a:r>
          </a:p>
          <a:p>
            <a:endParaRPr lang="en-GB" b="1" dirty="0"/>
          </a:p>
        </p:txBody>
      </p:sp>
      <p:sp>
        <p:nvSpPr>
          <p:cNvPr id="4" name="Slide Number Placeholder 3"/>
          <p:cNvSpPr>
            <a:spLocks noGrp="1"/>
          </p:cNvSpPr>
          <p:nvPr>
            <p:ph type="sldNum" sz="quarter" idx="10"/>
          </p:nvPr>
        </p:nvSpPr>
        <p:spPr/>
        <p:txBody>
          <a:bodyPr/>
          <a:lstStyle/>
          <a:p>
            <a:fld id="{211C016D-44DA-422C-B26A-FDA5FDE2E24D}" type="slidenum">
              <a:rPr lang="en-GB" smtClean="0"/>
              <a:t>10</a:t>
            </a:fld>
            <a:endParaRPr lang="en-GB"/>
          </a:p>
        </p:txBody>
      </p:sp>
    </p:spTree>
    <p:extLst>
      <p:ext uri="{BB962C8B-B14F-4D97-AF65-F5344CB8AC3E}">
        <p14:creationId xmlns:p14="http://schemas.microsoft.com/office/powerpoint/2010/main" val="1585907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Refrigerant Gases (2/2 – ANSWER) </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IMAGE ATTRIBUTION</a:t>
            </a:r>
          </a:p>
          <a:p>
            <a:r>
              <a:rPr lang="en-GB" b="1" baseline="0" dirty="0"/>
              <a:t>Refrigerant Gases: </a:t>
            </a:r>
            <a:r>
              <a:rPr lang="en-GB" baseline="0" dirty="0"/>
              <a:t>Image by Kevin Phillips from </a:t>
            </a:r>
            <a:r>
              <a:rPr lang="en-GB" baseline="0" dirty="0" err="1"/>
              <a:t>Pixabay</a:t>
            </a:r>
            <a:r>
              <a:rPr lang="en-GB" baseline="0" dirty="0"/>
              <a:t> (pixabay.com/photos/supermarket-fridge-produce-food-949912/). </a:t>
            </a:r>
          </a:p>
          <a:p>
            <a:endParaRPr lang="en-GB" b="1" dirty="0"/>
          </a:p>
        </p:txBody>
      </p:sp>
      <p:sp>
        <p:nvSpPr>
          <p:cNvPr id="4" name="Slide Number Placeholder 3"/>
          <p:cNvSpPr>
            <a:spLocks noGrp="1"/>
          </p:cNvSpPr>
          <p:nvPr>
            <p:ph type="sldNum" sz="quarter" idx="10"/>
          </p:nvPr>
        </p:nvSpPr>
        <p:spPr/>
        <p:txBody>
          <a:bodyPr/>
          <a:lstStyle/>
          <a:p>
            <a:fld id="{211C016D-44DA-422C-B26A-FDA5FDE2E24D}" type="slidenum">
              <a:rPr lang="en-GB" smtClean="0"/>
              <a:t>11</a:t>
            </a:fld>
            <a:endParaRPr lang="en-GB"/>
          </a:p>
        </p:txBody>
      </p:sp>
    </p:spTree>
    <p:extLst>
      <p:ext uri="{BB962C8B-B14F-4D97-AF65-F5344CB8AC3E}">
        <p14:creationId xmlns:p14="http://schemas.microsoft.com/office/powerpoint/2010/main" val="2831005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Cement Production (1/2 – QUESTION) </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IMAGE ATTRIBUTION </a:t>
            </a:r>
          </a:p>
          <a:p>
            <a:r>
              <a:rPr lang="en-GB" b="1" baseline="0" dirty="0"/>
              <a:t>Cement Production: </a:t>
            </a:r>
            <a:r>
              <a:rPr lang="en-GB" baseline="0" dirty="0"/>
              <a:t>Image by 272447 from </a:t>
            </a:r>
            <a:r>
              <a:rPr lang="en-GB" baseline="0" dirty="0" err="1"/>
              <a:t>Pixabay</a:t>
            </a:r>
            <a:r>
              <a:rPr lang="en-GB" baseline="0" dirty="0"/>
              <a:t> (pixabay.com/photos/mason-concrete-float-smooth-cement-694271/)  </a:t>
            </a:r>
          </a:p>
          <a:p>
            <a:endParaRPr lang="en-GB" b="1" dirty="0"/>
          </a:p>
        </p:txBody>
      </p:sp>
      <p:sp>
        <p:nvSpPr>
          <p:cNvPr id="4" name="Slide Number Placeholder 3"/>
          <p:cNvSpPr>
            <a:spLocks noGrp="1"/>
          </p:cNvSpPr>
          <p:nvPr>
            <p:ph type="sldNum" sz="quarter" idx="10"/>
          </p:nvPr>
        </p:nvSpPr>
        <p:spPr/>
        <p:txBody>
          <a:bodyPr/>
          <a:lstStyle/>
          <a:p>
            <a:fld id="{211C016D-44DA-422C-B26A-FDA5FDE2E24D}" type="slidenum">
              <a:rPr lang="en-GB" smtClean="0"/>
              <a:t>12</a:t>
            </a:fld>
            <a:endParaRPr lang="en-GB"/>
          </a:p>
        </p:txBody>
      </p:sp>
    </p:spTree>
    <p:extLst>
      <p:ext uri="{BB962C8B-B14F-4D97-AF65-F5344CB8AC3E}">
        <p14:creationId xmlns:p14="http://schemas.microsoft.com/office/powerpoint/2010/main" val="2240345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Cement Production (2/2 – ANSWER) </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IMAGE ATTRIBUTION </a:t>
            </a:r>
          </a:p>
          <a:p>
            <a:r>
              <a:rPr lang="en-GB" b="1" baseline="0" dirty="0"/>
              <a:t>Cement Production: </a:t>
            </a:r>
            <a:r>
              <a:rPr lang="en-GB" baseline="0" dirty="0"/>
              <a:t>Image by 272447 from </a:t>
            </a:r>
            <a:r>
              <a:rPr lang="en-GB" baseline="0" dirty="0" err="1"/>
              <a:t>Pixabay</a:t>
            </a:r>
            <a:r>
              <a:rPr lang="en-GB" baseline="0" dirty="0"/>
              <a:t> (pixabay.com/photos/mason-concrete-float-smooth-cement-694271/)  </a:t>
            </a:r>
          </a:p>
          <a:p>
            <a:endParaRPr lang="en-GB" b="1" dirty="0"/>
          </a:p>
        </p:txBody>
      </p:sp>
      <p:sp>
        <p:nvSpPr>
          <p:cNvPr id="4" name="Slide Number Placeholder 3"/>
          <p:cNvSpPr>
            <a:spLocks noGrp="1"/>
          </p:cNvSpPr>
          <p:nvPr>
            <p:ph type="sldNum" sz="quarter" idx="10"/>
          </p:nvPr>
        </p:nvSpPr>
        <p:spPr/>
        <p:txBody>
          <a:bodyPr/>
          <a:lstStyle/>
          <a:p>
            <a:fld id="{211C016D-44DA-422C-B26A-FDA5FDE2E24D}" type="slidenum">
              <a:rPr lang="en-GB" smtClean="0"/>
              <a:t>13</a:t>
            </a:fld>
            <a:endParaRPr lang="en-GB"/>
          </a:p>
        </p:txBody>
      </p:sp>
    </p:spTree>
    <p:extLst>
      <p:ext uri="{BB962C8B-B14F-4D97-AF65-F5344CB8AC3E}">
        <p14:creationId xmlns:p14="http://schemas.microsoft.com/office/powerpoint/2010/main" val="3571114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Nitrogen Fertilisers (1/2 – QUESTION) </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IMAGE ATTRIBUTION</a:t>
            </a:r>
          </a:p>
          <a:p>
            <a:r>
              <a:rPr lang="en-GB" b="1" baseline="0" dirty="0"/>
              <a:t>Fertilisers: </a:t>
            </a:r>
            <a:r>
              <a:rPr lang="en-GB" baseline="0" dirty="0"/>
              <a:t>Image by Franck </a:t>
            </a:r>
            <a:r>
              <a:rPr lang="en-GB" baseline="0" dirty="0" err="1"/>
              <a:t>Barske</a:t>
            </a:r>
            <a:r>
              <a:rPr lang="en-GB" baseline="0" dirty="0"/>
              <a:t> from </a:t>
            </a:r>
            <a:r>
              <a:rPr lang="en-GB" baseline="0" dirty="0" err="1"/>
              <a:t>Pixabay</a:t>
            </a:r>
            <a:r>
              <a:rPr lang="en-GB" baseline="0" dirty="0"/>
              <a:t> (pixabay.com/photos/tractor-fertilizer-pesticide-spray-4217686/) </a:t>
            </a:r>
          </a:p>
          <a:p>
            <a:endParaRPr lang="en-GB" b="1" dirty="0"/>
          </a:p>
        </p:txBody>
      </p:sp>
      <p:sp>
        <p:nvSpPr>
          <p:cNvPr id="4" name="Slide Number Placeholder 3"/>
          <p:cNvSpPr>
            <a:spLocks noGrp="1"/>
          </p:cNvSpPr>
          <p:nvPr>
            <p:ph type="sldNum" sz="quarter" idx="10"/>
          </p:nvPr>
        </p:nvSpPr>
        <p:spPr/>
        <p:txBody>
          <a:bodyPr/>
          <a:lstStyle/>
          <a:p>
            <a:fld id="{211C016D-44DA-422C-B26A-FDA5FDE2E24D}" type="slidenum">
              <a:rPr lang="en-GB" smtClean="0"/>
              <a:t>14</a:t>
            </a:fld>
            <a:endParaRPr lang="en-GB"/>
          </a:p>
        </p:txBody>
      </p:sp>
    </p:spTree>
    <p:extLst>
      <p:ext uri="{BB962C8B-B14F-4D97-AF65-F5344CB8AC3E}">
        <p14:creationId xmlns:p14="http://schemas.microsoft.com/office/powerpoint/2010/main" val="3802388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Nitrogen Fertilisers (2/2 – ANSWER) </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IMAGE ATTRIBUTION</a:t>
            </a:r>
          </a:p>
          <a:p>
            <a:r>
              <a:rPr lang="en-GB" b="1" baseline="0" dirty="0"/>
              <a:t>Fertilisers: </a:t>
            </a:r>
            <a:r>
              <a:rPr lang="en-GB" baseline="0" dirty="0"/>
              <a:t>Image by Franck </a:t>
            </a:r>
            <a:r>
              <a:rPr lang="en-GB" baseline="0" dirty="0" err="1"/>
              <a:t>Barske</a:t>
            </a:r>
            <a:r>
              <a:rPr lang="en-GB" baseline="0" dirty="0"/>
              <a:t> from </a:t>
            </a:r>
            <a:r>
              <a:rPr lang="en-GB" baseline="0" dirty="0" err="1"/>
              <a:t>Pixabay</a:t>
            </a:r>
            <a:r>
              <a:rPr lang="en-GB" baseline="0" dirty="0"/>
              <a:t> (pixabay.com/photos/tractor-fertilizer-pesticide-spray-4217686/) </a:t>
            </a:r>
          </a:p>
          <a:p>
            <a:endParaRPr lang="en-GB" b="1" dirty="0"/>
          </a:p>
        </p:txBody>
      </p:sp>
      <p:sp>
        <p:nvSpPr>
          <p:cNvPr id="4" name="Slide Number Placeholder 3"/>
          <p:cNvSpPr>
            <a:spLocks noGrp="1"/>
          </p:cNvSpPr>
          <p:nvPr>
            <p:ph type="sldNum" sz="quarter" idx="10"/>
          </p:nvPr>
        </p:nvSpPr>
        <p:spPr/>
        <p:txBody>
          <a:bodyPr/>
          <a:lstStyle/>
          <a:p>
            <a:fld id="{211C016D-44DA-422C-B26A-FDA5FDE2E24D}" type="slidenum">
              <a:rPr lang="en-GB" smtClean="0"/>
              <a:t>15</a:t>
            </a:fld>
            <a:endParaRPr lang="en-GB"/>
          </a:p>
        </p:txBody>
      </p:sp>
    </p:spTree>
    <p:extLst>
      <p:ext uri="{BB962C8B-B14F-4D97-AF65-F5344CB8AC3E}">
        <p14:creationId xmlns:p14="http://schemas.microsoft.com/office/powerpoint/2010/main" val="524534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Burning of Gas (1/2 – QUESTION) </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IMAGE ATTRIBUTION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Burning of Natural Gas</a:t>
            </a:r>
            <a:r>
              <a:rPr lang="en-GB" baseline="0" dirty="0"/>
              <a:t>: Image by </a:t>
            </a:r>
            <a:r>
              <a:rPr lang="en-GB" baseline="0" dirty="0" err="1"/>
              <a:t>PublicDomainPictures</a:t>
            </a:r>
            <a:r>
              <a:rPr lang="en-GB" baseline="0" dirty="0"/>
              <a:t> from </a:t>
            </a:r>
            <a:r>
              <a:rPr lang="en-GB" baseline="0" dirty="0" err="1"/>
              <a:t>Pixabay</a:t>
            </a:r>
            <a:r>
              <a:rPr lang="en-GB" baseline="0" dirty="0"/>
              <a:t> (pixabay.com/photos/appliance-burn-burner-cook-cooker-2257/)</a:t>
            </a:r>
          </a:p>
        </p:txBody>
      </p:sp>
      <p:sp>
        <p:nvSpPr>
          <p:cNvPr id="4" name="Slide Number Placeholder 3"/>
          <p:cNvSpPr>
            <a:spLocks noGrp="1"/>
          </p:cNvSpPr>
          <p:nvPr>
            <p:ph type="sldNum" sz="quarter" idx="10"/>
          </p:nvPr>
        </p:nvSpPr>
        <p:spPr/>
        <p:txBody>
          <a:bodyPr/>
          <a:lstStyle/>
          <a:p>
            <a:fld id="{211C016D-44DA-422C-B26A-FDA5FDE2E24D}" type="slidenum">
              <a:rPr lang="en-GB" smtClean="0"/>
              <a:t>16</a:t>
            </a:fld>
            <a:endParaRPr lang="en-GB"/>
          </a:p>
        </p:txBody>
      </p:sp>
    </p:spTree>
    <p:extLst>
      <p:ext uri="{BB962C8B-B14F-4D97-AF65-F5344CB8AC3E}">
        <p14:creationId xmlns:p14="http://schemas.microsoft.com/office/powerpoint/2010/main" val="3516786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Burning of Gas (2/2 – ANSWER) </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IMAGE ATTRIBUTION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Burning of Natural Gas</a:t>
            </a:r>
            <a:r>
              <a:rPr lang="en-GB" baseline="0" dirty="0"/>
              <a:t>: Image by </a:t>
            </a:r>
            <a:r>
              <a:rPr lang="en-GB" baseline="0" dirty="0" err="1"/>
              <a:t>PublicDomainPictures</a:t>
            </a:r>
            <a:r>
              <a:rPr lang="en-GB" baseline="0" dirty="0"/>
              <a:t> from </a:t>
            </a:r>
            <a:r>
              <a:rPr lang="en-GB" baseline="0" dirty="0" err="1"/>
              <a:t>Pixabay</a:t>
            </a:r>
            <a:r>
              <a:rPr lang="en-GB" baseline="0" dirty="0"/>
              <a:t> (pixabay.com/photos/appliance-burn-burner-cook-cooker-2257/)</a:t>
            </a:r>
          </a:p>
          <a:p>
            <a:endParaRPr lang="en-GB" b="1" dirty="0"/>
          </a:p>
        </p:txBody>
      </p:sp>
      <p:sp>
        <p:nvSpPr>
          <p:cNvPr id="4" name="Slide Number Placeholder 3"/>
          <p:cNvSpPr>
            <a:spLocks noGrp="1"/>
          </p:cNvSpPr>
          <p:nvPr>
            <p:ph type="sldNum" sz="quarter" idx="10"/>
          </p:nvPr>
        </p:nvSpPr>
        <p:spPr/>
        <p:txBody>
          <a:bodyPr/>
          <a:lstStyle/>
          <a:p>
            <a:fld id="{211C016D-44DA-422C-B26A-FDA5FDE2E24D}" type="slidenum">
              <a:rPr lang="en-GB" smtClean="0"/>
              <a:t>17</a:t>
            </a:fld>
            <a:endParaRPr lang="en-GB"/>
          </a:p>
        </p:txBody>
      </p:sp>
    </p:spTree>
    <p:extLst>
      <p:ext uri="{BB962C8B-B14F-4D97-AF65-F5344CB8AC3E}">
        <p14:creationId xmlns:p14="http://schemas.microsoft.com/office/powerpoint/2010/main" val="254929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Landfilling of Waste (1/2 – QUESTION) </a:t>
            </a:r>
          </a:p>
          <a:p>
            <a:endParaRPr lang="en-GB" b="1" baseline="0" dirty="0"/>
          </a:p>
          <a:p>
            <a:r>
              <a:rPr lang="en-GB" b="1" baseline="0" dirty="0"/>
              <a:t>IMAGE ATTRIBUTION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Landfilling of Waste:</a:t>
            </a:r>
            <a:r>
              <a:rPr lang="en-GB" dirty="0"/>
              <a:t> Image by </a:t>
            </a:r>
            <a:r>
              <a:rPr lang="en-GB" dirty="0" err="1"/>
              <a:t>Pasi</a:t>
            </a:r>
            <a:r>
              <a:rPr lang="en-GB" dirty="0"/>
              <a:t> </a:t>
            </a:r>
            <a:r>
              <a:rPr lang="en-GB" dirty="0" err="1"/>
              <a:t>Mäenpää</a:t>
            </a:r>
            <a:r>
              <a:rPr lang="en-GB" dirty="0"/>
              <a:t> from </a:t>
            </a:r>
            <a:r>
              <a:rPr lang="en-GB" dirty="0" err="1"/>
              <a:t>Pixabay</a:t>
            </a:r>
            <a:r>
              <a:rPr lang="en-GB" dirty="0"/>
              <a:t> (pixabay.com/photos/landfill-waste-management-waste-879437/)</a:t>
            </a:r>
          </a:p>
        </p:txBody>
      </p:sp>
      <p:sp>
        <p:nvSpPr>
          <p:cNvPr id="4" name="Slide Number Placeholder 3"/>
          <p:cNvSpPr>
            <a:spLocks noGrp="1"/>
          </p:cNvSpPr>
          <p:nvPr>
            <p:ph type="sldNum" sz="quarter" idx="10"/>
          </p:nvPr>
        </p:nvSpPr>
        <p:spPr/>
        <p:txBody>
          <a:bodyPr/>
          <a:lstStyle/>
          <a:p>
            <a:fld id="{211C016D-44DA-422C-B26A-FDA5FDE2E24D}" type="slidenum">
              <a:rPr lang="en-GB" smtClean="0"/>
              <a:t>18</a:t>
            </a:fld>
            <a:endParaRPr lang="en-GB"/>
          </a:p>
        </p:txBody>
      </p:sp>
    </p:spTree>
    <p:extLst>
      <p:ext uri="{BB962C8B-B14F-4D97-AF65-F5344CB8AC3E}">
        <p14:creationId xmlns:p14="http://schemas.microsoft.com/office/powerpoint/2010/main" val="4045769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Landfilling of Waste (2/2 – ANSWER) </a:t>
            </a:r>
          </a:p>
          <a:p>
            <a:endParaRPr lang="en-GB" b="1" baseline="0" dirty="0"/>
          </a:p>
          <a:p>
            <a:r>
              <a:rPr lang="en-GB" b="1" baseline="0" dirty="0"/>
              <a:t>IMAGE ATTRIBUTION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Landfilling of Waste:</a:t>
            </a:r>
            <a:r>
              <a:rPr lang="en-GB" dirty="0"/>
              <a:t> Image by </a:t>
            </a:r>
            <a:r>
              <a:rPr lang="en-GB" dirty="0" err="1"/>
              <a:t>Pasi</a:t>
            </a:r>
            <a:r>
              <a:rPr lang="en-GB" dirty="0"/>
              <a:t> </a:t>
            </a:r>
            <a:r>
              <a:rPr lang="en-GB" dirty="0" err="1"/>
              <a:t>Mäenpää</a:t>
            </a:r>
            <a:r>
              <a:rPr lang="en-GB" dirty="0"/>
              <a:t> from </a:t>
            </a:r>
            <a:r>
              <a:rPr lang="en-GB" dirty="0" err="1"/>
              <a:t>Pixabay</a:t>
            </a:r>
            <a:r>
              <a:rPr lang="en-GB" dirty="0"/>
              <a:t> (pixabay.com/photos/landfill-waste-management-waste-879437/)</a:t>
            </a:r>
          </a:p>
          <a:p>
            <a:endParaRPr lang="en-GB" b="1" dirty="0"/>
          </a:p>
        </p:txBody>
      </p:sp>
      <p:sp>
        <p:nvSpPr>
          <p:cNvPr id="4" name="Slide Number Placeholder 3"/>
          <p:cNvSpPr>
            <a:spLocks noGrp="1"/>
          </p:cNvSpPr>
          <p:nvPr>
            <p:ph type="sldNum" sz="quarter" idx="10"/>
          </p:nvPr>
        </p:nvSpPr>
        <p:spPr/>
        <p:txBody>
          <a:bodyPr/>
          <a:lstStyle/>
          <a:p>
            <a:fld id="{211C016D-44DA-422C-B26A-FDA5FDE2E24D}" type="slidenum">
              <a:rPr lang="en-GB" smtClean="0"/>
              <a:t>19</a:t>
            </a:fld>
            <a:endParaRPr lang="en-GB"/>
          </a:p>
        </p:txBody>
      </p:sp>
    </p:spTree>
    <p:extLst>
      <p:ext uri="{BB962C8B-B14F-4D97-AF65-F5344CB8AC3E}">
        <p14:creationId xmlns:p14="http://schemas.microsoft.com/office/powerpoint/2010/main" val="346953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Introduce the GHGs and Global Warming</a:t>
            </a:r>
            <a:r>
              <a:rPr lang="en-GB" b="1" baseline="0" dirty="0"/>
              <a:t> Potentials (GWPs).</a:t>
            </a:r>
          </a:p>
          <a:p>
            <a:endParaRPr lang="en-GB" baseline="0" dirty="0"/>
          </a:p>
          <a:p>
            <a:r>
              <a:rPr lang="en-GB" dirty="0"/>
              <a:t>Now we’re going to focus on the greenhouse gases that our (human) activities are adding to the atmosphere.</a:t>
            </a:r>
          </a:p>
          <a:p>
            <a:endParaRPr lang="en-GB" dirty="0"/>
          </a:p>
          <a:p>
            <a:r>
              <a:rPr lang="en-GB" dirty="0"/>
              <a:t>NOTE: Global Warming</a:t>
            </a:r>
            <a:r>
              <a:rPr lang="en-GB" baseline="0" dirty="0"/>
              <a:t> </a:t>
            </a:r>
            <a:r>
              <a:rPr lang="en-GB" dirty="0"/>
              <a:t>Potentials presented here are the 100-year values from the Intergovernmental</a:t>
            </a:r>
            <a:r>
              <a:rPr lang="en-GB" baseline="0" dirty="0"/>
              <a:t> </a:t>
            </a:r>
            <a:r>
              <a:rPr lang="en-GB" dirty="0"/>
              <a:t>Panel on Climate</a:t>
            </a:r>
            <a:r>
              <a:rPr lang="en-GB" baseline="0" dirty="0"/>
              <a:t> Chang Assessment Report 5 (IP</a:t>
            </a:r>
            <a:r>
              <a:rPr lang="en-GB" dirty="0"/>
              <a:t>CC</a:t>
            </a:r>
            <a:r>
              <a:rPr lang="en-GB" baseline="0" dirty="0"/>
              <a:t> AR5) - see Trainer Guide for further information.</a:t>
            </a:r>
          </a:p>
        </p:txBody>
      </p:sp>
      <p:sp>
        <p:nvSpPr>
          <p:cNvPr id="4" name="Slide Number Placeholder 3"/>
          <p:cNvSpPr>
            <a:spLocks noGrp="1"/>
          </p:cNvSpPr>
          <p:nvPr>
            <p:ph type="sldNum" sz="quarter" idx="10"/>
          </p:nvPr>
        </p:nvSpPr>
        <p:spPr/>
        <p:txBody>
          <a:bodyPr/>
          <a:lstStyle/>
          <a:p>
            <a:fld id="{211C016D-44DA-422C-B26A-FDA5FDE2E24D}" type="slidenum">
              <a:rPr lang="en-GB" smtClean="0"/>
              <a:t>2</a:t>
            </a:fld>
            <a:endParaRPr lang="en-GB"/>
          </a:p>
        </p:txBody>
      </p:sp>
    </p:spTree>
    <p:extLst>
      <p:ext uri="{BB962C8B-B14F-4D97-AF65-F5344CB8AC3E}">
        <p14:creationId xmlns:p14="http://schemas.microsoft.com/office/powerpoint/2010/main" val="1923287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Land Use Change (1/2 – QUESTION) </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IMAGE ATTRIBUTION </a:t>
            </a:r>
          </a:p>
          <a:p>
            <a:r>
              <a:rPr lang="en-GB" b="1" baseline="0" dirty="0"/>
              <a:t>Land Use Change: </a:t>
            </a:r>
            <a:r>
              <a:rPr lang="en-GB" baseline="0" dirty="0"/>
              <a:t>Shift cultivation in Columbia from Wikimedia Commons (https://commons.wikimedia.org/wiki/File:Amazon_slash_and_burn_agriculture_Colombia_South_America.jpg). Image by Matt Zimmerman, licensed for reuse under the Creative Commons Attribution 2.0 Generic license (CC BY 2.0) (creativecommons.org/licenses/by/2.0/).  No changes made to image. </a:t>
            </a:r>
            <a:endParaRPr lang="en-GB" dirty="0"/>
          </a:p>
          <a:p>
            <a:endParaRPr lang="en-GB" b="1" dirty="0"/>
          </a:p>
        </p:txBody>
      </p:sp>
      <p:sp>
        <p:nvSpPr>
          <p:cNvPr id="4" name="Slide Number Placeholder 3"/>
          <p:cNvSpPr>
            <a:spLocks noGrp="1"/>
          </p:cNvSpPr>
          <p:nvPr>
            <p:ph type="sldNum" sz="quarter" idx="10"/>
          </p:nvPr>
        </p:nvSpPr>
        <p:spPr/>
        <p:txBody>
          <a:bodyPr/>
          <a:lstStyle/>
          <a:p>
            <a:fld id="{211C016D-44DA-422C-B26A-FDA5FDE2E24D}" type="slidenum">
              <a:rPr lang="en-GB" smtClean="0"/>
              <a:t>20</a:t>
            </a:fld>
            <a:endParaRPr lang="en-GB"/>
          </a:p>
        </p:txBody>
      </p:sp>
    </p:spTree>
    <p:extLst>
      <p:ext uri="{BB962C8B-B14F-4D97-AF65-F5344CB8AC3E}">
        <p14:creationId xmlns:p14="http://schemas.microsoft.com/office/powerpoint/2010/main" val="1228037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Land Use Change (2/2 – ANSWER) </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IMAGE ATTRIBUTION </a:t>
            </a:r>
          </a:p>
          <a:p>
            <a:r>
              <a:rPr lang="en-GB" b="1" baseline="0" dirty="0"/>
              <a:t>Land Use Change: </a:t>
            </a:r>
            <a:r>
              <a:rPr lang="en-GB" baseline="0" dirty="0"/>
              <a:t>Shift cultivation in Columbia from Wikimedia Commons (https://commons.wikimedia.org/wiki/File:Amazon_slash_and_burn_agriculture_Colombia_South_America.jpg). Image by Matt Zimmerman, licensed for reuse under the Creative Commons Attribution 2.0 Generic license (CC BY 2.0) (creativecommons.org/licenses/by/2.0/).  No changes made to image. </a:t>
            </a:r>
            <a:endParaRPr lang="en-GB" dirty="0"/>
          </a:p>
          <a:p>
            <a:endParaRPr lang="en-GB" b="1" dirty="0"/>
          </a:p>
        </p:txBody>
      </p:sp>
      <p:sp>
        <p:nvSpPr>
          <p:cNvPr id="4" name="Slide Number Placeholder 3"/>
          <p:cNvSpPr>
            <a:spLocks noGrp="1"/>
          </p:cNvSpPr>
          <p:nvPr>
            <p:ph type="sldNum" sz="quarter" idx="10"/>
          </p:nvPr>
        </p:nvSpPr>
        <p:spPr/>
        <p:txBody>
          <a:bodyPr/>
          <a:lstStyle/>
          <a:p>
            <a:fld id="{211C016D-44DA-422C-B26A-FDA5FDE2E24D}" type="slidenum">
              <a:rPr lang="en-GB" smtClean="0"/>
              <a:t>21</a:t>
            </a:fld>
            <a:endParaRPr lang="en-GB"/>
          </a:p>
        </p:txBody>
      </p:sp>
    </p:spTree>
    <p:extLst>
      <p:ext uri="{BB962C8B-B14F-4D97-AF65-F5344CB8AC3E}">
        <p14:creationId xmlns:p14="http://schemas.microsoft.com/office/powerpoint/2010/main" val="3250155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Aerosol Propellants (1/2 – QUESTION) </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IMAGE ATTRIBUTION</a:t>
            </a:r>
          </a:p>
          <a:p>
            <a:r>
              <a:rPr lang="en-GB" b="1" baseline="0" dirty="0"/>
              <a:t>Aerosol Propellants: </a:t>
            </a:r>
            <a:r>
              <a:rPr lang="en-GB" baseline="0" dirty="0"/>
              <a:t>Image by 955169 from </a:t>
            </a:r>
            <a:r>
              <a:rPr lang="en-GB" baseline="0" dirty="0" err="1"/>
              <a:t>Pixabay</a:t>
            </a:r>
            <a:r>
              <a:rPr lang="en-GB" baseline="0" dirty="0"/>
              <a:t> (pixabay.com/photos/fragrance-spray-box-graffiti-night-1502844/). </a:t>
            </a:r>
          </a:p>
        </p:txBody>
      </p:sp>
      <p:sp>
        <p:nvSpPr>
          <p:cNvPr id="4" name="Slide Number Placeholder 3"/>
          <p:cNvSpPr>
            <a:spLocks noGrp="1"/>
          </p:cNvSpPr>
          <p:nvPr>
            <p:ph type="sldNum" sz="quarter" idx="10"/>
          </p:nvPr>
        </p:nvSpPr>
        <p:spPr/>
        <p:txBody>
          <a:bodyPr/>
          <a:lstStyle/>
          <a:p>
            <a:fld id="{211C016D-44DA-422C-B26A-FDA5FDE2E24D}" type="slidenum">
              <a:rPr lang="en-GB" smtClean="0"/>
              <a:t>22</a:t>
            </a:fld>
            <a:endParaRPr lang="en-GB"/>
          </a:p>
        </p:txBody>
      </p:sp>
    </p:spTree>
    <p:extLst>
      <p:ext uri="{BB962C8B-B14F-4D97-AF65-F5344CB8AC3E}">
        <p14:creationId xmlns:p14="http://schemas.microsoft.com/office/powerpoint/2010/main" val="1554065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Aerosol Propellants (2/2 – ANSWER) </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IMAGE ATTRIBUTION</a:t>
            </a:r>
          </a:p>
          <a:p>
            <a:r>
              <a:rPr lang="en-GB" b="1" baseline="0" dirty="0"/>
              <a:t>Aerosol Propellants: </a:t>
            </a:r>
            <a:r>
              <a:rPr lang="en-GB" baseline="0" dirty="0"/>
              <a:t>Image by 955169 from </a:t>
            </a:r>
            <a:r>
              <a:rPr lang="en-GB" baseline="0" dirty="0" err="1"/>
              <a:t>Pixabay</a:t>
            </a:r>
            <a:r>
              <a:rPr lang="en-GB" baseline="0" dirty="0"/>
              <a:t> (pixabay.com/photos/fragrance-spray-box-graffiti-night-1502844/). </a:t>
            </a:r>
          </a:p>
          <a:p>
            <a:endParaRPr lang="en-GB" b="1" dirty="0"/>
          </a:p>
        </p:txBody>
      </p:sp>
      <p:sp>
        <p:nvSpPr>
          <p:cNvPr id="4" name="Slide Number Placeholder 3"/>
          <p:cNvSpPr>
            <a:spLocks noGrp="1"/>
          </p:cNvSpPr>
          <p:nvPr>
            <p:ph type="sldNum" sz="quarter" idx="10"/>
          </p:nvPr>
        </p:nvSpPr>
        <p:spPr/>
        <p:txBody>
          <a:bodyPr/>
          <a:lstStyle/>
          <a:p>
            <a:fld id="{211C016D-44DA-422C-B26A-FDA5FDE2E24D}" type="slidenum">
              <a:rPr lang="en-GB" smtClean="0"/>
              <a:t>23</a:t>
            </a:fld>
            <a:endParaRPr lang="en-GB"/>
          </a:p>
        </p:txBody>
      </p:sp>
    </p:spTree>
    <p:extLst>
      <p:ext uri="{BB962C8B-B14F-4D97-AF65-F5344CB8AC3E}">
        <p14:creationId xmlns:p14="http://schemas.microsoft.com/office/powerpoint/2010/main" val="4109827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CORE GHG Sources Activity Feedback 1/1 (ANIMATED SLIDE)</a:t>
            </a:r>
          </a:p>
          <a:p>
            <a:endParaRPr lang="en-GB" b="1" baseline="0" dirty="0"/>
          </a:p>
          <a:p>
            <a:r>
              <a:rPr lang="en-GB" b="0" baseline="0" dirty="0"/>
              <a:t>See notes pages on question slides for image attributions.</a:t>
            </a:r>
          </a:p>
        </p:txBody>
      </p:sp>
      <p:sp>
        <p:nvSpPr>
          <p:cNvPr id="4" name="Slide Number Placeholder 3"/>
          <p:cNvSpPr>
            <a:spLocks noGrp="1"/>
          </p:cNvSpPr>
          <p:nvPr>
            <p:ph type="sldNum" sz="quarter" idx="10"/>
          </p:nvPr>
        </p:nvSpPr>
        <p:spPr/>
        <p:txBody>
          <a:bodyPr/>
          <a:lstStyle/>
          <a:p>
            <a:fld id="{211C016D-44DA-422C-B26A-FDA5FDE2E24D}" type="slidenum">
              <a:rPr lang="en-GB" smtClean="0"/>
              <a:t>24</a:t>
            </a:fld>
            <a:endParaRPr lang="en-GB"/>
          </a:p>
        </p:txBody>
      </p:sp>
    </p:spTree>
    <p:extLst>
      <p:ext uri="{BB962C8B-B14F-4D97-AF65-F5344CB8AC3E}">
        <p14:creationId xmlns:p14="http://schemas.microsoft.com/office/powerpoint/2010/main" val="4227931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EXPANDED GHG Sources Activity Feedback 1/4 – CO</a:t>
            </a:r>
            <a:r>
              <a:rPr lang="en-GB" b="1" baseline="-25000" dirty="0"/>
              <a:t>2</a:t>
            </a:r>
            <a:r>
              <a:rPr lang="en-GB" b="1" baseline="0" dirty="0"/>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sz="1200" kern="1200" dirty="0">
                <a:solidFill>
                  <a:schemeClr val="tx1"/>
                </a:solidFill>
                <a:effectLst/>
                <a:latin typeface="+mn-lt"/>
                <a:ea typeface="+mn-ea"/>
                <a:cs typeface="+mn-cs"/>
              </a:rPr>
              <a:t>By far the most significant source of anthropogenic greenhouse gases, that is greenhouse gas emissions arising from human activities, is the release of carbon dioxide from </a:t>
            </a:r>
            <a:r>
              <a:rPr lang="en-GB" sz="1200" b="1" kern="1200" dirty="0">
                <a:solidFill>
                  <a:schemeClr val="tx1"/>
                </a:solidFill>
                <a:effectLst/>
                <a:latin typeface="+mn-lt"/>
                <a:ea typeface="+mn-ea"/>
                <a:cs typeface="+mn-cs"/>
              </a:rPr>
              <a:t>fossil fuel combustion</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the burning of coal and oil and gas</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Carbon dioxide is also produced during </a:t>
            </a:r>
            <a:r>
              <a:rPr lang="en-GB" sz="1200" b="1" kern="1200" dirty="0">
                <a:solidFill>
                  <a:schemeClr val="tx1"/>
                </a:solidFill>
                <a:effectLst/>
                <a:latin typeface="+mn-lt"/>
                <a:ea typeface="+mn-ea"/>
                <a:cs typeface="+mn-cs"/>
              </a:rPr>
              <a:t>cement production </a:t>
            </a:r>
            <a:r>
              <a:rPr lang="en-GB" sz="1200" kern="1200" dirty="0">
                <a:solidFill>
                  <a:schemeClr val="tx1"/>
                </a:solidFill>
                <a:effectLst/>
                <a:latin typeface="+mn-lt"/>
                <a:ea typeface="+mn-ea"/>
                <a:cs typeface="+mn-cs"/>
              </a:rPr>
              <a:t>in the process of</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making clinker which is a main ingredient of cement.  Limestone (which is calcium carbonate) is heated in a kiln at a very high temperature and it breaks down to form calcium oxide and carbon dioxide.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Fossil fuels and cement production are all fossil sources of carbon dioxide – so in all these cases we’re taking carbon that has been locked up for millions of years in geological reservoirs (be that limestone rocks, or coal seams, or oil and gas fields) and we’re adding it to the atmosphere.</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Land use change</a:t>
            </a:r>
            <a:r>
              <a:rPr lang="en-GB" sz="1200" kern="1200" dirty="0">
                <a:solidFill>
                  <a:schemeClr val="tx1"/>
                </a:solidFill>
                <a:effectLst/>
                <a:latin typeface="+mn-lt"/>
                <a:ea typeface="+mn-ea"/>
                <a:cs typeface="+mn-cs"/>
              </a:rPr>
              <a:t> is a significant secondary source of carbon dioxide.  This is when carbon is released from deforestation or land use changes such as draining peatlands or wetlands. Plants and soils store carbon that was fixed from the atmosphere by plants during photosynthesis.  When we cut down forests and degrade soils, this carbon is released back to the atmosphere.  Sadly this is getting more significant as time goes on – not because we’re managing to decrease fossil emissions, but because global deforestation rates are increasing.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IMAGE ATTRIBUTION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Burning of Natural Gas</a:t>
            </a:r>
            <a:r>
              <a:rPr lang="en-GB" baseline="0" dirty="0"/>
              <a:t>: Image by </a:t>
            </a:r>
            <a:r>
              <a:rPr lang="en-GB" baseline="0" dirty="0" err="1"/>
              <a:t>PublicDomainPictures</a:t>
            </a:r>
            <a:r>
              <a:rPr lang="en-GB" baseline="0" dirty="0"/>
              <a:t> from </a:t>
            </a:r>
            <a:r>
              <a:rPr lang="en-GB" baseline="0" dirty="0" err="1"/>
              <a:t>Pixabay</a:t>
            </a:r>
            <a:r>
              <a:rPr lang="en-GB" baseline="0" dirty="0"/>
              <a:t> (pixabay.com/photos/appliance-burn-burner-cook-cooker-2257/)</a:t>
            </a:r>
          </a:p>
          <a:p>
            <a:r>
              <a:rPr lang="en-GB" b="1" baseline="0" dirty="0"/>
              <a:t>Burning of Oil: </a:t>
            </a:r>
            <a:r>
              <a:rPr lang="en-GB" baseline="0" dirty="0"/>
              <a:t>Image by Rudy and Peter </a:t>
            </a:r>
            <a:r>
              <a:rPr lang="en-GB" baseline="0" dirty="0" err="1"/>
              <a:t>Skitterians</a:t>
            </a:r>
            <a:r>
              <a:rPr lang="en-GB" baseline="0" dirty="0"/>
              <a:t> from </a:t>
            </a:r>
            <a:r>
              <a:rPr lang="en-GB" baseline="0" dirty="0" err="1"/>
              <a:t>Pixabay</a:t>
            </a:r>
            <a:r>
              <a:rPr lang="en-GB" baseline="0" dirty="0"/>
              <a:t> (pixabay.com/photos/petrol-gasoline-diesel-gas-996617/) </a:t>
            </a:r>
          </a:p>
          <a:p>
            <a:r>
              <a:rPr lang="en-GB" b="1" baseline="0" dirty="0"/>
              <a:t>Burning of Coal: </a:t>
            </a:r>
            <a:r>
              <a:rPr lang="en-GB" baseline="0" dirty="0"/>
              <a:t>Image by Benita Welter from </a:t>
            </a:r>
            <a:r>
              <a:rPr lang="en-GB" baseline="0" dirty="0" err="1"/>
              <a:t>Pixabay</a:t>
            </a:r>
            <a:r>
              <a:rPr lang="en-GB" baseline="0" dirty="0"/>
              <a:t> (pixabay.com/photos/power-plant-industry-chimney-2411932/ )</a:t>
            </a:r>
          </a:p>
          <a:p>
            <a:r>
              <a:rPr lang="en-GB" b="1" baseline="0" dirty="0"/>
              <a:t>Cement Production: </a:t>
            </a:r>
            <a:r>
              <a:rPr lang="en-GB" baseline="0" dirty="0"/>
              <a:t>Image by 272447 from </a:t>
            </a:r>
            <a:r>
              <a:rPr lang="en-GB" baseline="0" dirty="0" err="1"/>
              <a:t>Pixabay</a:t>
            </a:r>
            <a:r>
              <a:rPr lang="en-GB" baseline="0" dirty="0"/>
              <a:t> (pixabay.com/photos/mason-concrete-float-smooth-cement-694271/)  </a:t>
            </a:r>
          </a:p>
          <a:p>
            <a:r>
              <a:rPr lang="en-GB" b="1" baseline="0" dirty="0"/>
              <a:t>Land Use Change: </a:t>
            </a:r>
            <a:r>
              <a:rPr lang="en-GB" baseline="0" dirty="0"/>
              <a:t>Shift cultivation in Columbia from Wikimedia Commons (https://commons.wikimedia.org/wiki/File:Amazon_slash_and_burn_agriculture_Colombia_South_America.jpg). Image by Matt Zimmerman, licensed for reuse under the Creative Commons Attribution 2.0 Generic license (CC BY 2.0) (creativecommons.org/licenses/by/2.0/).  No changes made to image. </a:t>
            </a:r>
            <a:endParaRPr lang="en-GB" dirty="0"/>
          </a:p>
          <a:p>
            <a:endParaRPr lang="en-GB" dirty="0"/>
          </a:p>
        </p:txBody>
      </p:sp>
      <p:sp>
        <p:nvSpPr>
          <p:cNvPr id="4" name="Slide Number Placeholder 3"/>
          <p:cNvSpPr>
            <a:spLocks noGrp="1"/>
          </p:cNvSpPr>
          <p:nvPr>
            <p:ph type="sldNum" sz="quarter" idx="10"/>
          </p:nvPr>
        </p:nvSpPr>
        <p:spPr/>
        <p:txBody>
          <a:bodyPr/>
          <a:lstStyle/>
          <a:p>
            <a:fld id="{211C016D-44DA-422C-B26A-FDA5FDE2E24D}" type="slidenum">
              <a:rPr lang="en-GB" smtClean="0"/>
              <a:t>25</a:t>
            </a:fld>
            <a:endParaRPr lang="en-GB"/>
          </a:p>
        </p:txBody>
      </p:sp>
    </p:spTree>
    <p:extLst>
      <p:ext uri="{BB962C8B-B14F-4D97-AF65-F5344CB8AC3E}">
        <p14:creationId xmlns:p14="http://schemas.microsoft.com/office/powerpoint/2010/main" val="1143504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EXPANDED GHG Sources Activity Feedback 2/4 – CH</a:t>
            </a:r>
            <a:r>
              <a:rPr lang="en-GB" b="1" baseline="-25000" dirty="0"/>
              <a:t>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baseline="0" dirty="0"/>
              <a:t>The % of global anthropogenic CH</a:t>
            </a:r>
            <a:r>
              <a:rPr lang="en-GB" b="1" i="0" baseline="-25000" dirty="0"/>
              <a:t>4</a:t>
            </a:r>
            <a:r>
              <a:rPr lang="en-GB" b="1" i="0" baseline="0" dirty="0"/>
              <a:t> emissions in these notes are from this open access paper: </a:t>
            </a:r>
            <a:r>
              <a:rPr lang="en-GB" sz="1200" b="0" kern="1200" dirty="0">
                <a:solidFill>
                  <a:schemeClr val="tx1"/>
                </a:solidFill>
                <a:effectLst/>
                <a:latin typeface="+mn-lt"/>
                <a:ea typeface="+mn-ea"/>
                <a:cs typeface="+mn-cs"/>
              </a:rPr>
              <a:t>Wang, W., Ren, J., Li, X.,</a:t>
            </a:r>
            <a:r>
              <a:rPr lang="en-GB" sz="1200" b="0" kern="1200" baseline="0" dirty="0">
                <a:solidFill>
                  <a:schemeClr val="tx1"/>
                </a:solidFill>
                <a:effectLst/>
                <a:latin typeface="+mn-lt"/>
                <a:ea typeface="+mn-ea"/>
                <a:cs typeface="+mn-cs"/>
              </a:rPr>
              <a:t> </a:t>
            </a:r>
            <a:r>
              <a:rPr lang="it-IT" sz="1200" b="0" i="0" u="none" strike="noStrike" kern="1200" baseline="0" dirty="0">
                <a:solidFill>
                  <a:schemeClr val="tx1"/>
                </a:solidFill>
                <a:latin typeface="+mn-lt"/>
                <a:ea typeface="+mn-ea"/>
                <a:cs typeface="+mn-cs"/>
              </a:rPr>
              <a:t>Li, H., Li, D., Li, H., &amp; </a:t>
            </a:r>
            <a:r>
              <a:rPr lang="en-GB" sz="1200" b="0" i="0" u="none" strike="noStrike" kern="1200" baseline="0" dirty="0">
                <a:solidFill>
                  <a:schemeClr val="tx1"/>
                </a:solidFill>
                <a:latin typeface="+mn-lt"/>
                <a:ea typeface="+mn-ea"/>
                <a:cs typeface="+mn-cs"/>
              </a:rPr>
              <a:t>Song, Y. (2020). ‘</a:t>
            </a:r>
            <a:r>
              <a:rPr lang="en-GB" sz="1200" kern="1200" dirty="0">
                <a:solidFill>
                  <a:schemeClr val="tx1"/>
                </a:solidFill>
                <a:effectLst/>
                <a:latin typeface="+mn-lt"/>
                <a:ea typeface="+mn-ea"/>
                <a:cs typeface="+mn-cs"/>
              </a:rPr>
              <a:t>Enrichment experiment of ventilation air methane (0.5%) by the mechanical tower.’ </a:t>
            </a:r>
            <a:r>
              <a:rPr lang="en-GB" sz="1200" i="1" kern="1200" dirty="0">
                <a:solidFill>
                  <a:schemeClr val="tx1"/>
                </a:solidFill>
                <a:effectLst/>
                <a:latin typeface="+mn-lt"/>
                <a:ea typeface="+mn-ea"/>
                <a:cs typeface="+mn-cs"/>
              </a:rPr>
              <a:t>Scientific Reports,</a:t>
            </a:r>
            <a:r>
              <a:rPr lang="en-GB" sz="120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10, </a:t>
            </a:r>
            <a:r>
              <a:rPr lang="en-GB" sz="1200" kern="1200" dirty="0">
                <a:solidFill>
                  <a:schemeClr val="tx1"/>
                </a:solidFill>
                <a:effectLst/>
                <a:latin typeface="+mn-lt"/>
                <a:ea typeface="+mn-ea"/>
                <a:cs typeface="+mn-cs"/>
              </a:rPr>
              <a:t>7276 (11pp). https://doi.org/10.1038/s41598-020-63698-x  </a:t>
            </a:r>
            <a:endParaRPr lang="en-GB" b="1" i="1" baseline="0" dirty="0"/>
          </a:p>
          <a:p>
            <a:endParaRPr lang="en-GB" b="1" dirty="0"/>
          </a:p>
          <a:p>
            <a:r>
              <a:rPr lang="en-GB" sz="1200" kern="1200" dirty="0">
                <a:solidFill>
                  <a:schemeClr val="tx1"/>
                </a:solidFill>
                <a:effectLst/>
                <a:latin typeface="+mn-lt"/>
                <a:ea typeface="+mn-ea"/>
                <a:cs typeface="+mn-cs"/>
              </a:rPr>
              <a:t>First, we should note that fossil fuel combustion also produces some methane  – but this is relatively small compared to the amount of carbon dioxide released, and only accounts for around 4% of global methane emissions.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Much more significant for methane is </a:t>
            </a:r>
            <a:r>
              <a:rPr lang="en-GB" sz="1200" b="1" kern="1200" dirty="0">
                <a:solidFill>
                  <a:schemeClr val="tx1"/>
                </a:solidFill>
                <a:effectLst/>
                <a:latin typeface="+mn-lt"/>
                <a:ea typeface="+mn-ea"/>
                <a:cs typeface="+mn-cs"/>
              </a:rPr>
              <a:t>fossil fuel production and transport </a:t>
            </a:r>
            <a:r>
              <a:rPr lang="en-GB" sz="1200" kern="1200" dirty="0">
                <a:solidFill>
                  <a:schemeClr val="tx1"/>
                </a:solidFill>
                <a:effectLst/>
                <a:latin typeface="+mn-lt"/>
                <a:ea typeface="+mn-ea"/>
                <a:cs typeface="+mn-cs"/>
              </a:rPr>
              <a:t>– which accounts for around one third – or 33% - of global methane emissions.  Methane is found associated with any fossil fuel deposit – and when we extract those fossil fuels, invariably some methane will be released.  Leakage also occurs during transport – by  pipeline or other methods such as shipping -  where this is referred to as fugitive (or escaping) emissions.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Collectively, the main source of anthropogenic methane is </a:t>
            </a:r>
            <a:r>
              <a:rPr lang="en-GB" sz="1200" b="1" kern="1200" dirty="0">
                <a:solidFill>
                  <a:schemeClr val="tx1"/>
                </a:solidFill>
                <a:effectLst/>
                <a:latin typeface="+mn-lt"/>
                <a:ea typeface="+mn-ea"/>
                <a:cs typeface="+mn-cs"/>
              </a:rPr>
              <a:t>agriculture</a:t>
            </a:r>
            <a:r>
              <a:rPr lang="en-GB" sz="1200" kern="1200" dirty="0">
                <a:solidFill>
                  <a:schemeClr val="tx1"/>
                </a:solidFill>
                <a:effectLst/>
                <a:latin typeface="+mn-lt"/>
                <a:ea typeface="+mn-ea"/>
                <a:cs typeface="+mn-cs"/>
              </a:rPr>
              <a:t>, which accounts for around 42% of global emissions and is dominated by livestock production – and specifically </a:t>
            </a:r>
            <a:r>
              <a:rPr lang="en-GB" sz="1200" b="1" kern="1200" dirty="0">
                <a:solidFill>
                  <a:schemeClr val="tx1"/>
                </a:solidFill>
                <a:effectLst/>
                <a:latin typeface="+mn-lt"/>
                <a:ea typeface="+mn-ea"/>
                <a:cs typeface="+mn-cs"/>
              </a:rPr>
              <a:t>ruminant animals</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ruminant is any animal that chews the cud – so cattle, sheep, goats, deer, and camels are all ruminants.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Ruminants have very different digestive systems to ours – with four stomach compartments.  Their first stomach, called a rumen, is packed full of microbes that breakdown the cud in a process known as enteric fermentation, where this happens under anaerobic conditions – that is low or no oxygen conditions. Whenever biomass (that’s organic material that comes from plants and animals) is broken down under low oxygen conditions, some methane will be produced.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Indeed, this is what is happening in all our other sources of methane…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if we look at our other agricultural sources of methane…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t>
            </a:r>
            <a:r>
              <a:rPr lang="en-GB" sz="1200" b="1" kern="1200" dirty="0">
                <a:solidFill>
                  <a:schemeClr val="tx1"/>
                </a:solidFill>
                <a:effectLst/>
                <a:latin typeface="+mn-lt"/>
                <a:ea typeface="+mn-ea"/>
                <a:cs typeface="+mn-cs"/>
              </a:rPr>
              <a:t>manure management </a:t>
            </a:r>
            <a:r>
              <a:rPr lang="en-GB" sz="1200" kern="1200" dirty="0">
                <a:solidFill>
                  <a:schemeClr val="tx1"/>
                </a:solidFill>
                <a:effectLst/>
                <a:latin typeface="+mn-lt"/>
                <a:ea typeface="+mn-ea"/>
                <a:cs typeface="+mn-cs"/>
              </a:rPr>
              <a:t>- anaerobic conditions often occur where manure is stored in large piles or settlement ponds – so the microbes breaking down the manure will produce methane.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Likewise, in </a:t>
            </a:r>
            <a:r>
              <a:rPr lang="en-GB" sz="1200" b="1" kern="1200" dirty="0">
                <a:solidFill>
                  <a:schemeClr val="tx1"/>
                </a:solidFill>
                <a:effectLst/>
                <a:latin typeface="+mn-lt"/>
                <a:ea typeface="+mn-ea"/>
                <a:cs typeface="+mn-cs"/>
              </a:rPr>
              <a:t>rice paddies </a:t>
            </a:r>
            <a:r>
              <a:rPr lang="en-GB" sz="1200" kern="1200" dirty="0">
                <a:solidFill>
                  <a:schemeClr val="tx1"/>
                </a:solidFill>
                <a:effectLst/>
                <a:latin typeface="+mn-lt"/>
                <a:ea typeface="+mn-ea"/>
                <a:cs typeface="+mn-cs"/>
              </a:rPr>
              <a:t>– the waterlogged soils are anaerobic – so the microbes in paddy field soils will produce methane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also see the same microbial processes happening in the management of human wastes – in both </a:t>
            </a:r>
            <a:r>
              <a:rPr lang="en-GB" sz="1200" b="1" kern="1200" dirty="0">
                <a:solidFill>
                  <a:schemeClr val="tx1"/>
                </a:solidFill>
                <a:effectLst/>
                <a:latin typeface="+mn-lt"/>
                <a:ea typeface="+mn-ea"/>
                <a:cs typeface="+mn-cs"/>
              </a:rPr>
              <a:t>landfilling</a:t>
            </a:r>
            <a:r>
              <a:rPr lang="en-GB" sz="1200" kern="1200" dirty="0">
                <a:solidFill>
                  <a:schemeClr val="tx1"/>
                </a:solidFill>
                <a:effectLst/>
                <a:latin typeface="+mn-lt"/>
                <a:ea typeface="+mn-ea"/>
                <a:cs typeface="+mn-cs"/>
              </a:rPr>
              <a:t> and in </a:t>
            </a:r>
            <a:r>
              <a:rPr lang="en-GB" sz="1200" b="1" kern="1200" dirty="0">
                <a:solidFill>
                  <a:schemeClr val="tx1"/>
                </a:solidFill>
                <a:effectLst/>
                <a:latin typeface="+mn-lt"/>
                <a:ea typeface="+mn-ea"/>
                <a:cs typeface="+mn-cs"/>
              </a:rPr>
              <a:t>wastewater treatment</a:t>
            </a:r>
            <a:r>
              <a:rPr lang="en-GB" sz="1200" kern="1200" dirty="0">
                <a:solidFill>
                  <a:schemeClr val="tx1"/>
                </a:solidFill>
                <a:effectLst/>
                <a:latin typeface="+mn-lt"/>
                <a:ea typeface="+mn-ea"/>
                <a:cs typeface="+mn-cs"/>
              </a:rPr>
              <a:t>, where anaerobic breakdown of organic matter leads to methane emissions. This accounts for around 18% of global emissions.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Our last source of methane is </a:t>
            </a:r>
            <a:r>
              <a:rPr lang="en-GB" sz="1200" b="1" kern="1200" dirty="0">
                <a:solidFill>
                  <a:schemeClr val="tx1"/>
                </a:solidFill>
                <a:effectLst/>
                <a:latin typeface="+mn-lt"/>
                <a:ea typeface="+mn-ea"/>
                <a:cs typeface="+mn-cs"/>
              </a:rPr>
              <a:t>biomass burning </a:t>
            </a:r>
            <a:r>
              <a:rPr lang="en-GB" sz="1200" kern="1200" dirty="0">
                <a:solidFill>
                  <a:schemeClr val="tx1"/>
                </a:solidFill>
                <a:effectLst/>
                <a:latin typeface="+mn-lt"/>
                <a:ea typeface="+mn-ea"/>
                <a:cs typeface="+mn-cs"/>
              </a:rPr>
              <a:t>– which accounts for around 3% of emissions.  This includes crop residue burning, forest fires (resulting from both natural and human activities), and prescribed savannah, pasture, and cropland burning. It also includes emissions from household biomass stoves. While complete combustion would only produce water vapour and CO</a:t>
            </a:r>
            <a:r>
              <a:rPr lang="en-GB" sz="1200" kern="1200" baseline="-250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when you get incomplete combustion, other gases like methane are also produced.  This happens in smouldering combustion, so lower temperature flameless fires, which are less efficient than flaming combustion, but can also happen in large out of control flaming fires when there isn’t enough oxygen to ensure complete combustion. </a:t>
            </a:r>
          </a:p>
          <a:p>
            <a:endParaRPr lang="en-GB" baseline="0" dirty="0"/>
          </a:p>
          <a:p>
            <a:r>
              <a:rPr lang="en-GB" b="1" baseline="0" dirty="0"/>
              <a:t>IMAGE ATTRIBUTION</a:t>
            </a:r>
          </a:p>
          <a:p>
            <a:r>
              <a:rPr lang="en-GB" b="1" dirty="0"/>
              <a:t>Fossil Fuel Extraction &amp; Transport: </a:t>
            </a:r>
            <a:r>
              <a:rPr lang="en-GB" dirty="0"/>
              <a:t>Image by David Mark from </a:t>
            </a:r>
            <a:r>
              <a:rPr lang="en-GB" dirty="0" err="1"/>
              <a:t>Pixabay</a:t>
            </a:r>
            <a:r>
              <a:rPr lang="en-GB" dirty="0"/>
              <a:t> (pixabay.com/photos/alaska-alaska-pipeline-oil-67304/)</a:t>
            </a:r>
          </a:p>
          <a:p>
            <a:r>
              <a:rPr lang="en-GB" b="1" dirty="0"/>
              <a:t>Ruminant Livestock</a:t>
            </a:r>
            <a:r>
              <a:rPr lang="en-GB" dirty="0"/>
              <a:t>: Image by 272447 from </a:t>
            </a:r>
            <a:r>
              <a:rPr lang="en-GB" dirty="0" err="1"/>
              <a:t>Pixabay</a:t>
            </a:r>
            <a:r>
              <a:rPr lang="en-GB" dirty="0"/>
              <a:t> (pixabay.com/photos/cows-cattle-dairy-holstein-farm-526771/)</a:t>
            </a:r>
          </a:p>
          <a:p>
            <a:r>
              <a:rPr lang="en-GB" b="1" dirty="0"/>
              <a:t>Manure Management: </a:t>
            </a:r>
            <a:r>
              <a:rPr lang="en-GB" dirty="0"/>
              <a:t>Image by Benjamin Brandt from </a:t>
            </a:r>
            <a:r>
              <a:rPr lang="en-GB" dirty="0" err="1"/>
              <a:t>Pixabay</a:t>
            </a:r>
            <a:r>
              <a:rPr lang="en-GB" dirty="0"/>
              <a:t> (pixabay.com/photos/crap-agriculture-fertilize-609771/) </a:t>
            </a:r>
          </a:p>
          <a:p>
            <a:r>
              <a:rPr lang="en-GB" b="1" dirty="0"/>
              <a:t>Rice Paddies: </a:t>
            </a:r>
            <a:r>
              <a:rPr lang="en-GB" dirty="0"/>
              <a:t>Image by </a:t>
            </a:r>
            <a:r>
              <a:rPr lang="en-GB" dirty="0" err="1"/>
              <a:t>Pexels</a:t>
            </a:r>
            <a:r>
              <a:rPr lang="en-GB" dirty="0"/>
              <a:t> from </a:t>
            </a:r>
            <a:r>
              <a:rPr lang="en-GB" dirty="0" err="1"/>
              <a:t>Pixabay</a:t>
            </a:r>
            <a:r>
              <a:rPr lang="en-GB" dirty="0"/>
              <a:t> (pixabay.com/photos/beautiful-cottage-rice-field-1866498/)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Landfilling of Waste:</a:t>
            </a:r>
            <a:r>
              <a:rPr lang="en-GB" dirty="0"/>
              <a:t> Image by </a:t>
            </a:r>
            <a:r>
              <a:rPr lang="en-GB" dirty="0" err="1"/>
              <a:t>Pasi</a:t>
            </a:r>
            <a:r>
              <a:rPr lang="en-GB" dirty="0"/>
              <a:t> </a:t>
            </a:r>
            <a:r>
              <a:rPr lang="en-GB" dirty="0" err="1"/>
              <a:t>Mäenpää</a:t>
            </a:r>
            <a:r>
              <a:rPr lang="en-GB" dirty="0"/>
              <a:t> from </a:t>
            </a:r>
            <a:r>
              <a:rPr lang="en-GB" dirty="0" err="1"/>
              <a:t>Pixabay</a:t>
            </a:r>
            <a:r>
              <a:rPr lang="en-GB" dirty="0"/>
              <a:t> (pixabay.com/photos/landfill-waste-management-waste-879437/)</a:t>
            </a:r>
          </a:p>
          <a:p>
            <a:r>
              <a:rPr lang="en-GB" b="1" dirty="0"/>
              <a:t>Wastewater Treatment: </a:t>
            </a:r>
            <a:r>
              <a:rPr lang="en-GB" dirty="0"/>
              <a:t>Benfleet Sewage Treatment Plant: Primary Settling Tanks from geograph.org.uk (geograph.org.uk/photo/1450088). © Copyright John </a:t>
            </a:r>
            <a:r>
              <a:rPr lang="en-GB" dirty="0" err="1"/>
              <a:t>Rostron</a:t>
            </a:r>
            <a:r>
              <a:rPr lang="en-GB" dirty="0"/>
              <a:t>, licensed for reuse under the Creative Commons Attribution-Share Alike 2.0 Generic license (CC BY-SA 2.0) (creativecommons.org/licenses/by-</a:t>
            </a:r>
            <a:r>
              <a:rPr lang="en-GB" dirty="0" err="1"/>
              <a:t>sa</a:t>
            </a:r>
            <a:r>
              <a:rPr lang="en-GB" dirty="0"/>
              <a:t>/2.0/).  No changes made to image.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Biomass Burning:</a:t>
            </a:r>
            <a:r>
              <a:rPr lang="en-GB" dirty="0"/>
              <a:t> Image by 272447 from </a:t>
            </a:r>
            <a:r>
              <a:rPr lang="en-GB" dirty="0" err="1"/>
              <a:t>Pixabay</a:t>
            </a:r>
            <a:r>
              <a:rPr lang="en-GB" dirty="0"/>
              <a:t> (pixabay.com/photos/wildfire-forest-fire-blaze-smoke-1105209/)  </a:t>
            </a:r>
          </a:p>
        </p:txBody>
      </p:sp>
      <p:sp>
        <p:nvSpPr>
          <p:cNvPr id="4" name="Slide Number Placeholder 3"/>
          <p:cNvSpPr>
            <a:spLocks noGrp="1"/>
          </p:cNvSpPr>
          <p:nvPr>
            <p:ph type="sldNum" sz="quarter" idx="10"/>
          </p:nvPr>
        </p:nvSpPr>
        <p:spPr/>
        <p:txBody>
          <a:bodyPr/>
          <a:lstStyle/>
          <a:p>
            <a:fld id="{211C016D-44DA-422C-B26A-FDA5FDE2E24D}" type="slidenum">
              <a:rPr lang="en-GB" smtClean="0"/>
              <a:t>26</a:t>
            </a:fld>
            <a:endParaRPr lang="en-GB"/>
          </a:p>
        </p:txBody>
      </p:sp>
    </p:spTree>
    <p:extLst>
      <p:ext uri="{BB962C8B-B14F-4D97-AF65-F5344CB8AC3E}">
        <p14:creationId xmlns:p14="http://schemas.microsoft.com/office/powerpoint/2010/main" val="595204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EXPANDED GHG Sources Activity Feedback 3/4 – N</a:t>
            </a:r>
            <a:r>
              <a:rPr lang="en-GB" b="1" baseline="-25000" dirty="0"/>
              <a:t>2</a:t>
            </a:r>
            <a:r>
              <a:rPr lang="en-GB" b="1" baseline="0" dirty="0"/>
              <a: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baseline="0" dirty="0"/>
              <a:t>The % of global anthropogenic N</a:t>
            </a:r>
            <a:r>
              <a:rPr lang="en-GB" b="1" i="0" baseline="-25000" dirty="0"/>
              <a:t>2</a:t>
            </a:r>
            <a:r>
              <a:rPr lang="en-GB" b="1" i="0" baseline="0" dirty="0"/>
              <a:t>O emissions in these notes are from the following open access paper and report: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Davidson, E.A., </a:t>
            </a:r>
            <a:r>
              <a:rPr lang="en-GB" dirty="0" err="1"/>
              <a:t>Kanter</a:t>
            </a:r>
            <a:r>
              <a:rPr lang="en-GB" dirty="0"/>
              <a:t>, D. (2014).</a:t>
            </a:r>
            <a:r>
              <a:rPr lang="en-GB" baseline="0" dirty="0"/>
              <a:t> ‘</a:t>
            </a:r>
            <a:r>
              <a:rPr lang="en-GB" b="0" dirty="0"/>
              <a:t>Inventories and scenarios of nitrous oxide emissions.’ </a:t>
            </a:r>
            <a:r>
              <a:rPr lang="en-GB" b="0" i="1" dirty="0"/>
              <a:t>Environmental Research Letters</a:t>
            </a:r>
            <a:r>
              <a:rPr lang="en-GB" b="0" dirty="0"/>
              <a:t>, 9(10), </a:t>
            </a:r>
            <a:r>
              <a:rPr lang="en-GB" sz="1200" b="0" i="0" u="none" strike="noStrike" kern="1200" baseline="0" dirty="0">
                <a:solidFill>
                  <a:schemeClr val="tx1"/>
                </a:solidFill>
                <a:latin typeface="+mn-lt"/>
                <a:ea typeface="+mn-ea"/>
                <a:cs typeface="+mn-cs"/>
              </a:rPr>
              <a:t>105012 (12pp). </a:t>
            </a:r>
            <a:r>
              <a:rPr lang="en-GB" sz="1200" kern="1200" dirty="0">
                <a:solidFill>
                  <a:schemeClr val="tx1"/>
                </a:solidFill>
                <a:effectLst/>
                <a:latin typeface="+mn-lt"/>
                <a:ea typeface="+mn-ea"/>
                <a:cs typeface="+mn-cs"/>
              </a:rPr>
              <a:t>https://</a:t>
            </a:r>
            <a:r>
              <a:rPr lang="en-GB" sz="1200" b="0" i="0" u="none" strike="noStrike" kern="1200" baseline="0" dirty="0">
                <a:solidFill>
                  <a:schemeClr val="tx1"/>
                </a:solidFill>
                <a:latin typeface="+mn-lt"/>
                <a:ea typeface="+mn-ea"/>
                <a:cs typeface="+mn-cs"/>
              </a:rPr>
              <a:t>doi.org/10.1088/1748-9326/9/10/105012</a:t>
            </a:r>
            <a:endParaRPr lang="en-GB" b="0" dirty="0"/>
          </a:p>
          <a:p>
            <a:r>
              <a:rPr lang="en-GB" sz="1200" b="0" i="0" kern="1200" dirty="0">
                <a:solidFill>
                  <a:schemeClr val="tx1"/>
                </a:solidFill>
                <a:effectLst/>
                <a:latin typeface="+mn-lt"/>
                <a:ea typeface="+mn-ea"/>
                <a:cs typeface="+mn-cs"/>
              </a:rPr>
              <a:t>UNEP (2013). </a:t>
            </a:r>
            <a:r>
              <a:rPr lang="en-GB" sz="1200" b="0" i="1" kern="1200" dirty="0">
                <a:solidFill>
                  <a:schemeClr val="tx1"/>
                </a:solidFill>
                <a:effectLst/>
                <a:latin typeface="+mn-lt"/>
                <a:ea typeface="+mn-ea"/>
                <a:cs typeface="+mn-cs"/>
              </a:rPr>
              <a:t>Drawing Down N</a:t>
            </a:r>
            <a:r>
              <a:rPr lang="en-GB" sz="1200" b="0" i="1" kern="1200" baseline="-25000" dirty="0">
                <a:solidFill>
                  <a:schemeClr val="tx1"/>
                </a:solidFill>
                <a:effectLst/>
                <a:latin typeface="+mn-lt"/>
                <a:ea typeface="+mn-ea"/>
                <a:cs typeface="+mn-cs"/>
              </a:rPr>
              <a:t>2</a:t>
            </a:r>
            <a:r>
              <a:rPr lang="en-GB" sz="1200" b="0" i="1" kern="1200" dirty="0">
                <a:solidFill>
                  <a:schemeClr val="tx1"/>
                </a:solidFill>
                <a:effectLst/>
                <a:latin typeface="+mn-lt"/>
                <a:ea typeface="+mn-ea"/>
                <a:cs typeface="+mn-cs"/>
              </a:rPr>
              <a:t>O to Protect Climate and the Ozone Layer: A UNEP Synthesis Report</a:t>
            </a:r>
            <a:r>
              <a:rPr lang="en-GB" sz="1200" b="0" i="0" kern="1200" dirty="0">
                <a:solidFill>
                  <a:schemeClr val="tx1"/>
                </a:solidFill>
                <a:effectLst/>
                <a:latin typeface="+mn-lt"/>
                <a:ea typeface="+mn-ea"/>
                <a:cs typeface="+mn-cs"/>
              </a:rPr>
              <a:t>. </a:t>
            </a:r>
            <a:r>
              <a:rPr lang="en-GB" dirty="0">
                <a:hlinkClick r:id="rId3"/>
              </a:rPr>
              <a:t>https://wedocs.unep.org/handle/20.500.11822/8489</a:t>
            </a:r>
            <a:endParaRPr lang="en-GB" dirty="0"/>
          </a:p>
          <a:p>
            <a:endParaRPr lang="en-GB" b="1" dirty="0"/>
          </a:p>
          <a:p>
            <a:r>
              <a:rPr lang="en-GB" sz="1200" kern="1200" dirty="0">
                <a:solidFill>
                  <a:schemeClr val="tx1"/>
                </a:solidFill>
                <a:effectLst/>
                <a:latin typeface="+mn-lt"/>
                <a:ea typeface="+mn-ea"/>
                <a:cs typeface="+mn-cs"/>
              </a:rPr>
              <a:t>As with methane, fossil fuel combustion will result in some emissions of nitrous oxide – again these emissions are relatively small compared to the amount of carbon dioxide released – although they do account for around 10% of nitrous oxide emissions.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Indeed, any combustion process will result in some nitrous oxide emissions, and so </a:t>
            </a:r>
            <a:r>
              <a:rPr lang="en-GB" sz="1200" b="1" kern="1200" dirty="0">
                <a:solidFill>
                  <a:schemeClr val="tx1"/>
                </a:solidFill>
                <a:effectLst/>
                <a:latin typeface="+mn-lt"/>
                <a:ea typeface="+mn-ea"/>
                <a:cs typeface="+mn-cs"/>
              </a:rPr>
              <a:t>biomass burning </a:t>
            </a:r>
            <a:r>
              <a:rPr lang="en-GB" sz="1200" kern="1200" dirty="0">
                <a:solidFill>
                  <a:schemeClr val="tx1"/>
                </a:solidFill>
                <a:effectLst/>
                <a:latin typeface="+mn-lt"/>
                <a:ea typeface="+mn-ea"/>
                <a:cs typeface="+mn-cs"/>
              </a:rPr>
              <a:t>is also a source of nitrous oxide – accounting for around 11% of global emissions.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Also like methane, </a:t>
            </a:r>
            <a:r>
              <a:rPr lang="en-GB" sz="1200" b="1" kern="1200" dirty="0">
                <a:solidFill>
                  <a:schemeClr val="tx1"/>
                </a:solidFill>
                <a:effectLst/>
                <a:latin typeface="+mn-lt"/>
                <a:ea typeface="+mn-ea"/>
                <a:cs typeface="+mn-cs"/>
              </a:rPr>
              <a:t>agriculture</a:t>
            </a:r>
            <a:r>
              <a:rPr lang="en-GB" sz="1200" kern="1200" dirty="0">
                <a:solidFill>
                  <a:schemeClr val="tx1"/>
                </a:solidFill>
                <a:effectLst/>
                <a:latin typeface="+mn-lt"/>
                <a:ea typeface="+mn-ea"/>
                <a:cs typeface="+mn-cs"/>
              </a:rPr>
              <a:t> is our main source of nitrous oxide – accounting for around two-thirds (or 66%) of total emissions.  This is dominated by the use of </a:t>
            </a:r>
            <a:r>
              <a:rPr lang="en-GB" sz="1200" b="1" kern="1200" dirty="0">
                <a:solidFill>
                  <a:schemeClr val="tx1"/>
                </a:solidFill>
                <a:effectLst/>
                <a:latin typeface="+mn-lt"/>
                <a:ea typeface="+mn-ea"/>
                <a:cs typeface="+mn-cs"/>
              </a:rPr>
              <a:t>nitrogen based fertilisers </a:t>
            </a:r>
            <a:r>
              <a:rPr lang="en-GB" sz="1200" kern="1200" dirty="0">
                <a:solidFill>
                  <a:schemeClr val="tx1"/>
                </a:solidFill>
                <a:effectLst/>
                <a:latin typeface="+mn-lt"/>
                <a:ea typeface="+mn-ea"/>
                <a:cs typeface="+mn-cs"/>
              </a:rPr>
              <a:t>and </a:t>
            </a:r>
            <a:r>
              <a:rPr lang="en-GB" sz="1200" b="1" kern="1200" dirty="0">
                <a:solidFill>
                  <a:schemeClr val="tx1"/>
                </a:solidFill>
                <a:effectLst/>
                <a:latin typeface="+mn-lt"/>
                <a:ea typeface="+mn-ea"/>
                <a:cs typeface="+mn-cs"/>
              </a:rPr>
              <a:t>applying manure </a:t>
            </a:r>
            <a:r>
              <a:rPr lang="en-GB" sz="1200" kern="1200" dirty="0">
                <a:solidFill>
                  <a:schemeClr val="tx1"/>
                </a:solidFill>
                <a:effectLst/>
                <a:latin typeface="+mn-lt"/>
                <a:ea typeface="+mn-ea"/>
                <a:cs typeface="+mn-cs"/>
              </a:rPr>
              <a:t>(a nitrogen rich material) </a:t>
            </a:r>
            <a:r>
              <a:rPr lang="en-GB" sz="1200" b="1" kern="1200" dirty="0">
                <a:solidFill>
                  <a:schemeClr val="tx1"/>
                </a:solidFill>
                <a:effectLst/>
                <a:latin typeface="+mn-lt"/>
                <a:ea typeface="+mn-ea"/>
                <a:cs typeface="+mn-cs"/>
              </a:rPr>
              <a:t>to soils</a:t>
            </a:r>
            <a:r>
              <a:rPr lang="en-GB" sz="1200" kern="1200" dirty="0">
                <a:solidFill>
                  <a:schemeClr val="tx1"/>
                </a:solidFill>
                <a:effectLst/>
                <a:latin typeface="+mn-lt"/>
                <a:ea typeface="+mn-ea"/>
                <a:cs typeface="+mn-cs"/>
              </a:rPr>
              <a:t>, with some additional emissions from </a:t>
            </a:r>
            <a:r>
              <a:rPr lang="en-GB" sz="1200" b="1" kern="1200" dirty="0">
                <a:solidFill>
                  <a:schemeClr val="tx1"/>
                </a:solidFill>
                <a:effectLst/>
                <a:latin typeface="+mn-lt"/>
                <a:ea typeface="+mn-ea"/>
                <a:cs typeface="+mn-cs"/>
              </a:rPr>
              <a:t>manure management</a:t>
            </a:r>
            <a:r>
              <a:rPr lang="en-GB" sz="1200" kern="1200" dirty="0">
                <a:solidFill>
                  <a:schemeClr val="tx1"/>
                </a:solidFill>
                <a:effectLst/>
                <a:latin typeface="+mn-lt"/>
                <a:ea typeface="+mn-ea"/>
                <a:cs typeface="+mn-cs"/>
              </a:rPr>
              <a:t>.  Here, the nitrogen in the fertiliser or the muck stimulates the microbial nitrogen cycle to produce nitrous oxide.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with animal manure, human sewage is also a nitrogen rich material – and so </a:t>
            </a:r>
            <a:r>
              <a:rPr lang="en-GB" sz="1200" b="1" kern="1200" dirty="0">
                <a:solidFill>
                  <a:schemeClr val="tx1"/>
                </a:solidFill>
                <a:effectLst/>
                <a:latin typeface="+mn-lt"/>
                <a:ea typeface="+mn-ea"/>
                <a:cs typeface="+mn-cs"/>
              </a:rPr>
              <a:t>wastewater management</a:t>
            </a:r>
            <a:r>
              <a:rPr lang="en-GB" sz="1200" kern="1200" dirty="0">
                <a:solidFill>
                  <a:schemeClr val="tx1"/>
                </a:solidFill>
                <a:effectLst/>
                <a:latin typeface="+mn-lt"/>
                <a:ea typeface="+mn-ea"/>
                <a:cs typeface="+mn-cs"/>
              </a:rPr>
              <a:t> also produces nitrous oxide.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addition to fossil fuel combustion there are other industrial sources of nitrous oxide.  The two most significant are </a:t>
            </a:r>
            <a:r>
              <a:rPr lang="en-GB" sz="1200" kern="1200" dirty="0" err="1">
                <a:solidFill>
                  <a:schemeClr val="tx1"/>
                </a:solidFill>
                <a:effectLst/>
                <a:latin typeface="+mn-lt"/>
                <a:ea typeface="+mn-ea"/>
                <a:cs typeface="+mn-cs"/>
              </a:rPr>
              <a:t>adipic</a:t>
            </a:r>
            <a:r>
              <a:rPr lang="en-GB" sz="1200" kern="1200" dirty="0">
                <a:solidFill>
                  <a:schemeClr val="tx1"/>
                </a:solidFill>
                <a:effectLst/>
                <a:latin typeface="+mn-lt"/>
                <a:ea typeface="+mn-ea"/>
                <a:cs typeface="+mn-cs"/>
              </a:rPr>
              <a:t> and nitric acid production – which account for around 5% of global emissions.  </a:t>
            </a:r>
            <a:r>
              <a:rPr lang="en-GB" sz="1200" kern="1200" dirty="0" err="1">
                <a:solidFill>
                  <a:schemeClr val="tx1"/>
                </a:solidFill>
                <a:effectLst/>
                <a:latin typeface="+mn-lt"/>
                <a:ea typeface="+mn-ea"/>
                <a:cs typeface="+mn-cs"/>
              </a:rPr>
              <a:t>Adipic</a:t>
            </a:r>
            <a:r>
              <a:rPr lang="en-GB" sz="1200" kern="1200" dirty="0">
                <a:solidFill>
                  <a:schemeClr val="tx1"/>
                </a:solidFill>
                <a:effectLst/>
                <a:latin typeface="+mn-lt"/>
                <a:ea typeface="+mn-ea"/>
                <a:cs typeface="+mn-cs"/>
              </a:rPr>
              <a:t> acid is used in the manufacture of </a:t>
            </a:r>
            <a:r>
              <a:rPr lang="en-GB" sz="1200" b="1" kern="1200" dirty="0">
                <a:solidFill>
                  <a:schemeClr val="tx1"/>
                </a:solidFill>
                <a:effectLst/>
                <a:latin typeface="+mn-lt"/>
                <a:ea typeface="+mn-ea"/>
                <a:cs typeface="+mn-cs"/>
              </a:rPr>
              <a:t>synthetic fibres like nylon</a:t>
            </a:r>
            <a:r>
              <a:rPr lang="en-GB" sz="1200" kern="1200" dirty="0">
                <a:solidFill>
                  <a:schemeClr val="tx1"/>
                </a:solidFill>
                <a:effectLst/>
                <a:latin typeface="+mn-lt"/>
                <a:ea typeface="+mn-ea"/>
                <a:cs typeface="+mn-cs"/>
              </a:rPr>
              <a:t>.  Nitric acid is used in a number of processes, including the manufacture of N based fertilisers and explosives.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IMAGE ATTRIBUTION</a:t>
            </a:r>
          </a:p>
          <a:p>
            <a:r>
              <a:rPr lang="en-GB" b="1" baseline="0" dirty="0"/>
              <a:t>Fertilisers: </a:t>
            </a:r>
            <a:r>
              <a:rPr lang="en-GB" baseline="0" dirty="0"/>
              <a:t>Image by Franck </a:t>
            </a:r>
            <a:r>
              <a:rPr lang="en-GB" baseline="0" dirty="0" err="1"/>
              <a:t>Barske</a:t>
            </a:r>
            <a:r>
              <a:rPr lang="en-GB" baseline="0" dirty="0"/>
              <a:t> from </a:t>
            </a:r>
            <a:r>
              <a:rPr lang="en-GB" baseline="0" dirty="0" err="1"/>
              <a:t>Pixabay</a:t>
            </a:r>
            <a:r>
              <a:rPr lang="en-GB" baseline="0" dirty="0"/>
              <a:t> (pixabay.com/photos/tractor-fertilizer-pesticide-spray-4217686/)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Manure Management: </a:t>
            </a:r>
            <a:r>
              <a:rPr lang="en-GB" dirty="0"/>
              <a:t>Image by Benjamin Brandt from </a:t>
            </a:r>
            <a:r>
              <a:rPr lang="en-GB" dirty="0" err="1"/>
              <a:t>Pixabay</a:t>
            </a:r>
            <a:r>
              <a:rPr lang="en-GB" dirty="0"/>
              <a:t> (pixabay.com/photos/crap-agriculture-fertilize-609771/) </a:t>
            </a:r>
          </a:p>
          <a:p>
            <a:r>
              <a:rPr lang="en-GB" b="1" dirty="0"/>
              <a:t>Wastewater Treatment: </a:t>
            </a:r>
            <a:r>
              <a:rPr lang="en-GB" dirty="0"/>
              <a:t>Benfleet Sewage Treatment Plant: Primary Settling Tanks from geograph.org.uk (geograph.org.uk/photo/1450088). © Copyright John </a:t>
            </a:r>
            <a:r>
              <a:rPr lang="en-GB" dirty="0" err="1"/>
              <a:t>Rostron</a:t>
            </a:r>
            <a:r>
              <a:rPr lang="en-GB" dirty="0"/>
              <a:t>, licensed for reuse under the Creative Commons Attribution-Share Alike 2.0 Generic license (CC BY-SA 2.0) (creativecommons.org/licenses/by-</a:t>
            </a:r>
            <a:r>
              <a:rPr lang="en-GB" dirty="0" err="1"/>
              <a:t>sa</a:t>
            </a:r>
            <a:r>
              <a:rPr lang="en-GB" dirty="0"/>
              <a:t>/2.0/).  No changes made to image.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Nylon Production: </a:t>
            </a:r>
            <a:r>
              <a:rPr lang="en-GB" b="0" dirty="0"/>
              <a:t>Public domain image from </a:t>
            </a:r>
            <a:r>
              <a:rPr lang="en-GB" b="0" dirty="0" err="1"/>
              <a:t>PxHere</a:t>
            </a:r>
            <a:r>
              <a:rPr lang="en-GB" b="0" dirty="0"/>
              <a:t> (pxhere.com/</a:t>
            </a:r>
            <a:r>
              <a:rPr lang="en-GB" b="0" dirty="0" err="1"/>
              <a:t>en</a:t>
            </a:r>
            <a:r>
              <a:rPr lang="en-GB" b="0" dirty="0"/>
              <a:t>/photo/675499)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Biomass Burning:</a:t>
            </a:r>
            <a:r>
              <a:rPr lang="en-GB" dirty="0"/>
              <a:t> Image by 272447 from </a:t>
            </a:r>
            <a:r>
              <a:rPr lang="en-GB" dirty="0" err="1"/>
              <a:t>Pixabay</a:t>
            </a:r>
            <a:r>
              <a:rPr lang="en-GB" dirty="0"/>
              <a:t> (pixabay.com/photos/wildfire-forest-fire-blaze-smoke-1105209/)  </a:t>
            </a:r>
          </a:p>
          <a:p>
            <a:endParaRPr lang="en-GB" baseline="0" dirty="0"/>
          </a:p>
        </p:txBody>
      </p:sp>
      <p:sp>
        <p:nvSpPr>
          <p:cNvPr id="4" name="Slide Number Placeholder 3"/>
          <p:cNvSpPr>
            <a:spLocks noGrp="1"/>
          </p:cNvSpPr>
          <p:nvPr>
            <p:ph type="sldNum" sz="quarter" idx="10"/>
          </p:nvPr>
        </p:nvSpPr>
        <p:spPr/>
        <p:txBody>
          <a:bodyPr/>
          <a:lstStyle/>
          <a:p>
            <a:fld id="{211C016D-44DA-422C-B26A-FDA5FDE2E24D}" type="slidenum">
              <a:rPr lang="en-GB" smtClean="0"/>
              <a:t>27</a:t>
            </a:fld>
            <a:endParaRPr lang="en-GB"/>
          </a:p>
        </p:txBody>
      </p:sp>
    </p:spTree>
    <p:extLst>
      <p:ext uri="{BB962C8B-B14F-4D97-AF65-F5344CB8AC3E}">
        <p14:creationId xmlns:p14="http://schemas.microsoft.com/office/powerpoint/2010/main" val="3764758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EXPANDED GHG Sources Activity Feedback 4/4 – F gases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 gases are man-made chemicals – so their only sources are industrial - and their emissions are associated with a wide range of different applications and processes.  Many of them were produced as replacements for the chlorofluorocarbons – or CFCs – when they were banned under the Montreal Protocol on Ozone Depleting Substances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HFCs – the hydrofluorocarbons </a:t>
            </a:r>
            <a:r>
              <a:rPr lang="en-GB" sz="1200" kern="1200" dirty="0">
                <a:solidFill>
                  <a:schemeClr val="tx1"/>
                </a:solidFill>
                <a:effectLst/>
                <a:latin typeface="+mn-lt"/>
                <a:ea typeface="+mn-ea"/>
                <a:cs typeface="+mn-cs"/>
              </a:rPr>
              <a:t>- are used as </a:t>
            </a:r>
            <a:r>
              <a:rPr lang="en-GB" sz="1200" b="1" kern="1200" dirty="0">
                <a:solidFill>
                  <a:schemeClr val="tx1"/>
                </a:solidFill>
                <a:effectLst/>
                <a:latin typeface="+mn-lt"/>
                <a:ea typeface="+mn-ea"/>
                <a:cs typeface="+mn-cs"/>
              </a:rPr>
              <a:t>aerosol propellants</a:t>
            </a:r>
            <a:r>
              <a:rPr lang="en-GB" sz="1200" kern="1200" dirty="0">
                <a:solidFill>
                  <a:schemeClr val="tx1"/>
                </a:solidFill>
                <a:effectLst/>
                <a:latin typeface="+mn-lt"/>
                <a:ea typeface="+mn-ea"/>
                <a:cs typeface="+mn-cs"/>
              </a:rPr>
              <a:t>, as </a:t>
            </a:r>
            <a:r>
              <a:rPr lang="en-GB" sz="1200" b="1" kern="1200" dirty="0">
                <a:solidFill>
                  <a:schemeClr val="tx1"/>
                </a:solidFill>
                <a:effectLst/>
                <a:latin typeface="+mn-lt"/>
                <a:ea typeface="+mn-ea"/>
                <a:cs typeface="+mn-cs"/>
              </a:rPr>
              <a:t>refrigeration gases </a:t>
            </a:r>
            <a:r>
              <a:rPr lang="en-GB" sz="1200" kern="1200" dirty="0">
                <a:solidFill>
                  <a:schemeClr val="tx1"/>
                </a:solidFill>
                <a:effectLst/>
                <a:latin typeface="+mn-lt"/>
                <a:ea typeface="+mn-ea"/>
                <a:cs typeface="+mn-cs"/>
              </a:rPr>
              <a:t>in fridges, freezers and air conditioning systems, and as </a:t>
            </a:r>
            <a:r>
              <a:rPr lang="en-GB" sz="1200" b="1" kern="1200" dirty="0">
                <a:solidFill>
                  <a:schemeClr val="tx1"/>
                </a:solidFill>
                <a:effectLst/>
                <a:latin typeface="+mn-lt"/>
                <a:ea typeface="+mn-ea"/>
                <a:cs typeface="+mn-cs"/>
              </a:rPr>
              <a:t>fire-fighting agents</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PFCs – the perfluorocarbons </a:t>
            </a:r>
            <a:r>
              <a:rPr lang="en-GB" sz="1200" kern="1200" dirty="0">
                <a:solidFill>
                  <a:schemeClr val="tx1"/>
                </a:solidFill>
                <a:effectLst/>
                <a:latin typeface="+mn-lt"/>
                <a:ea typeface="+mn-ea"/>
                <a:cs typeface="+mn-cs"/>
              </a:rPr>
              <a:t>– are produced during primary (or new) </a:t>
            </a:r>
            <a:r>
              <a:rPr lang="en-GB" sz="1200" b="1" kern="1200" dirty="0">
                <a:solidFill>
                  <a:schemeClr val="tx1"/>
                </a:solidFill>
                <a:effectLst/>
                <a:latin typeface="+mn-lt"/>
                <a:ea typeface="+mn-ea"/>
                <a:cs typeface="+mn-cs"/>
              </a:rPr>
              <a:t>aluminium smelting</a:t>
            </a:r>
            <a:r>
              <a:rPr lang="en-GB" sz="1200" kern="1200" dirty="0">
                <a:solidFill>
                  <a:schemeClr val="tx1"/>
                </a:solidFill>
                <a:effectLst/>
                <a:latin typeface="+mn-lt"/>
                <a:ea typeface="+mn-ea"/>
                <a:cs typeface="+mn-cs"/>
              </a:rPr>
              <a:t>, where you don’t get these emissions from secondary (recycled) aluminium. </a:t>
            </a:r>
          </a:p>
          <a:p>
            <a:r>
              <a:rPr lang="en-GB" sz="1200" kern="1200" dirty="0">
                <a:solidFill>
                  <a:schemeClr val="tx1"/>
                </a:solidFill>
                <a:effectLst/>
                <a:latin typeface="+mn-lt"/>
                <a:ea typeface="+mn-ea"/>
                <a:cs typeface="+mn-cs"/>
              </a:rPr>
              <a:t>PFCs are also used as etching gases and cleaning agents in </a:t>
            </a:r>
            <a:r>
              <a:rPr lang="en-GB" sz="1200" b="1" kern="1200" dirty="0">
                <a:solidFill>
                  <a:schemeClr val="tx1"/>
                </a:solidFill>
                <a:effectLst/>
                <a:latin typeface="+mn-lt"/>
                <a:ea typeface="+mn-ea"/>
                <a:cs typeface="+mn-cs"/>
              </a:rPr>
              <a:t>semiconductor manufacture</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the </a:t>
            </a:r>
            <a:r>
              <a:rPr lang="en-GB" sz="1200" b="1" kern="1200" dirty="0">
                <a:solidFill>
                  <a:schemeClr val="tx1"/>
                </a:solidFill>
                <a:effectLst/>
                <a:latin typeface="+mn-lt"/>
                <a:ea typeface="+mn-ea"/>
                <a:cs typeface="+mn-cs"/>
              </a:rPr>
              <a:t>F-gas sulphur hexafluoride</a:t>
            </a:r>
            <a:r>
              <a:rPr lang="en-GB" sz="1200" kern="1200" dirty="0">
                <a:solidFill>
                  <a:schemeClr val="tx1"/>
                </a:solidFill>
                <a:effectLst/>
                <a:latin typeface="+mn-lt"/>
                <a:ea typeface="+mn-ea"/>
                <a:cs typeface="+mn-cs"/>
              </a:rPr>
              <a:t>, is used as an </a:t>
            </a:r>
            <a:r>
              <a:rPr lang="en-GB" sz="1200" b="1" kern="1200" dirty="0">
                <a:solidFill>
                  <a:schemeClr val="tx1"/>
                </a:solidFill>
                <a:effectLst/>
                <a:latin typeface="+mn-lt"/>
                <a:ea typeface="+mn-ea"/>
                <a:cs typeface="+mn-cs"/>
              </a:rPr>
              <a:t>electrical insulator </a:t>
            </a:r>
            <a:r>
              <a:rPr lang="en-GB" sz="1200" kern="1200" dirty="0">
                <a:solidFill>
                  <a:schemeClr val="tx1"/>
                </a:solidFill>
                <a:effectLst/>
                <a:latin typeface="+mn-lt"/>
                <a:ea typeface="+mn-ea"/>
                <a:cs typeface="+mn-cs"/>
              </a:rPr>
              <a:t>to prevent arcing and electrical fires in high voltage gas insulated switchgear like electricity substations (it is inside the white tubes you can see in the picture).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IMAGE ATTRIBUTION</a:t>
            </a:r>
          </a:p>
          <a:p>
            <a:r>
              <a:rPr lang="en-GB" b="1" baseline="0" dirty="0"/>
              <a:t>Refrigerant Gases: </a:t>
            </a:r>
            <a:r>
              <a:rPr lang="en-GB" baseline="0" dirty="0"/>
              <a:t>Image by Kevin Phillips from </a:t>
            </a:r>
            <a:r>
              <a:rPr lang="en-GB" baseline="0" dirty="0" err="1"/>
              <a:t>Pixabay</a:t>
            </a:r>
            <a:r>
              <a:rPr lang="en-GB" baseline="0" dirty="0"/>
              <a:t> (pixabay.com/photos/supermarket-fridge-produce-food-949912/). </a:t>
            </a:r>
          </a:p>
          <a:p>
            <a:r>
              <a:rPr lang="en-GB" b="1" baseline="0" dirty="0"/>
              <a:t>Aerosol Propellants: </a:t>
            </a:r>
            <a:r>
              <a:rPr lang="en-GB" baseline="0" dirty="0"/>
              <a:t>Image by 955169 from </a:t>
            </a:r>
            <a:r>
              <a:rPr lang="en-GB" baseline="0" dirty="0" err="1"/>
              <a:t>Pixabay</a:t>
            </a:r>
            <a:r>
              <a:rPr lang="en-GB" baseline="0" dirty="0"/>
              <a:t> (pixabay.com/photos/fragrance-spray-box-graffiti-night-1502844/). </a:t>
            </a:r>
          </a:p>
          <a:p>
            <a:r>
              <a:rPr lang="en-GB" b="1" dirty="0"/>
              <a:t>Firefighting Agents: </a:t>
            </a:r>
            <a:r>
              <a:rPr lang="en-GB" dirty="0"/>
              <a:t>Image by </a:t>
            </a:r>
            <a:r>
              <a:rPr lang="en-GB" dirty="0" err="1"/>
              <a:t>chitsu</a:t>
            </a:r>
            <a:r>
              <a:rPr lang="en-GB" dirty="0"/>
              <a:t> san from </a:t>
            </a:r>
            <a:r>
              <a:rPr lang="en-GB" dirty="0" err="1"/>
              <a:t>Pixabay</a:t>
            </a:r>
            <a:r>
              <a:rPr lang="en-GB" dirty="0"/>
              <a:t> (pixabay.com/photos/fire-fighting-fire-extinguisher-302586/)</a:t>
            </a:r>
          </a:p>
          <a:p>
            <a:r>
              <a:rPr lang="en-GB" b="1" dirty="0"/>
              <a:t>Aluminium Smelting: </a:t>
            </a:r>
            <a:r>
              <a:rPr lang="en-GB" dirty="0"/>
              <a:t>Image by </a:t>
            </a:r>
            <a:r>
              <a:rPr lang="en-GB" dirty="0" err="1"/>
              <a:t>ziodanilo</a:t>
            </a:r>
            <a:r>
              <a:rPr lang="en-GB" dirty="0"/>
              <a:t> from </a:t>
            </a:r>
            <a:r>
              <a:rPr lang="en-GB" dirty="0" err="1"/>
              <a:t>Pixabay</a:t>
            </a:r>
            <a:r>
              <a:rPr lang="en-GB" dirty="0"/>
              <a:t> (pixabay.com/photos/cans-texture-aluminum-2542942/)</a:t>
            </a:r>
          </a:p>
          <a:p>
            <a:r>
              <a:rPr lang="en-GB" b="1" dirty="0"/>
              <a:t>Semiconductor Manufacture: </a:t>
            </a:r>
            <a:r>
              <a:rPr lang="en-GB" dirty="0"/>
              <a:t>Image by </a:t>
            </a:r>
            <a:r>
              <a:rPr lang="en-GB" dirty="0" err="1"/>
              <a:t>Republica</a:t>
            </a:r>
            <a:r>
              <a:rPr lang="en-GB" dirty="0"/>
              <a:t> from </a:t>
            </a:r>
            <a:r>
              <a:rPr lang="en-GB" dirty="0" err="1"/>
              <a:t>Pixabay</a:t>
            </a:r>
            <a:r>
              <a:rPr lang="en-GB" dirty="0"/>
              <a:t> (pixabay.com/photos/main-board-chips-electronics-89050/) </a:t>
            </a:r>
          </a:p>
          <a:p>
            <a:r>
              <a:rPr lang="en-GB" b="1" dirty="0"/>
              <a:t>Electrical Insulator: </a:t>
            </a:r>
            <a:r>
              <a:rPr lang="en-GB" dirty="0"/>
              <a:t>Sulphur hexafluoride gas circuit breakers in a 420 kV switchyard from Wikimedia Commons (commons.wikimedia.org/wiki/File:GIS_420kV.jpg). Image by Dingy, licensed for reuse under the Creative Commons Attribution-Share Alike 3.0 </a:t>
            </a:r>
            <a:r>
              <a:rPr lang="en-GB" dirty="0" err="1"/>
              <a:t>Unported</a:t>
            </a:r>
            <a:r>
              <a:rPr lang="en-GB" dirty="0"/>
              <a:t> license (CC BY-SA 3.0) (https://creativecommons.org/licenses/by-sa/3.0/deed.en).  No changes made to image.</a:t>
            </a:r>
          </a:p>
          <a:p>
            <a:endParaRPr lang="en-GB" dirty="0"/>
          </a:p>
        </p:txBody>
      </p:sp>
      <p:sp>
        <p:nvSpPr>
          <p:cNvPr id="4" name="Slide Number Placeholder 3"/>
          <p:cNvSpPr>
            <a:spLocks noGrp="1"/>
          </p:cNvSpPr>
          <p:nvPr>
            <p:ph type="sldNum" sz="quarter" idx="10"/>
          </p:nvPr>
        </p:nvSpPr>
        <p:spPr/>
        <p:txBody>
          <a:bodyPr/>
          <a:lstStyle/>
          <a:p>
            <a:fld id="{211C016D-44DA-422C-B26A-FDA5FDE2E24D}" type="slidenum">
              <a:rPr lang="en-GB" smtClean="0"/>
              <a:t>28</a:t>
            </a:fld>
            <a:endParaRPr lang="en-GB"/>
          </a:p>
        </p:txBody>
      </p:sp>
    </p:spTree>
    <p:extLst>
      <p:ext uri="{BB962C8B-B14F-4D97-AF65-F5344CB8AC3E}">
        <p14:creationId xmlns:p14="http://schemas.microsoft.com/office/powerpoint/2010/main" val="2802716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795283-8C47-4F71-B6C3-9EC4AD29C248}" type="slidenum">
              <a:rPr lang="en-GB"/>
              <a:pPr/>
              <a:t>29</a:t>
            </a:fld>
            <a:endParaRPr lang="en-GB"/>
          </a:p>
        </p:txBody>
      </p:sp>
      <p:sp>
        <p:nvSpPr>
          <p:cNvPr id="439298" name="Rectangle 2"/>
          <p:cNvSpPr>
            <a:spLocks noGrp="1" noRot="1" noChangeAspect="1" noChangeArrowheads="1" noTextEdit="1"/>
          </p:cNvSpPr>
          <p:nvPr>
            <p:ph type="sldImg"/>
          </p:nvPr>
        </p:nvSpPr>
        <p:spPr>
          <a:xfrm>
            <a:off x="2697163" y="509588"/>
            <a:ext cx="4532312" cy="2549525"/>
          </a:xfrm>
          <a:ln/>
        </p:spPr>
      </p:sp>
      <p:sp>
        <p:nvSpPr>
          <p:cNvPr id="439299" name="Rectangle 3"/>
          <p:cNvSpPr>
            <a:spLocks noGrp="1" noChangeArrowheads="1"/>
          </p:cNvSpPr>
          <p:nvPr>
            <p:ph type="body" idx="1"/>
          </p:nvPr>
        </p:nvSpPr>
        <p:spPr/>
        <p:txBody>
          <a:bodyPr/>
          <a:lstStyle/>
          <a:p>
            <a:r>
              <a:rPr lang="en-US" b="1" dirty="0"/>
              <a:t>OPTIONAL SUMMARY 1/3 - Breakdown</a:t>
            </a:r>
            <a:r>
              <a:rPr lang="en-US" b="1" baseline="0" dirty="0"/>
              <a:t> of emissions by sector (all gases expressed as CO</a:t>
            </a:r>
            <a:r>
              <a:rPr lang="en-US" b="1" baseline="-25000" dirty="0"/>
              <a:t>2</a:t>
            </a:r>
            <a:r>
              <a:rPr lang="en-US" b="1" baseline="0" dirty="0"/>
              <a:t>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pie-chart</a:t>
            </a:r>
            <a:r>
              <a:rPr lang="en-GB" sz="1200" kern="1200" baseline="0" dirty="0">
                <a:solidFill>
                  <a:schemeClr val="tx1"/>
                </a:solidFill>
                <a:effectLst/>
                <a:latin typeface="+mn-lt"/>
                <a:ea typeface="+mn-ea"/>
                <a:cs typeface="+mn-cs"/>
              </a:rPr>
              <a:t> p</a:t>
            </a:r>
            <a:r>
              <a:rPr lang="en-GB" sz="1200" kern="1200" dirty="0">
                <a:solidFill>
                  <a:schemeClr val="tx1"/>
                </a:solidFill>
                <a:effectLst/>
                <a:latin typeface="+mn-lt"/>
                <a:ea typeface="+mn-ea"/>
                <a:cs typeface="+mn-cs"/>
              </a:rPr>
              <a:t>rovides a breakdown of emissions by sector.  All the “hot” colours (yellow-red) represent energy related emissions – so we can see our use of energy accounts for nearly three-quarters of global GHG emissions.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Data Source: </a:t>
            </a:r>
            <a:r>
              <a:rPr lang="en-GB" sz="1200" kern="1200" dirty="0">
                <a:solidFill>
                  <a:schemeClr val="tx1"/>
                </a:solidFill>
                <a:effectLst/>
                <a:latin typeface="+mn-lt"/>
                <a:ea typeface="+mn-ea"/>
                <a:cs typeface="+mn-cs"/>
              </a:rPr>
              <a:t>The data presented here is the 2016 Global (World) emissions (including Land Use Change and excluding Bunker Fuels) from the World Resources Institute CAIT Climate Data Explorer – Historical Emissions – Country GHG Emissions dataset: </a:t>
            </a:r>
          </a:p>
          <a:p>
            <a:r>
              <a:rPr lang="en-GB" sz="1200" u="sng" kern="1200" dirty="0">
                <a:solidFill>
                  <a:schemeClr val="tx1"/>
                </a:solidFill>
                <a:effectLst/>
                <a:latin typeface="+mn-lt"/>
                <a:ea typeface="+mn-ea"/>
                <a:cs typeface="+mn-cs"/>
                <a:hlinkClick r:id="rId3"/>
              </a:rPr>
              <a:t>http://cait.wri.org/historic</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96356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Introduce and explain the activity</a:t>
            </a:r>
          </a:p>
          <a:p>
            <a:endParaRPr lang="en-GB" b="1" baseline="0" dirty="0"/>
          </a:p>
          <a:p>
            <a:endParaRPr lang="en-GB" b="1" baseline="0" dirty="0"/>
          </a:p>
          <a:p>
            <a:r>
              <a:rPr lang="en-GB" b="1" baseline="0" dirty="0"/>
              <a:t>IMAGE ATTRIBUTION &amp; MARKING</a:t>
            </a:r>
          </a:p>
          <a:p>
            <a:r>
              <a:rPr lang="en-GB" b="1" baseline="0" dirty="0"/>
              <a:t>Burning of Natural Gas</a:t>
            </a:r>
            <a:r>
              <a:rPr lang="en-GB" baseline="0" dirty="0"/>
              <a:t>: Image by </a:t>
            </a:r>
            <a:r>
              <a:rPr lang="en-GB" baseline="0" dirty="0" err="1"/>
              <a:t>PublicDomainPictures</a:t>
            </a:r>
            <a:r>
              <a:rPr lang="en-GB" baseline="0" dirty="0"/>
              <a:t> from </a:t>
            </a:r>
            <a:r>
              <a:rPr lang="en-GB" baseline="0" dirty="0" err="1"/>
              <a:t>Pixabay</a:t>
            </a:r>
            <a:r>
              <a:rPr lang="en-GB" baseline="0" dirty="0"/>
              <a:t> (pixabay.com/photos/appliance-burn-burner-cook-cooker-2257/)</a:t>
            </a:r>
          </a:p>
          <a:p>
            <a:r>
              <a:rPr lang="en-GB" b="1" baseline="0" dirty="0"/>
              <a:t>Burning of Oil: </a:t>
            </a:r>
            <a:r>
              <a:rPr lang="en-GB" baseline="0" dirty="0"/>
              <a:t>Image by Rudy and Peter </a:t>
            </a:r>
            <a:r>
              <a:rPr lang="en-GB" baseline="0" dirty="0" err="1"/>
              <a:t>Skitterians</a:t>
            </a:r>
            <a:r>
              <a:rPr lang="en-GB" baseline="0" dirty="0"/>
              <a:t> from </a:t>
            </a:r>
            <a:r>
              <a:rPr lang="en-GB" baseline="0" dirty="0" err="1"/>
              <a:t>Pixabay</a:t>
            </a:r>
            <a:r>
              <a:rPr lang="en-GB" baseline="0" dirty="0"/>
              <a:t> (pixabay.com/photos/petrol-gasoline-diesel-gas-996617/) </a:t>
            </a:r>
          </a:p>
          <a:p>
            <a:r>
              <a:rPr lang="en-GB" b="1" baseline="0" dirty="0"/>
              <a:t>Burning of Coal: </a:t>
            </a:r>
            <a:r>
              <a:rPr lang="en-GB" baseline="0" dirty="0"/>
              <a:t>Image by Benita Welter from </a:t>
            </a:r>
            <a:r>
              <a:rPr lang="en-GB" baseline="0" dirty="0" err="1"/>
              <a:t>Pixabay</a:t>
            </a:r>
            <a:r>
              <a:rPr lang="en-GB" baseline="0" dirty="0"/>
              <a:t> (pixabay.com/photos/power-plant-industry-chimney-2411932/ )</a:t>
            </a:r>
          </a:p>
          <a:p>
            <a:r>
              <a:rPr lang="en-GB" b="1" baseline="0" dirty="0"/>
              <a:t>Cement Production: </a:t>
            </a:r>
            <a:r>
              <a:rPr lang="en-GB" baseline="0" dirty="0"/>
              <a:t>Image by 272447 from </a:t>
            </a:r>
            <a:r>
              <a:rPr lang="en-GB" baseline="0" dirty="0" err="1"/>
              <a:t>Pixabay</a:t>
            </a:r>
            <a:r>
              <a:rPr lang="en-GB" baseline="0" dirty="0"/>
              <a:t> (pixabay.com/photos/mason-concrete-float-smooth-cement-694271/)  </a:t>
            </a:r>
          </a:p>
          <a:p>
            <a:r>
              <a:rPr lang="en-GB" b="1" baseline="0" dirty="0"/>
              <a:t>Land Use Change: </a:t>
            </a:r>
            <a:r>
              <a:rPr lang="en-GB" baseline="0" dirty="0"/>
              <a:t>Shift cultivation in Columbia from Wikimedia Commons (https://commons.wikimedia.org/wiki/File:Amazon_slash_and_burn_agriculture_Colombia_South_America.jpg). Image by Matt Zimmerman, licensed for reuse under the Creative Commons Attribution 2.0 Generic license (CC BY 2.0) (creativecommons.org/licenses/by/2.0/).  No changes made to image. </a:t>
            </a:r>
          </a:p>
          <a:p>
            <a:r>
              <a:rPr lang="en-GB" baseline="0" dirty="0"/>
              <a:t>Ruminant Livestock (p12): Image by 272447 from </a:t>
            </a:r>
            <a:r>
              <a:rPr lang="en-GB" baseline="0" dirty="0" err="1"/>
              <a:t>Pixabay</a:t>
            </a:r>
            <a:r>
              <a:rPr lang="en-GB" baseline="0" dirty="0"/>
              <a:t> (pixabay.com/photos/cows-cattle-dairy-holstein-farm-526771/)</a:t>
            </a:r>
          </a:p>
          <a:p>
            <a:r>
              <a:rPr lang="en-GB" b="1" baseline="0" dirty="0"/>
              <a:t>Landfilling of Waste: </a:t>
            </a:r>
            <a:r>
              <a:rPr lang="en-GB" baseline="0" dirty="0"/>
              <a:t>Image by </a:t>
            </a:r>
            <a:r>
              <a:rPr lang="en-GB" baseline="0" dirty="0" err="1"/>
              <a:t>Pasi</a:t>
            </a:r>
            <a:r>
              <a:rPr lang="en-GB" baseline="0" dirty="0"/>
              <a:t> </a:t>
            </a:r>
            <a:r>
              <a:rPr lang="en-GB" baseline="0" dirty="0" err="1"/>
              <a:t>Mäenpää</a:t>
            </a:r>
            <a:r>
              <a:rPr lang="en-GB" baseline="0" dirty="0"/>
              <a:t> from </a:t>
            </a:r>
            <a:r>
              <a:rPr lang="en-GB" baseline="0" dirty="0" err="1"/>
              <a:t>Pixabay</a:t>
            </a:r>
            <a:r>
              <a:rPr lang="en-GB" baseline="0" dirty="0"/>
              <a:t> (pixabay.com/photos/landfill-waste-management-waste-879437/)</a:t>
            </a:r>
          </a:p>
          <a:p>
            <a:r>
              <a:rPr lang="en-GB" b="1" baseline="0" dirty="0"/>
              <a:t>Fertilisers: </a:t>
            </a:r>
            <a:r>
              <a:rPr lang="en-GB" baseline="0" dirty="0"/>
              <a:t>Image by Franck </a:t>
            </a:r>
            <a:r>
              <a:rPr lang="en-GB" baseline="0" dirty="0" err="1"/>
              <a:t>Barske</a:t>
            </a:r>
            <a:r>
              <a:rPr lang="en-GB" baseline="0" dirty="0"/>
              <a:t> from </a:t>
            </a:r>
            <a:r>
              <a:rPr lang="en-GB" baseline="0" dirty="0" err="1"/>
              <a:t>Pixabay</a:t>
            </a:r>
            <a:r>
              <a:rPr lang="en-GB" baseline="0" dirty="0"/>
              <a:t> (pixabay.com/photos/tractor-fertilizer-pesticide-spray-4217686/) </a:t>
            </a:r>
          </a:p>
          <a:p>
            <a:r>
              <a:rPr lang="en-GB" b="1" baseline="0" dirty="0"/>
              <a:t>Refrigerant Gases: </a:t>
            </a:r>
            <a:r>
              <a:rPr lang="en-GB" baseline="0" dirty="0"/>
              <a:t>Image by Kevin Phillips from </a:t>
            </a:r>
            <a:r>
              <a:rPr lang="en-GB" baseline="0" dirty="0" err="1"/>
              <a:t>Pixabay</a:t>
            </a:r>
            <a:r>
              <a:rPr lang="en-GB" baseline="0" dirty="0"/>
              <a:t> (pixabay.com/photos/supermarket-fridge-produce-food-949912/). </a:t>
            </a:r>
          </a:p>
          <a:p>
            <a:r>
              <a:rPr lang="en-GB" b="1" baseline="0" dirty="0"/>
              <a:t>Aerosol Propellants: </a:t>
            </a:r>
            <a:r>
              <a:rPr lang="en-GB" baseline="0" dirty="0"/>
              <a:t>Image by 955169 from </a:t>
            </a:r>
            <a:r>
              <a:rPr lang="en-GB" baseline="0" dirty="0" err="1"/>
              <a:t>Pixabay</a:t>
            </a:r>
            <a:r>
              <a:rPr lang="en-GB" baseline="0" dirty="0"/>
              <a:t> (pixabay.com/photos/fragrance-spray-box-graffiti-night-1502844/). </a:t>
            </a:r>
          </a:p>
        </p:txBody>
      </p:sp>
      <p:sp>
        <p:nvSpPr>
          <p:cNvPr id="4" name="Slide Number Placeholder 3"/>
          <p:cNvSpPr>
            <a:spLocks noGrp="1"/>
          </p:cNvSpPr>
          <p:nvPr>
            <p:ph type="sldNum" sz="quarter" idx="10"/>
          </p:nvPr>
        </p:nvSpPr>
        <p:spPr/>
        <p:txBody>
          <a:bodyPr/>
          <a:lstStyle/>
          <a:p>
            <a:fld id="{211C016D-44DA-422C-B26A-FDA5FDE2E24D}" type="slidenum">
              <a:rPr lang="en-GB" smtClean="0"/>
              <a:t>3</a:t>
            </a:fld>
            <a:endParaRPr lang="en-GB"/>
          </a:p>
        </p:txBody>
      </p:sp>
    </p:spTree>
    <p:extLst>
      <p:ext uri="{BB962C8B-B14F-4D97-AF65-F5344CB8AC3E}">
        <p14:creationId xmlns:p14="http://schemas.microsoft.com/office/powerpoint/2010/main" val="1866970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1E599-F2C3-44F2-9F67-0236A79201E2}" type="slidenum">
              <a:rPr lang="en-GB"/>
              <a:pPr/>
              <a:t>30</a:t>
            </a:fld>
            <a:endParaRPr lang="en-GB"/>
          </a:p>
        </p:txBody>
      </p:sp>
      <p:sp>
        <p:nvSpPr>
          <p:cNvPr id="438274" name="Rectangle 2"/>
          <p:cNvSpPr>
            <a:spLocks noGrp="1" noRot="1" noChangeAspect="1" noChangeArrowheads="1" noTextEdit="1"/>
          </p:cNvSpPr>
          <p:nvPr>
            <p:ph type="sldImg"/>
          </p:nvPr>
        </p:nvSpPr>
        <p:spPr>
          <a:xfrm>
            <a:off x="2697163" y="509588"/>
            <a:ext cx="4532312" cy="2549525"/>
          </a:xfrm>
          <a:ln/>
        </p:spPr>
      </p:sp>
      <p:sp>
        <p:nvSpPr>
          <p:cNvPr id="438275" name="Rectangle 3"/>
          <p:cNvSpPr>
            <a:spLocks noGrp="1" noChangeArrowheads="1"/>
          </p:cNvSpPr>
          <p:nvPr>
            <p:ph type="body" idx="1"/>
          </p:nvPr>
        </p:nvSpPr>
        <p:spPr/>
        <p:txBody>
          <a:bodyPr/>
          <a:lstStyle/>
          <a:p>
            <a:r>
              <a:rPr lang="en-US" b="1" dirty="0"/>
              <a:t>OPTIONAL SUMMARY 2/3 - Breakdown of emissions by gas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pie chart shows a breakdown of global emissions by gas – with emissions</a:t>
            </a:r>
            <a:r>
              <a:rPr lang="en-US" b="0" baseline="0" dirty="0"/>
              <a:t> of each gas presented as carbon dioxide equivalents.  We can see that the dominant anthropogenic greenhouse gas is carbon dioxide, which accounts for nearly three-quarters of total emissions.</a:t>
            </a:r>
            <a:endParaRPr lang="en-US" b="0" dirty="0"/>
          </a:p>
          <a:p>
            <a:endParaRPr lang="en-US" b="1" dirty="0"/>
          </a:p>
          <a:p>
            <a:endParaRPr lang="en-US" b="1" dirty="0"/>
          </a:p>
          <a:p>
            <a:r>
              <a:rPr lang="en-GB" sz="1200" b="1" kern="1200" dirty="0">
                <a:solidFill>
                  <a:schemeClr val="tx1"/>
                </a:solidFill>
                <a:effectLst/>
                <a:latin typeface="+mn-lt"/>
                <a:ea typeface="+mn-ea"/>
                <a:cs typeface="+mn-cs"/>
              </a:rPr>
              <a:t>Data Source: </a:t>
            </a:r>
            <a:r>
              <a:rPr lang="en-GB" sz="1200" kern="1200" dirty="0">
                <a:solidFill>
                  <a:schemeClr val="tx1"/>
                </a:solidFill>
                <a:effectLst/>
                <a:latin typeface="+mn-lt"/>
                <a:ea typeface="+mn-ea"/>
                <a:cs typeface="+mn-cs"/>
              </a:rPr>
              <a:t>The data presented here is the 2016 Global (World) emissions (including Land Use Change and excluding Bunker Fuels) from the World Resources Institute CAIT Climate Data Explorer – Historical Emissions – Country GHG Emissions dataset: </a:t>
            </a:r>
          </a:p>
          <a:p>
            <a:r>
              <a:rPr lang="en-GB" sz="1200" u="sng" kern="1200" dirty="0">
                <a:solidFill>
                  <a:schemeClr val="tx1"/>
                </a:solidFill>
                <a:effectLst/>
                <a:latin typeface="+mn-lt"/>
                <a:ea typeface="+mn-ea"/>
                <a:cs typeface="+mn-cs"/>
                <a:hlinkClick r:id="rId3"/>
              </a:rPr>
              <a:t>http://cait.wri.org/historic</a:t>
            </a:r>
            <a:r>
              <a:rPr lang="en-GB" sz="1200" kern="1200" dirty="0">
                <a:solidFill>
                  <a:schemeClr val="tx1"/>
                </a:solidFill>
                <a:effectLst/>
                <a:latin typeface="+mn-lt"/>
                <a:ea typeface="+mn-ea"/>
                <a:cs typeface="+mn-cs"/>
              </a:rPr>
              <a:t>  </a:t>
            </a:r>
          </a:p>
          <a:p>
            <a:endParaRPr lang="en-US" b="1" dirty="0"/>
          </a:p>
        </p:txBody>
      </p:sp>
    </p:spTree>
    <p:extLst>
      <p:ext uri="{BB962C8B-B14F-4D97-AF65-F5344CB8AC3E}">
        <p14:creationId xmlns:p14="http://schemas.microsoft.com/office/powerpoint/2010/main" val="1569307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3D89C9-D52D-4DC8-B125-E8B44F074537}" type="slidenum">
              <a:rPr lang="en-GB"/>
              <a:pPr/>
              <a:t>31</a:t>
            </a:fld>
            <a:endParaRPr lang="en-GB"/>
          </a:p>
        </p:txBody>
      </p:sp>
      <p:sp>
        <p:nvSpPr>
          <p:cNvPr id="445442" name="Rectangle 2"/>
          <p:cNvSpPr>
            <a:spLocks noGrp="1" noRot="1" noChangeAspect="1" noChangeArrowheads="1" noTextEdit="1"/>
          </p:cNvSpPr>
          <p:nvPr>
            <p:ph type="sldImg"/>
          </p:nvPr>
        </p:nvSpPr>
        <p:spPr>
          <a:xfrm>
            <a:off x="2697163" y="509588"/>
            <a:ext cx="4532312" cy="2549525"/>
          </a:xfrm>
          <a:ln/>
        </p:spPr>
      </p:sp>
      <p:sp>
        <p:nvSpPr>
          <p:cNvPr id="44544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OPTIONAL SUMMARY 3/3 - Breakdown of emissions b</a:t>
            </a:r>
            <a:r>
              <a:rPr lang="en-US" b="1" baseline="0" dirty="0"/>
              <a:t>y sector and gas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slides provides a breakdown by sector and gas.  The size (area) of the pie-charts is scaled to reflect the total emissions from each sector.  “Energy” and “Land Use Change and Forestry” are dominated by carbon dioxide, with smaller amounts of methane and nitrous oxide.  “Industry” has the man-made F-gases added in.   “Agriculture” and “waste management” (solid waste and wastewater) are dominated by methane and nitrous oxide.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Data Source: </a:t>
            </a:r>
            <a:r>
              <a:rPr lang="en-GB" sz="1200" kern="1200" dirty="0">
                <a:solidFill>
                  <a:schemeClr val="tx1"/>
                </a:solidFill>
                <a:effectLst/>
                <a:latin typeface="+mn-lt"/>
                <a:ea typeface="+mn-ea"/>
                <a:cs typeface="+mn-cs"/>
              </a:rPr>
              <a:t>The data presented here is the 2016 Global (World) emissions (including Land Use Change and excluding Bunker Fuels) from the World Resources Institute CAIT Climate Data Explorer – Historical Emissions – Country GHG Emissions dataset: </a:t>
            </a:r>
          </a:p>
          <a:p>
            <a:r>
              <a:rPr lang="en-GB" sz="1200" u="sng" kern="1200" dirty="0">
                <a:solidFill>
                  <a:schemeClr val="tx1"/>
                </a:solidFill>
                <a:effectLst/>
                <a:latin typeface="+mn-lt"/>
                <a:ea typeface="+mn-ea"/>
                <a:cs typeface="+mn-cs"/>
                <a:hlinkClick r:id="rId3"/>
              </a:rPr>
              <a:t>http://cait.wri.org/historic</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Tree>
    <p:extLst>
      <p:ext uri="{BB962C8B-B14F-4D97-AF65-F5344CB8AC3E}">
        <p14:creationId xmlns:p14="http://schemas.microsoft.com/office/powerpoint/2010/main" val="2368401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Burning of Coal (1/2 – QUESTION) </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IMAGE ATTRIBUTION </a:t>
            </a:r>
          </a:p>
          <a:p>
            <a:r>
              <a:rPr lang="en-GB" b="1" baseline="0" dirty="0"/>
              <a:t>Burning of Coal: </a:t>
            </a:r>
            <a:r>
              <a:rPr lang="en-GB" baseline="0" dirty="0"/>
              <a:t>Image by Benita Welter from </a:t>
            </a:r>
            <a:r>
              <a:rPr lang="en-GB" baseline="0" dirty="0" err="1"/>
              <a:t>Pixabay</a:t>
            </a:r>
            <a:r>
              <a:rPr lang="en-GB" baseline="0" dirty="0"/>
              <a:t> (pixabay.com/photos/power-plant-industry-chimney-2411932/ )</a:t>
            </a:r>
          </a:p>
          <a:p>
            <a:endParaRPr lang="en-GB" b="1" dirty="0"/>
          </a:p>
        </p:txBody>
      </p:sp>
      <p:sp>
        <p:nvSpPr>
          <p:cNvPr id="4" name="Slide Number Placeholder 3"/>
          <p:cNvSpPr>
            <a:spLocks noGrp="1"/>
          </p:cNvSpPr>
          <p:nvPr>
            <p:ph type="sldNum" sz="quarter" idx="10"/>
          </p:nvPr>
        </p:nvSpPr>
        <p:spPr/>
        <p:txBody>
          <a:bodyPr/>
          <a:lstStyle/>
          <a:p>
            <a:fld id="{211C016D-44DA-422C-B26A-FDA5FDE2E24D}" type="slidenum">
              <a:rPr lang="en-GB" smtClean="0"/>
              <a:t>4</a:t>
            </a:fld>
            <a:endParaRPr lang="en-GB"/>
          </a:p>
        </p:txBody>
      </p:sp>
    </p:spTree>
    <p:extLst>
      <p:ext uri="{BB962C8B-B14F-4D97-AF65-F5344CB8AC3E}">
        <p14:creationId xmlns:p14="http://schemas.microsoft.com/office/powerpoint/2010/main" val="3008711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Burning of Coal (2/2 – ANSWER) </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IMAGE ATTRIBUTION </a:t>
            </a:r>
          </a:p>
          <a:p>
            <a:r>
              <a:rPr lang="en-GB" b="1" baseline="0" dirty="0"/>
              <a:t>Burning of Coal: </a:t>
            </a:r>
            <a:r>
              <a:rPr lang="en-GB" baseline="0" dirty="0"/>
              <a:t>Image by Benita Welter from </a:t>
            </a:r>
            <a:r>
              <a:rPr lang="en-GB" baseline="0" dirty="0" err="1"/>
              <a:t>Pixabay</a:t>
            </a:r>
            <a:r>
              <a:rPr lang="en-GB" baseline="0" dirty="0"/>
              <a:t> (pixabay.com/photos/power-plant-industry-chimney-2411932/ )</a:t>
            </a:r>
          </a:p>
          <a:p>
            <a:endParaRPr lang="en-GB" b="1" dirty="0"/>
          </a:p>
        </p:txBody>
      </p:sp>
      <p:sp>
        <p:nvSpPr>
          <p:cNvPr id="4" name="Slide Number Placeholder 3"/>
          <p:cNvSpPr>
            <a:spLocks noGrp="1"/>
          </p:cNvSpPr>
          <p:nvPr>
            <p:ph type="sldNum" sz="quarter" idx="10"/>
          </p:nvPr>
        </p:nvSpPr>
        <p:spPr/>
        <p:txBody>
          <a:bodyPr/>
          <a:lstStyle/>
          <a:p>
            <a:fld id="{211C016D-44DA-422C-B26A-FDA5FDE2E24D}" type="slidenum">
              <a:rPr lang="en-GB" smtClean="0"/>
              <a:t>5</a:t>
            </a:fld>
            <a:endParaRPr lang="en-GB"/>
          </a:p>
        </p:txBody>
      </p:sp>
    </p:spTree>
    <p:extLst>
      <p:ext uri="{BB962C8B-B14F-4D97-AF65-F5344CB8AC3E}">
        <p14:creationId xmlns:p14="http://schemas.microsoft.com/office/powerpoint/2010/main" val="375963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Ruminant Livestock (1/2 – QUESTION) </a:t>
            </a:r>
          </a:p>
          <a:p>
            <a:endParaRPr lang="en-GB" b="1" baseline="0" dirty="0"/>
          </a:p>
          <a:p>
            <a:r>
              <a:rPr lang="en-GB" b="1" baseline="0" dirty="0"/>
              <a:t>IMAGE ATTRIBUTION</a:t>
            </a:r>
          </a:p>
          <a:p>
            <a:r>
              <a:rPr lang="en-GB" b="1" dirty="0"/>
              <a:t>Ruminant Livestock</a:t>
            </a:r>
            <a:r>
              <a:rPr lang="en-GB" dirty="0"/>
              <a:t>: Image by 272447 from </a:t>
            </a:r>
            <a:r>
              <a:rPr lang="en-GB" dirty="0" err="1"/>
              <a:t>Pixabay</a:t>
            </a:r>
            <a:r>
              <a:rPr lang="en-GB" dirty="0"/>
              <a:t> (pixabay.com/photos/cows-cattle-dairy-holstein-farm-526771/)</a:t>
            </a:r>
          </a:p>
        </p:txBody>
      </p:sp>
      <p:sp>
        <p:nvSpPr>
          <p:cNvPr id="4" name="Slide Number Placeholder 3"/>
          <p:cNvSpPr>
            <a:spLocks noGrp="1"/>
          </p:cNvSpPr>
          <p:nvPr>
            <p:ph type="sldNum" sz="quarter" idx="10"/>
          </p:nvPr>
        </p:nvSpPr>
        <p:spPr/>
        <p:txBody>
          <a:bodyPr/>
          <a:lstStyle/>
          <a:p>
            <a:fld id="{211C016D-44DA-422C-B26A-FDA5FDE2E24D}" type="slidenum">
              <a:rPr lang="en-GB" smtClean="0"/>
              <a:t>6</a:t>
            </a:fld>
            <a:endParaRPr lang="en-GB"/>
          </a:p>
        </p:txBody>
      </p:sp>
    </p:spTree>
    <p:extLst>
      <p:ext uri="{BB962C8B-B14F-4D97-AF65-F5344CB8AC3E}">
        <p14:creationId xmlns:p14="http://schemas.microsoft.com/office/powerpoint/2010/main" val="95241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Ruminant Livestock (2/2 – ANSWER) </a:t>
            </a:r>
          </a:p>
          <a:p>
            <a:endParaRPr lang="en-GB" b="1" baseline="0" dirty="0"/>
          </a:p>
          <a:p>
            <a:r>
              <a:rPr lang="en-GB" b="1" baseline="0" dirty="0"/>
              <a:t>IMAGE ATTRIBUTION</a:t>
            </a:r>
          </a:p>
          <a:p>
            <a:r>
              <a:rPr lang="en-GB" b="1" dirty="0"/>
              <a:t>Ruminant Livestock</a:t>
            </a:r>
            <a:r>
              <a:rPr lang="en-GB" dirty="0"/>
              <a:t>: Image by 272447 from </a:t>
            </a:r>
            <a:r>
              <a:rPr lang="en-GB" dirty="0" err="1"/>
              <a:t>Pixabay</a:t>
            </a:r>
            <a:r>
              <a:rPr lang="en-GB" dirty="0"/>
              <a:t> (pixabay.com/photos/cows-cattle-dairy-holstein-farm-526771/)</a:t>
            </a:r>
          </a:p>
          <a:p>
            <a:endParaRPr lang="en-GB" b="1" dirty="0"/>
          </a:p>
        </p:txBody>
      </p:sp>
      <p:sp>
        <p:nvSpPr>
          <p:cNvPr id="4" name="Slide Number Placeholder 3"/>
          <p:cNvSpPr>
            <a:spLocks noGrp="1"/>
          </p:cNvSpPr>
          <p:nvPr>
            <p:ph type="sldNum" sz="quarter" idx="10"/>
          </p:nvPr>
        </p:nvSpPr>
        <p:spPr/>
        <p:txBody>
          <a:bodyPr/>
          <a:lstStyle/>
          <a:p>
            <a:fld id="{211C016D-44DA-422C-B26A-FDA5FDE2E24D}" type="slidenum">
              <a:rPr lang="en-GB" smtClean="0"/>
              <a:t>7</a:t>
            </a:fld>
            <a:endParaRPr lang="en-GB"/>
          </a:p>
        </p:txBody>
      </p:sp>
    </p:spTree>
    <p:extLst>
      <p:ext uri="{BB962C8B-B14F-4D97-AF65-F5344CB8AC3E}">
        <p14:creationId xmlns:p14="http://schemas.microsoft.com/office/powerpoint/2010/main" val="2933795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Burning of Oil (1/2 – QUESTION) </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IMAGE ATTRIBUTION </a:t>
            </a:r>
          </a:p>
          <a:p>
            <a:r>
              <a:rPr lang="en-GB" b="1" baseline="0" dirty="0"/>
              <a:t>Burning of Oil: </a:t>
            </a:r>
            <a:r>
              <a:rPr lang="en-GB" baseline="0" dirty="0"/>
              <a:t>Image by Rudy and Peter </a:t>
            </a:r>
            <a:r>
              <a:rPr lang="en-GB" baseline="0" dirty="0" err="1"/>
              <a:t>Skitterians</a:t>
            </a:r>
            <a:r>
              <a:rPr lang="en-GB" baseline="0" dirty="0"/>
              <a:t> from </a:t>
            </a:r>
            <a:r>
              <a:rPr lang="en-GB" baseline="0" dirty="0" err="1"/>
              <a:t>Pixabay</a:t>
            </a:r>
            <a:r>
              <a:rPr lang="en-GB" baseline="0" dirty="0"/>
              <a:t> (pixabay.com/photos/petrol-gasoline-diesel-gas-996617/) </a:t>
            </a:r>
          </a:p>
        </p:txBody>
      </p:sp>
      <p:sp>
        <p:nvSpPr>
          <p:cNvPr id="4" name="Slide Number Placeholder 3"/>
          <p:cNvSpPr>
            <a:spLocks noGrp="1"/>
          </p:cNvSpPr>
          <p:nvPr>
            <p:ph type="sldNum" sz="quarter" idx="10"/>
          </p:nvPr>
        </p:nvSpPr>
        <p:spPr/>
        <p:txBody>
          <a:bodyPr/>
          <a:lstStyle/>
          <a:p>
            <a:fld id="{211C016D-44DA-422C-B26A-FDA5FDE2E24D}" type="slidenum">
              <a:rPr lang="en-GB" smtClean="0"/>
              <a:t>8</a:t>
            </a:fld>
            <a:endParaRPr lang="en-GB"/>
          </a:p>
        </p:txBody>
      </p:sp>
    </p:spTree>
    <p:extLst>
      <p:ext uri="{BB962C8B-B14F-4D97-AF65-F5344CB8AC3E}">
        <p14:creationId xmlns:p14="http://schemas.microsoft.com/office/powerpoint/2010/main" val="2950207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Burning of Oil (2/2 – ANSWER) </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IMAGE ATTRIBUTION </a:t>
            </a:r>
          </a:p>
          <a:p>
            <a:r>
              <a:rPr lang="en-GB" b="1" baseline="0" dirty="0"/>
              <a:t>Burning of Oil: </a:t>
            </a:r>
            <a:r>
              <a:rPr lang="en-GB" baseline="0" dirty="0"/>
              <a:t>Image by Rudy and Peter </a:t>
            </a:r>
            <a:r>
              <a:rPr lang="en-GB" baseline="0" dirty="0" err="1"/>
              <a:t>Skitterians</a:t>
            </a:r>
            <a:r>
              <a:rPr lang="en-GB" baseline="0" dirty="0"/>
              <a:t> from </a:t>
            </a:r>
            <a:r>
              <a:rPr lang="en-GB" baseline="0" dirty="0" err="1"/>
              <a:t>Pixabay</a:t>
            </a:r>
            <a:r>
              <a:rPr lang="en-GB" baseline="0" dirty="0"/>
              <a:t> (pixabay.com/photos/petrol-gasoline-diesel-gas-996617/) </a:t>
            </a:r>
          </a:p>
          <a:p>
            <a:endParaRPr lang="en-GB" b="1" dirty="0"/>
          </a:p>
        </p:txBody>
      </p:sp>
      <p:sp>
        <p:nvSpPr>
          <p:cNvPr id="4" name="Slide Number Placeholder 3"/>
          <p:cNvSpPr>
            <a:spLocks noGrp="1"/>
          </p:cNvSpPr>
          <p:nvPr>
            <p:ph type="sldNum" sz="quarter" idx="10"/>
          </p:nvPr>
        </p:nvSpPr>
        <p:spPr/>
        <p:txBody>
          <a:bodyPr/>
          <a:lstStyle/>
          <a:p>
            <a:fld id="{211C016D-44DA-422C-B26A-FDA5FDE2E24D}" type="slidenum">
              <a:rPr lang="en-GB" smtClean="0"/>
              <a:t>9</a:t>
            </a:fld>
            <a:endParaRPr lang="en-GB"/>
          </a:p>
        </p:txBody>
      </p:sp>
    </p:spTree>
    <p:extLst>
      <p:ext uri="{BB962C8B-B14F-4D97-AF65-F5344CB8AC3E}">
        <p14:creationId xmlns:p14="http://schemas.microsoft.com/office/powerpoint/2010/main" val="4208249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3C114"/>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5619750" y="828675"/>
            <a:ext cx="5505450" cy="5186292"/>
          </a:xfrm>
        </p:spPr>
        <p:txBody>
          <a:bodyPr anchor="ctr"/>
          <a:lstStyle>
            <a:lvl1pPr algn="ctr">
              <a:defRPr sz="6000"/>
            </a:lvl1pPr>
          </a:lstStyle>
          <a:p>
            <a:r>
              <a:rPr lang="en-US" dirty="0"/>
              <a:t>Click to edit Master title style</a:t>
            </a:r>
            <a:endParaRPr lang="en-GB" dirty="0"/>
          </a:p>
        </p:txBody>
      </p:sp>
      <p:sp>
        <p:nvSpPr>
          <p:cNvPr id="8" name="Rectangle 7"/>
          <p:cNvSpPr/>
          <p:nvPr userDrawn="1"/>
        </p:nvSpPr>
        <p:spPr>
          <a:xfrm>
            <a:off x="1103845" y="1414426"/>
            <a:ext cx="3960000" cy="15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en-GB" sz="1400" dirty="0">
                <a:solidFill>
                  <a:schemeClr val="tx1"/>
                </a:solidFill>
              </a:rPr>
              <a:t>Replace this shape with your logo on the Slide</a:t>
            </a:r>
            <a:r>
              <a:rPr lang="en-GB" sz="1400" baseline="0" dirty="0">
                <a:solidFill>
                  <a:schemeClr val="tx1"/>
                </a:solidFill>
              </a:rPr>
              <a:t> Master.</a:t>
            </a:r>
          </a:p>
          <a:p>
            <a:pPr marL="285750" indent="-285750" algn="l">
              <a:buFont typeface="Arial" panose="020B0604020202020204" pitchFamily="34" charset="0"/>
              <a:buChar char="•"/>
            </a:pPr>
            <a:r>
              <a:rPr lang="en-GB" sz="1400" baseline="0" dirty="0">
                <a:solidFill>
                  <a:schemeClr val="tx1"/>
                </a:solidFill>
              </a:rPr>
              <a:t>Ideally, your logo would be in white on a transparent background.</a:t>
            </a:r>
          </a:p>
          <a:p>
            <a:pPr marL="285750" indent="-285750" algn="l">
              <a:buFont typeface="Arial" panose="020B0604020202020204" pitchFamily="34" charset="0"/>
              <a:buChar char="•"/>
            </a:pPr>
            <a:r>
              <a:rPr lang="en-GB" sz="1400" baseline="0" dirty="0">
                <a:solidFill>
                  <a:schemeClr val="tx1"/>
                </a:solidFill>
              </a:rPr>
              <a:t>The area occupied  by your logo should be similar to that occupied by the Man Met logo</a:t>
            </a:r>
            <a:endParaRPr lang="en-GB" sz="1400" dirty="0">
              <a:solidFill>
                <a:schemeClr val="tx1"/>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813" y="3944100"/>
            <a:ext cx="3960000" cy="1514297"/>
          </a:xfrm>
          <a:prstGeom prst="rect">
            <a:avLst/>
          </a:prstGeom>
        </p:spPr>
      </p:pic>
    </p:spTree>
    <p:extLst>
      <p:ext uri="{BB962C8B-B14F-4D97-AF65-F5344CB8AC3E}">
        <p14:creationId xmlns:p14="http://schemas.microsoft.com/office/powerpoint/2010/main" val="3064945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C3C114"/>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chemeClr val="bg1"/>
                </a:solidFill>
              </a:defRPr>
            </a:lvl1pPr>
          </a:lstStyle>
          <a:p>
            <a:fld id="{09AB7D12-A524-4A37-822E-86680631D2B1}" type="slidenum">
              <a:rPr lang="en-GB" smtClean="0"/>
              <a:pPr/>
              <a:t>‹#›</a:t>
            </a:fld>
            <a:endParaRPr lang="en-GB"/>
          </a:p>
        </p:txBody>
      </p:sp>
      <p:sp>
        <p:nvSpPr>
          <p:cNvPr id="5" name="Title 1"/>
          <p:cNvSpPr>
            <a:spLocks noGrp="1"/>
          </p:cNvSpPr>
          <p:nvPr>
            <p:ph type="ctrTitle"/>
          </p:nvPr>
        </p:nvSpPr>
        <p:spPr>
          <a:xfrm>
            <a:off x="1085850" y="3714750"/>
            <a:ext cx="10039349" cy="2233542"/>
          </a:xfrm>
        </p:spPr>
        <p:txBody>
          <a:bodyPr anchor="ctr"/>
          <a:lstStyle>
            <a:lvl1pPr algn="ctr">
              <a:defRPr sz="6000"/>
            </a:lvl1pPr>
          </a:lstStyle>
          <a:p>
            <a:r>
              <a:rPr lang="en-US"/>
              <a:t>Click to edit Master title style</a:t>
            </a: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60094" y="1451725"/>
            <a:ext cx="3960000" cy="1514297"/>
          </a:xfrm>
          <a:prstGeom prst="rect">
            <a:avLst/>
          </a:prstGeom>
        </p:spPr>
      </p:pic>
      <p:sp>
        <p:nvSpPr>
          <p:cNvPr id="9" name="Rectangle 8"/>
          <p:cNvSpPr/>
          <p:nvPr userDrawn="1"/>
        </p:nvSpPr>
        <p:spPr>
          <a:xfrm>
            <a:off x="1628144" y="1454022"/>
            <a:ext cx="3960000" cy="15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buFont typeface="Arial" panose="020B0604020202020204" pitchFamily="34" charset="0"/>
              <a:buChar char="•"/>
            </a:pPr>
            <a:r>
              <a:rPr lang="en-GB" sz="1400" dirty="0">
                <a:solidFill>
                  <a:schemeClr val="tx1"/>
                </a:solidFill>
              </a:rPr>
              <a:t>Replace this shape with your logo on the Slide</a:t>
            </a:r>
            <a:r>
              <a:rPr lang="en-GB" sz="1400" baseline="0" dirty="0">
                <a:solidFill>
                  <a:schemeClr val="tx1"/>
                </a:solidFill>
              </a:rPr>
              <a:t> Master.</a:t>
            </a:r>
          </a:p>
          <a:p>
            <a:pPr marL="285750" indent="-285750" algn="l">
              <a:buFont typeface="Arial" panose="020B0604020202020204" pitchFamily="34" charset="0"/>
              <a:buChar char="•"/>
            </a:pPr>
            <a:r>
              <a:rPr lang="en-GB" sz="1400" baseline="0" dirty="0">
                <a:solidFill>
                  <a:schemeClr val="tx1"/>
                </a:solidFill>
              </a:rPr>
              <a:t>Ideally, your logo would be in white on a transparent background.</a:t>
            </a:r>
          </a:p>
          <a:p>
            <a:pPr marL="285750" indent="-285750" algn="l">
              <a:buFont typeface="Arial" panose="020B0604020202020204" pitchFamily="34" charset="0"/>
              <a:buChar char="•"/>
            </a:pPr>
            <a:r>
              <a:rPr lang="en-GB" sz="1400" baseline="0" dirty="0">
                <a:solidFill>
                  <a:schemeClr val="tx1"/>
                </a:solidFill>
              </a:rPr>
              <a:t>The area occupied  by your logo should be similar to that occupied by the Man Met logo</a:t>
            </a:r>
            <a:endParaRPr lang="en-GB" sz="1400" dirty="0">
              <a:solidFill>
                <a:schemeClr val="tx1"/>
              </a:solidFill>
            </a:endParaRPr>
          </a:p>
        </p:txBody>
      </p:sp>
    </p:spTree>
    <p:extLst>
      <p:ext uri="{BB962C8B-B14F-4D97-AF65-F5344CB8AC3E}">
        <p14:creationId xmlns:p14="http://schemas.microsoft.com/office/powerpoint/2010/main" val="7503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838200" y="1458000"/>
            <a:ext cx="10515600" cy="5034875"/>
          </a:xfrm>
        </p:spPr>
        <p:txBody>
          <a:bodyPr/>
          <a:lstStyle/>
          <a:p>
            <a:pPr lvl="0"/>
            <a:r>
              <a:rPr lang="en-US" dirty="0"/>
              <a:t>Edit Master text styles</a:t>
            </a:r>
          </a:p>
          <a:p>
            <a:pPr lvl="1"/>
            <a:r>
              <a:rPr lang="en-US" dirty="0"/>
              <a:t>Second level</a:t>
            </a:r>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7644" y="306284"/>
            <a:ext cx="1800000" cy="688312"/>
          </a:xfrm>
          <a:prstGeom prst="rect">
            <a:avLst/>
          </a:prstGeom>
        </p:spPr>
      </p:pic>
      <p:sp>
        <p:nvSpPr>
          <p:cNvPr id="8" name="Rectangle 7"/>
          <p:cNvSpPr>
            <a:spLocks noChangeAspect="1"/>
          </p:cNvSpPr>
          <p:nvPr userDrawn="1"/>
        </p:nvSpPr>
        <p:spPr>
          <a:xfrm>
            <a:off x="8245970" y="307323"/>
            <a:ext cx="1800000" cy="6872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 typeface="Arial" panose="020B0604020202020204" pitchFamily="34" charset="0"/>
              <a:buNone/>
            </a:pPr>
            <a:r>
              <a:rPr lang="en-GB" sz="1400" dirty="0">
                <a:solidFill>
                  <a:schemeClr val="tx1"/>
                </a:solidFill>
              </a:rPr>
              <a:t>Replace</a:t>
            </a:r>
            <a:r>
              <a:rPr lang="en-GB" sz="1400" baseline="0" dirty="0">
                <a:solidFill>
                  <a:schemeClr val="tx1"/>
                </a:solidFill>
              </a:rPr>
              <a:t> this shape with your logo on the Slide Master</a:t>
            </a:r>
            <a:endParaRPr lang="en-GB" sz="1400" dirty="0">
              <a:solidFill>
                <a:schemeClr val="tx1"/>
              </a:solidFill>
            </a:endParaRPr>
          </a:p>
        </p:txBody>
      </p:sp>
    </p:spTree>
    <p:extLst>
      <p:ext uri="{BB962C8B-B14F-4D97-AF65-F5344CB8AC3E}">
        <p14:creationId xmlns:p14="http://schemas.microsoft.com/office/powerpoint/2010/main" val="1652982717"/>
      </p:ext>
    </p:extLst>
  </p:cSld>
  <p:clrMapOvr>
    <a:masterClrMapping/>
  </p:clrMapOvr>
  <p:extLst mod="1">
    <p:ext uri="{DCECCB84-F9BA-43D5-87BE-67443E8EF086}">
      <p15:sldGuideLst xmlns:p15="http://schemas.microsoft.com/office/powerpoint/2012/main">
        <p15:guide id="1" orient="horz" pos="913">
          <p15:clr>
            <a:srgbClr val="FBAE40"/>
          </p15:clr>
        </p15:guide>
        <p15:guide id="2" pos="3840">
          <p15:clr>
            <a:srgbClr val="FBAE40"/>
          </p15:clr>
        </p15:guide>
        <p15:guide id="3" orient="horz" pos="40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5"/>
          <p:cNvSpPr>
            <a:spLocks noGrp="1"/>
          </p:cNvSpPr>
          <p:nvPr>
            <p:ph type="sldNum" sz="quarter" idx="12"/>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17644" y="306284"/>
            <a:ext cx="1800000" cy="688312"/>
          </a:xfrm>
          <a:prstGeom prst="rect">
            <a:avLst/>
          </a:prstGeom>
        </p:spPr>
      </p:pic>
      <p:sp>
        <p:nvSpPr>
          <p:cNvPr id="7" name="Rectangle 6"/>
          <p:cNvSpPr>
            <a:spLocks noChangeAspect="1"/>
          </p:cNvSpPr>
          <p:nvPr userDrawn="1"/>
        </p:nvSpPr>
        <p:spPr>
          <a:xfrm>
            <a:off x="8245970" y="307323"/>
            <a:ext cx="1800000" cy="6872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buFont typeface="Arial" panose="020B0604020202020204" pitchFamily="34" charset="0"/>
              <a:buNone/>
            </a:pPr>
            <a:r>
              <a:rPr lang="en-GB" sz="1400" dirty="0">
                <a:solidFill>
                  <a:schemeClr val="tx1"/>
                </a:solidFill>
              </a:rPr>
              <a:t>Replace</a:t>
            </a:r>
            <a:r>
              <a:rPr lang="en-GB" sz="1400" baseline="0" dirty="0">
                <a:solidFill>
                  <a:schemeClr val="tx1"/>
                </a:solidFill>
              </a:rPr>
              <a:t> this shape with your logo on the Slide Master</a:t>
            </a:r>
            <a:endParaRPr lang="en-GB" sz="1400" dirty="0">
              <a:solidFill>
                <a:schemeClr val="tx1"/>
              </a:solidFill>
            </a:endParaRPr>
          </a:p>
        </p:txBody>
      </p:sp>
    </p:spTree>
    <p:extLst>
      <p:ext uri="{BB962C8B-B14F-4D97-AF65-F5344CB8AC3E}">
        <p14:creationId xmlns:p14="http://schemas.microsoft.com/office/powerpoint/2010/main" val="32588556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creativecommons.org/licenses/by-nc-nd/4.0/" TargetMode="Externa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58000"/>
            <a:ext cx="10515600" cy="4718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7" name="Rectangle 6"/>
          <p:cNvSpPr/>
          <p:nvPr userDrawn="1"/>
        </p:nvSpPr>
        <p:spPr>
          <a:xfrm>
            <a:off x="0" y="0"/>
            <a:ext cx="12192000" cy="1260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bg1"/>
              </a:solidFill>
            </a:endParaRPr>
          </a:p>
        </p:txBody>
      </p:sp>
      <p:sp>
        <p:nvSpPr>
          <p:cNvPr id="2" name="Title Placeholder 1"/>
          <p:cNvSpPr>
            <a:spLocks noGrp="1"/>
          </p:cNvSpPr>
          <p:nvPr>
            <p:ph type="title"/>
          </p:nvPr>
        </p:nvSpPr>
        <p:spPr>
          <a:xfrm>
            <a:off x="838200" y="198000"/>
            <a:ext cx="7200000" cy="88712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Slide Number Placeholder 5"/>
          <p:cNvSpPr>
            <a:spLocks noGrp="1"/>
          </p:cNvSpPr>
          <p:nvPr>
            <p:ph type="sldNum" sz="quarter" idx="4"/>
          </p:nvPr>
        </p:nvSpPr>
        <p:spPr>
          <a:xfrm>
            <a:off x="11506200" y="6492875"/>
            <a:ext cx="685800" cy="365125"/>
          </a:xfrm>
          <a:prstGeom prst="rect">
            <a:avLst/>
          </a:prstGeom>
        </p:spPr>
        <p:txBody>
          <a:bodyPr/>
          <a:lstStyle>
            <a:lvl1pPr algn="ctr">
              <a:defRPr sz="2000" b="1">
                <a:solidFill>
                  <a:srgbClr val="C3C114"/>
                </a:solidFill>
              </a:defRPr>
            </a:lvl1pPr>
          </a:lstStyle>
          <a:p>
            <a:fld id="{09AB7D12-A524-4A37-822E-86680631D2B1}" type="slidenum">
              <a:rPr lang="en-GB" smtClean="0"/>
              <a:pPr/>
              <a:t>‹#›</a:t>
            </a:fld>
            <a:endParaRPr lang="en-GB" dirty="0"/>
          </a:p>
        </p:txBody>
      </p:sp>
      <p:pic>
        <p:nvPicPr>
          <p:cNvPr id="4" name="Picture 3">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573" y="84271"/>
            <a:ext cx="247685" cy="1114581"/>
          </a:xfrm>
          <a:prstGeom prst="rect">
            <a:avLst/>
          </a:prstGeom>
        </p:spPr>
      </p:pic>
    </p:spTree>
    <p:extLst>
      <p:ext uri="{BB962C8B-B14F-4D97-AF65-F5344CB8AC3E}">
        <p14:creationId xmlns:p14="http://schemas.microsoft.com/office/powerpoint/2010/main" val="427226449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3C11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3C114"/>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3C11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3C11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3C11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gi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gi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gif"/><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gi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1.gif"/><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1.gif"/><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gif"/><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gif"/><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8.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gi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Greenhouse Gas Quiz</a:t>
            </a:r>
          </a:p>
        </p:txBody>
      </p:sp>
    </p:spTree>
    <p:extLst>
      <p:ext uri="{BB962C8B-B14F-4D97-AF65-F5344CB8AC3E}">
        <p14:creationId xmlns:p14="http://schemas.microsoft.com/office/powerpoint/2010/main" val="125448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GHG?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748" y="2808000"/>
            <a:ext cx="1193944" cy="10556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8291" y="1440000"/>
            <a:ext cx="1997223" cy="9503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0854" y="4176000"/>
            <a:ext cx="1755800" cy="97885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2170" y="5544000"/>
            <a:ext cx="1729463" cy="1152244"/>
          </a:xfrm>
          <a:prstGeom prst="rect">
            <a:avLst/>
          </a:prstGeom>
        </p:spPr>
      </p:pic>
      <p:sp>
        <p:nvSpPr>
          <p:cNvPr id="10" name="Rectangle 9"/>
          <p:cNvSpPr/>
          <p:nvPr/>
        </p:nvSpPr>
        <p:spPr>
          <a:xfrm>
            <a:off x="8400690" y="1368000"/>
            <a:ext cx="828000" cy="1224000"/>
          </a:xfrm>
          <a:prstGeom prst="rect">
            <a:avLst/>
          </a:prstGeom>
          <a:solidFill>
            <a:srgbClr val="8EC63F"/>
          </a:solid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A</a:t>
            </a:r>
          </a:p>
        </p:txBody>
      </p:sp>
      <p:sp>
        <p:nvSpPr>
          <p:cNvPr id="11" name="Rectangle 10"/>
          <p:cNvSpPr/>
          <p:nvPr/>
        </p:nvSpPr>
        <p:spPr>
          <a:xfrm>
            <a:off x="8400690" y="2736000"/>
            <a:ext cx="828000" cy="1224000"/>
          </a:xfrm>
          <a:prstGeom prst="rect">
            <a:avLst/>
          </a:prstGeom>
          <a:solidFill>
            <a:srgbClr val="FEC33D"/>
          </a:solid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B</a:t>
            </a:r>
          </a:p>
        </p:txBody>
      </p:sp>
      <p:sp>
        <p:nvSpPr>
          <p:cNvPr id="12" name="Rectangle 11"/>
          <p:cNvSpPr/>
          <p:nvPr/>
        </p:nvSpPr>
        <p:spPr>
          <a:xfrm>
            <a:off x="8400690" y="4104000"/>
            <a:ext cx="828000" cy="1224000"/>
          </a:xfrm>
          <a:prstGeom prst="rect">
            <a:avLst/>
          </a:prstGeom>
          <a:solidFill>
            <a:srgbClr val="4C1AB2"/>
          </a:solid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C</a:t>
            </a:r>
          </a:p>
        </p:txBody>
      </p:sp>
      <p:sp>
        <p:nvSpPr>
          <p:cNvPr id="13" name="Rectangle 12"/>
          <p:cNvSpPr/>
          <p:nvPr/>
        </p:nvSpPr>
        <p:spPr>
          <a:xfrm>
            <a:off x="8400690" y="5472000"/>
            <a:ext cx="828000" cy="1224000"/>
          </a:xfrm>
          <a:prstGeom prst="rect">
            <a:avLst/>
          </a:prstGeom>
          <a:solidFill>
            <a:srgbClr val="D73194"/>
          </a:solid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D</a:t>
            </a:r>
          </a:p>
        </p:txBody>
      </p:sp>
      <p:sp>
        <p:nvSpPr>
          <p:cNvPr id="15" name="Rectangle 14"/>
          <p:cNvSpPr/>
          <p:nvPr/>
        </p:nvSpPr>
        <p:spPr>
          <a:xfrm>
            <a:off x="9228690" y="4104000"/>
            <a:ext cx="2196000" cy="1224000"/>
          </a:xfrm>
          <a:prstGeom prst="rect">
            <a:avLst/>
          </a:prstGeom>
          <a:no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228690" y="2736000"/>
            <a:ext cx="2196000" cy="1224000"/>
          </a:xfrm>
          <a:prstGeom prst="rect">
            <a:avLst/>
          </a:prstGeom>
          <a:no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228690" y="5472000"/>
            <a:ext cx="2196000" cy="1224000"/>
          </a:xfrm>
          <a:prstGeom prst="rect">
            <a:avLst/>
          </a:prstGeom>
          <a:no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228690" y="1368000"/>
            <a:ext cx="2196000" cy="1224000"/>
          </a:xfrm>
          <a:prstGeom prst="rect">
            <a:avLst/>
          </a:prstGeom>
          <a:no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56000" y="5544000"/>
            <a:ext cx="6192000" cy="1152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Refrigerant Gases</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368000"/>
            <a:ext cx="6192386" cy="4176000"/>
          </a:xfrm>
          <a:prstGeom prst="rect">
            <a:avLst/>
          </a:prstGeom>
        </p:spPr>
      </p:pic>
    </p:spTree>
    <p:extLst>
      <p:ext uri="{BB962C8B-B14F-4D97-AF65-F5344CB8AC3E}">
        <p14:creationId xmlns:p14="http://schemas.microsoft.com/office/powerpoint/2010/main" val="3764507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GHG?</a:t>
            </a:r>
          </a:p>
        </p:txBody>
      </p:sp>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728748" y="2808000"/>
            <a:ext cx="1193944" cy="1055675"/>
          </a:xfrm>
          <a:prstGeom prst="rect">
            <a:avLst/>
          </a:prstGeom>
        </p:spPr>
      </p:pic>
      <p:pic>
        <p:nvPicPr>
          <p:cNvPr id="5" name="Picture 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18291" y="1440000"/>
            <a:ext cx="1997223" cy="950327"/>
          </a:xfrm>
          <a:prstGeom prst="rect">
            <a:avLst/>
          </a:prstGeom>
        </p:spPr>
      </p:pic>
      <p:pic>
        <p:nvPicPr>
          <p:cNvPr id="6" name="Picture 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50854" y="4176000"/>
            <a:ext cx="1755800" cy="97885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2170" y="5544000"/>
            <a:ext cx="1729463" cy="1152244"/>
          </a:xfrm>
          <a:prstGeom prst="rect">
            <a:avLst/>
          </a:prstGeom>
        </p:spPr>
      </p:pic>
      <p:sp>
        <p:nvSpPr>
          <p:cNvPr id="10" name="Rectangle 9"/>
          <p:cNvSpPr/>
          <p:nvPr/>
        </p:nvSpPr>
        <p:spPr>
          <a:xfrm>
            <a:off x="8400690" y="1368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A</a:t>
            </a:r>
          </a:p>
        </p:txBody>
      </p:sp>
      <p:sp>
        <p:nvSpPr>
          <p:cNvPr id="11" name="Rectangle 10"/>
          <p:cNvSpPr/>
          <p:nvPr/>
        </p:nvSpPr>
        <p:spPr>
          <a:xfrm>
            <a:off x="8400690" y="2736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B</a:t>
            </a:r>
          </a:p>
        </p:txBody>
      </p:sp>
      <p:sp>
        <p:nvSpPr>
          <p:cNvPr id="12" name="Rectangle 11"/>
          <p:cNvSpPr/>
          <p:nvPr/>
        </p:nvSpPr>
        <p:spPr>
          <a:xfrm>
            <a:off x="8400690" y="4104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C</a:t>
            </a:r>
          </a:p>
        </p:txBody>
      </p:sp>
      <p:sp>
        <p:nvSpPr>
          <p:cNvPr id="13" name="Rectangle 12"/>
          <p:cNvSpPr/>
          <p:nvPr/>
        </p:nvSpPr>
        <p:spPr>
          <a:xfrm>
            <a:off x="8400690" y="5472000"/>
            <a:ext cx="828000" cy="1224000"/>
          </a:xfrm>
          <a:prstGeom prst="rect">
            <a:avLst/>
          </a:prstGeom>
          <a:solidFill>
            <a:srgbClr val="D73194"/>
          </a:solid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D</a:t>
            </a:r>
          </a:p>
        </p:txBody>
      </p:sp>
      <p:sp>
        <p:nvSpPr>
          <p:cNvPr id="15" name="Rectangle 14"/>
          <p:cNvSpPr/>
          <p:nvPr/>
        </p:nvSpPr>
        <p:spPr>
          <a:xfrm>
            <a:off x="9228690" y="4104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228690" y="2736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228690" y="5472000"/>
            <a:ext cx="2196000" cy="1224000"/>
          </a:xfrm>
          <a:prstGeom prst="rect">
            <a:avLst/>
          </a:prstGeom>
          <a:no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228690" y="1368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56000" y="5544000"/>
            <a:ext cx="6192000" cy="1152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Refrigerant Gases</a:t>
            </a: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368000"/>
            <a:ext cx="6192386" cy="4176000"/>
          </a:xfrm>
          <a:prstGeom prst="rect">
            <a:avLst/>
          </a:prstGeom>
        </p:spPr>
      </p:pic>
    </p:spTree>
    <p:extLst>
      <p:ext uri="{BB962C8B-B14F-4D97-AF65-F5344CB8AC3E}">
        <p14:creationId xmlns:p14="http://schemas.microsoft.com/office/powerpoint/2010/main" val="207791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GHG?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748" y="2808000"/>
            <a:ext cx="1193944" cy="10556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8291" y="1440000"/>
            <a:ext cx="1997223" cy="9503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0854" y="4176000"/>
            <a:ext cx="1755800" cy="97885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2170" y="5544000"/>
            <a:ext cx="1729463" cy="1152244"/>
          </a:xfrm>
          <a:prstGeom prst="rect">
            <a:avLst/>
          </a:prstGeom>
        </p:spPr>
      </p:pic>
      <p:sp>
        <p:nvSpPr>
          <p:cNvPr id="10" name="Rectangle 9"/>
          <p:cNvSpPr/>
          <p:nvPr/>
        </p:nvSpPr>
        <p:spPr>
          <a:xfrm>
            <a:off x="8400690" y="1368000"/>
            <a:ext cx="828000" cy="1224000"/>
          </a:xfrm>
          <a:prstGeom prst="rect">
            <a:avLst/>
          </a:prstGeom>
          <a:solidFill>
            <a:srgbClr val="8EC63F"/>
          </a:solid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A</a:t>
            </a:r>
          </a:p>
        </p:txBody>
      </p:sp>
      <p:sp>
        <p:nvSpPr>
          <p:cNvPr id="11" name="Rectangle 10"/>
          <p:cNvSpPr/>
          <p:nvPr/>
        </p:nvSpPr>
        <p:spPr>
          <a:xfrm>
            <a:off x="8400690" y="2736000"/>
            <a:ext cx="828000" cy="1224000"/>
          </a:xfrm>
          <a:prstGeom prst="rect">
            <a:avLst/>
          </a:prstGeom>
          <a:solidFill>
            <a:srgbClr val="FEC33D"/>
          </a:solid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B</a:t>
            </a:r>
          </a:p>
        </p:txBody>
      </p:sp>
      <p:sp>
        <p:nvSpPr>
          <p:cNvPr id="12" name="Rectangle 11"/>
          <p:cNvSpPr/>
          <p:nvPr/>
        </p:nvSpPr>
        <p:spPr>
          <a:xfrm>
            <a:off x="8400690" y="4104000"/>
            <a:ext cx="828000" cy="1224000"/>
          </a:xfrm>
          <a:prstGeom prst="rect">
            <a:avLst/>
          </a:prstGeom>
          <a:solidFill>
            <a:srgbClr val="4C1AB2"/>
          </a:solid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C</a:t>
            </a:r>
          </a:p>
        </p:txBody>
      </p:sp>
      <p:sp>
        <p:nvSpPr>
          <p:cNvPr id="13" name="Rectangle 12"/>
          <p:cNvSpPr/>
          <p:nvPr/>
        </p:nvSpPr>
        <p:spPr>
          <a:xfrm>
            <a:off x="8400690" y="5472000"/>
            <a:ext cx="828000" cy="1224000"/>
          </a:xfrm>
          <a:prstGeom prst="rect">
            <a:avLst/>
          </a:prstGeom>
          <a:solidFill>
            <a:srgbClr val="D73194"/>
          </a:solid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D</a:t>
            </a:r>
          </a:p>
        </p:txBody>
      </p:sp>
      <p:sp>
        <p:nvSpPr>
          <p:cNvPr id="15" name="Rectangle 14"/>
          <p:cNvSpPr/>
          <p:nvPr/>
        </p:nvSpPr>
        <p:spPr>
          <a:xfrm>
            <a:off x="9228690" y="4104000"/>
            <a:ext cx="2196000" cy="1224000"/>
          </a:xfrm>
          <a:prstGeom prst="rect">
            <a:avLst/>
          </a:prstGeom>
          <a:no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228690" y="2736000"/>
            <a:ext cx="2196000" cy="1224000"/>
          </a:xfrm>
          <a:prstGeom prst="rect">
            <a:avLst/>
          </a:prstGeom>
          <a:no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228690" y="5472000"/>
            <a:ext cx="2196000" cy="1224000"/>
          </a:xfrm>
          <a:prstGeom prst="rect">
            <a:avLst/>
          </a:prstGeom>
          <a:no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228690" y="1368000"/>
            <a:ext cx="2196000" cy="1224000"/>
          </a:xfrm>
          <a:prstGeom prst="rect">
            <a:avLst/>
          </a:prstGeom>
          <a:no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56000" y="5544000"/>
            <a:ext cx="6192000" cy="1152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Cement Production</a:t>
            </a: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368000"/>
            <a:ext cx="6197714" cy="4176000"/>
          </a:xfrm>
          <a:prstGeom prst="rect">
            <a:avLst/>
          </a:prstGeom>
        </p:spPr>
      </p:pic>
    </p:spTree>
    <p:extLst>
      <p:ext uri="{BB962C8B-B14F-4D97-AF65-F5344CB8AC3E}">
        <p14:creationId xmlns:p14="http://schemas.microsoft.com/office/powerpoint/2010/main" val="113801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GHG?</a:t>
            </a:r>
          </a:p>
        </p:txBody>
      </p:sp>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728748" y="2808000"/>
            <a:ext cx="1193944" cy="10556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8291" y="1440000"/>
            <a:ext cx="1997223" cy="950327"/>
          </a:xfrm>
          <a:prstGeom prst="rect">
            <a:avLst/>
          </a:prstGeom>
        </p:spPr>
      </p:pic>
      <p:pic>
        <p:nvPicPr>
          <p:cNvPr id="6" name="Picture 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50854" y="4176000"/>
            <a:ext cx="1755800" cy="978859"/>
          </a:xfrm>
          <a:prstGeom prst="rect">
            <a:avLst/>
          </a:prstGeom>
        </p:spPr>
      </p:pic>
      <p:pic>
        <p:nvPicPr>
          <p:cNvPr id="7" name="Picture 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52170" y="5544000"/>
            <a:ext cx="1729463" cy="1152244"/>
          </a:xfrm>
          <a:prstGeom prst="rect">
            <a:avLst/>
          </a:prstGeom>
        </p:spPr>
      </p:pic>
      <p:sp>
        <p:nvSpPr>
          <p:cNvPr id="10" name="Rectangle 9"/>
          <p:cNvSpPr/>
          <p:nvPr/>
        </p:nvSpPr>
        <p:spPr>
          <a:xfrm>
            <a:off x="8400690" y="1368000"/>
            <a:ext cx="828000" cy="1224000"/>
          </a:xfrm>
          <a:prstGeom prst="rect">
            <a:avLst/>
          </a:prstGeom>
          <a:solidFill>
            <a:srgbClr val="8EC63F"/>
          </a:solid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A</a:t>
            </a:r>
          </a:p>
        </p:txBody>
      </p:sp>
      <p:sp>
        <p:nvSpPr>
          <p:cNvPr id="11" name="Rectangle 10"/>
          <p:cNvSpPr/>
          <p:nvPr/>
        </p:nvSpPr>
        <p:spPr>
          <a:xfrm>
            <a:off x="8400690" y="2736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B</a:t>
            </a:r>
          </a:p>
        </p:txBody>
      </p:sp>
      <p:sp>
        <p:nvSpPr>
          <p:cNvPr id="12" name="Rectangle 11"/>
          <p:cNvSpPr/>
          <p:nvPr/>
        </p:nvSpPr>
        <p:spPr>
          <a:xfrm>
            <a:off x="8400690" y="4104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C</a:t>
            </a:r>
          </a:p>
        </p:txBody>
      </p:sp>
      <p:sp>
        <p:nvSpPr>
          <p:cNvPr id="13" name="Rectangle 12"/>
          <p:cNvSpPr/>
          <p:nvPr/>
        </p:nvSpPr>
        <p:spPr>
          <a:xfrm>
            <a:off x="8400690" y="5472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D</a:t>
            </a:r>
          </a:p>
        </p:txBody>
      </p:sp>
      <p:sp>
        <p:nvSpPr>
          <p:cNvPr id="15" name="Rectangle 14"/>
          <p:cNvSpPr/>
          <p:nvPr/>
        </p:nvSpPr>
        <p:spPr>
          <a:xfrm>
            <a:off x="9228690" y="4104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228690" y="2736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228690" y="5472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228690" y="1368000"/>
            <a:ext cx="2196000" cy="1224000"/>
          </a:xfrm>
          <a:prstGeom prst="rect">
            <a:avLst/>
          </a:prstGeom>
          <a:no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56000" y="5544000"/>
            <a:ext cx="6192000" cy="1152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Cement Production</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368000"/>
            <a:ext cx="6197714" cy="4176000"/>
          </a:xfrm>
          <a:prstGeom prst="rect">
            <a:avLst/>
          </a:prstGeom>
        </p:spPr>
      </p:pic>
    </p:spTree>
    <p:extLst>
      <p:ext uri="{BB962C8B-B14F-4D97-AF65-F5344CB8AC3E}">
        <p14:creationId xmlns:p14="http://schemas.microsoft.com/office/powerpoint/2010/main" val="102078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GHG?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748" y="2808000"/>
            <a:ext cx="1193944" cy="10556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8291" y="1440000"/>
            <a:ext cx="1997223" cy="9503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0854" y="4176000"/>
            <a:ext cx="1755800" cy="97885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2170" y="5544000"/>
            <a:ext cx="1729463" cy="1152244"/>
          </a:xfrm>
          <a:prstGeom prst="rect">
            <a:avLst/>
          </a:prstGeom>
        </p:spPr>
      </p:pic>
      <p:sp>
        <p:nvSpPr>
          <p:cNvPr id="10" name="Rectangle 9"/>
          <p:cNvSpPr/>
          <p:nvPr/>
        </p:nvSpPr>
        <p:spPr>
          <a:xfrm>
            <a:off x="8400690" y="1368000"/>
            <a:ext cx="828000" cy="1224000"/>
          </a:xfrm>
          <a:prstGeom prst="rect">
            <a:avLst/>
          </a:prstGeom>
          <a:solidFill>
            <a:srgbClr val="8EC63F"/>
          </a:solid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A</a:t>
            </a:r>
          </a:p>
        </p:txBody>
      </p:sp>
      <p:sp>
        <p:nvSpPr>
          <p:cNvPr id="11" name="Rectangle 10"/>
          <p:cNvSpPr/>
          <p:nvPr/>
        </p:nvSpPr>
        <p:spPr>
          <a:xfrm>
            <a:off x="8400690" y="2736000"/>
            <a:ext cx="828000" cy="1224000"/>
          </a:xfrm>
          <a:prstGeom prst="rect">
            <a:avLst/>
          </a:prstGeom>
          <a:solidFill>
            <a:srgbClr val="FEC33D"/>
          </a:solid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B</a:t>
            </a:r>
          </a:p>
        </p:txBody>
      </p:sp>
      <p:sp>
        <p:nvSpPr>
          <p:cNvPr id="12" name="Rectangle 11"/>
          <p:cNvSpPr/>
          <p:nvPr/>
        </p:nvSpPr>
        <p:spPr>
          <a:xfrm>
            <a:off x="8400690" y="4104000"/>
            <a:ext cx="828000" cy="1224000"/>
          </a:xfrm>
          <a:prstGeom prst="rect">
            <a:avLst/>
          </a:prstGeom>
          <a:solidFill>
            <a:srgbClr val="4C1AB2"/>
          </a:solid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C</a:t>
            </a:r>
          </a:p>
        </p:txBody>
      </p:sp>
      <p:sp>
        <p:nvSpPr>
          <p:cNvPr id="13" name="Rectangle 12"/>
          <p:cNvSpPr/>
          <p:nvPr/>
        </p:nvSpPr>
        <p:spPr>
          <a:xfrm>
            <a:off x="8400690" y="5472000"/>
            <a:ext cx="828000" cy="1224000"/>
          </a:xfrm>
          <a:prstGeom prst="rect">
            <a:avLst/>
          </a:prstGeom>
          <a:solidFill>
            <a:srgbClr val="D73194"/>
          </a:solid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D</a:t>
            </a:r>
          </a:p>
        </p:txBody>
      </p:sp>
      <p:sp>
        <p:nvSpPr>
          <p:cNvPr id="15" name="Rectangle 14"/>
          <p:cNvSpPr/>
          <p:nvPr/>
        </p:nvSpPr>
        <p:spPr>
          <a:xfrm>
            <a:off x="9228690" y="4104000"/>
            <a:ext cx="2196000" cy="1224000"/>
          </a:xfrm>
          <a:prstGeom prst="rect">
            <a:avLst/>
          </a:prstGeom>
          <a:no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228690" y="2736000"/>
            <a:ext cx="2196000" cy="1224000"/>
          </a:xfrm>
          <a:prstGeom prst="rect">
            <a:avLst/>
          </a:prstGeom>
          <a:no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228690" y="5472000"/>
            <a:ext cx="2196000" cy="1224000"/>
          </a:xfrm>
          <a:prstGeom prst="rect">
            <a:avLst/>
          </a:prstGeom>
          <a:no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228690" y="1368000"/>
            <a:ext cx="2196000" cy="1224000"/>
          </a:xfrm>
          <a:prstGeom prst="rect">
            <a:avLst/>
          </a:prstGeom>
          <a:no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56000" y="5544000"/>
            <a:ext cx="6192000" cy="1152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Nitrogen Fertilisers</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368000"/>
            <a:ext cx="6192380" cy="4176000"/>
          </a:xfrm>
          <a:prstGeom prst="rect">
            <a:avLst/>
          </a:prstGeom>
        </p:spPr>
      </p:pic>
    </p:spTree>
    <p:extLst>
      <p:ext uri="{BB962C8B-B14F-4D97-AF65-F5344CB8AC3E}">
        <p14:creationId xmlns:p14="http://schemas.microsoft.com/office/powerpoint/2010/main" val="121554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GHG?</a:t>
            </a:r>
          </a:p>
        </p:txBody>
      </p:sp>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728748" y="2808000"/>
            <a:ext cx="1193944" cy="1055675"/>
          </a:xfrm>
          <a:prstGeom prst="rect">
            <a:avLst/>
          </a:prstGeom>
        </p:spPr>
      </p:pic>
      <p:pic>
        <p:nvPicPr>
          <p:cNvPr id="5" name="Picture 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18291" y="1440000"/>
            <a:ext cx="1997223" cy="9503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0854" y="4176000"/>
            <a:ext cx="1755800" cy="978859"/>
          </a:xfrm>
          <a:prstGeom prst="rect">
            <a:avLst/>
          </a:prstGeom>
        </p:spPr>
      </p:pic>
      <p:pic>
        <p:nvPicPr>
          <p:cNvPr id="7" name="Picture 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52170" y="5544000"/>
            <a:ext cx="1729463" cy="1152244"/>
          </a:xfrm>
          <a:prstGeom prst="rect">
            <a:avLst/>
          </a:prstGeom>
        </p:spPr>
      </p:pic>
      <p:sp>
        <p:nvSpPr>
          <p:cNvPr id="10" name="Rectangle 9"/>
          <p:cNvSpPr/>
          <p:nvPr/>
        </p:nvSpPr>
        <p:spPr>
          <a:xfrm>
            <a:off x="8400690" y="1368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A</a:t>
            </a:r>
          </a:p>
        </p:txBody>
      </p:sp>
      <p:sp>
        <p:nvSpPr>
          <p:cNvPr id="11" name="Rectangle 10"/>
          <p:cNvSpPr/>
          <p:nvPr/>
        </p:nvSpPr>
        <p:spPr>
          <a:xfrm>
            <a:off x="8400690" y="2736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B</a:t>
            </a:r>
          </a:p>
        </p:txBody>
      </p:sp>
      <p:sp>
        <p:nvSpPr>
          <p:cNvPr id="12" name="Rectangle 11"/>
          <p:cNvSpPr/>
          <p:nvPr/>
        </p:nvSpPr>
        <p:spPr>
          <a:xfrm>
            <a:off x="8400690" y="4104000"/>
            <a:ext cx="828000" cy="1224000"/>
          </a:xfrm>
          <a:prstGeom prst="rect">
            <a:avLst/>
          </a:prstGeom>
          <a:solidFill>
            <a:srgbClr val="4C1AB2"/>
          </a:solid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C</a:t>
            </a:r>
          </a:p>
        </p:txBody>
      </p:sp>
      <p:sp>
        <p:nvSpPr>
          <p:cNvPr id="13" name="Rectangle 12"/>
          <p:cNvSpPr/>
          <p:nvPr/>
        </p:nvSpPr>
        <p:spPr>
          <a:xfrm>
            <a:off x="8400690" y="5472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D</a:t>
            </a:r>
          </a:p>
        </p:txBody>
      </p:sp>
      <p:sp>
        <p:nvSpPr>
          <p:cNvPr id="15" name="Rectangle 14"/>
          <p:cNvSpPr/>
          <p:nvPr/>
        </p:nvSpPr>
        <p:spPr>
          <a:xfrm>
            <a:off x="9228690" y="4104000"/>
            <a:ext cx="2196000" cy="1224000"/>
          </a:xfrm>
          <a:prstGeom prst="rect">
            <a:avLst/>
          </a:prstGeom>
          <a:no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228690" y="2736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228690" y="5472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228690" y="1368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56000" y="5544000"/>
            <a:ext cx="6192000" cy="1152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Nitrogen Fertilisers</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368000"/>
            <a:ext cx="6192380" cy="4176000"/>
          </a:xfrm>
          <a:prstGeom prst="rect">
            <a:avLst/>
          </a:prstGeom>
        </p:spPr>
      </p:pic>
    </p:spTree>
    <p:extLst>
      <p:ext uri="{BB962C8B-B14F-4D97-AF65-F5344CB8AC3E}">
        <p14:creationId xmlns:p14="http://schemas.microsoft.com/office/powerpoint/2010/main" val="1921316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GHG?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748" y="2808000"/>
            <a:ext cx="1193944" cy="10556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8291" y="1440000"/>
            <a:ext cx="1997223" cy="9503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0854" y="4176000"/>
            <a:ext cx="1755800" cy="97885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2170" y="5544000"/>
            <a:ext cx="1729463" cy="1152244"/>
          </a:xfrm>
          <a:prstGeom prst="rect">
            <a:avLst/>
          </a:prstGeom>
        </p:spPr>
      </p:pic>
      <p:sp>
        <p:nvSpPr>
          <p:cNvPr id="10" name="Rectangle 9"/>
          <p:cNvSpPr/>
          <p:nvPr/>
        </p:nvSpPr>
        <p:spPr>
          <a:xfrm>
            <a:off x="8400690" y="1368000"/>
            <a:ext cx="828000" cy="1224000"/>
          </a:xfrm>
          <a:prstGeom prst="rect">
            <a:avLst/>
          </a:prstGeom>
          <a:solidFill>
            <a:srgbClr val="8EC63F"/>
          </a:solid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A</a:t>
            </a:r>
          </a:p>
        </p:txBody>
      </p:sp>
      <p:sp>
        <p:nvSpPr>
          <p:cNvPr id="11" name="Rectangle 10"/>
          <p:cNvSpPr/>
          <p:nvPr/>
        </p:nvSpPr>
        <p:spPr>
          <a:xfrm>
            <a:off x="8400690" y="2736000"/>
            <a:ext cx="828000" cy="1224000"/>
          </a:xfrm>
          <a:prstGeom prst="rect">
            <a:avLst/>
          </a:prstGeom>
          <a:solidFill>
            <a:srgbClr val="FEC33D"/>
          </a:solid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B</a:t>
            </a:r>
          </a:p>
        </p:txBody>
      </p:sp>
      <p:sp>
        <p:nvSpPr>
          <p:cNvPr id="12" name="Rectangle 11"/>
          <p:cNvSpPr/>
          <p:nvPr/>
        </p:nvSpPr>
        <p:spPr>
          <a:xfrm>
            <a:off x="8400690" y="4104000"/>
            <a:ext cx="828000" cy="1224000"/>
          </a:xfrm>
          <a:prstGeom prst="rect">
            <a:avLst/>
          </a:prstGeom>
          <a:solidFill>
            <a:srgbClr val="4C1AB2"/>
          </a:solid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C</a:t>
            </a:r>
          </a:p>
        </p:txBody>
      </p:sp>
      <p:sp>
        <p:nvSpPr>
          <p:cNvPr id="13" name="Rectangle 12"/>
          <p:cNvSpPr/>
          <p:nvPr/>
        </p:nvSpPr>
        <p:spPr>
          <a:xfrm>
            <a:off x="8400690" y="5472000"/>
            <a:ext cx="828000" cy="1224000"/>
          </a:xfrm>
          <a:prstGeom prst="rect">
            <a:avLst/>
          </a:prstGeom>
          <a:solidFill>
            <a:srgbClr val="D73194"/>
          </a:solid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D</a:t>
            </a:r>
          </a:p>
        </p:txBody>
      </p:sp>
      <p:sp>
        <p:nvSpPr>
          <p:cNvPr id="15" name="Rectangle 14"/>
          <p:cNvSpPr/>
          <p:nvPr/>
        </p:nvSpPr>
        <p:spPr>
          <a:xfrm>
            <a:off x="9228690" y="4104000"/>
            <a:ext cx="2196000" cy="1224000"/>
          </a:xfrm>
          <a:prstGeom prst="rect">
            <a:avLst/>
          </a:prstGeom>
          <a:no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228690" y="2736000"/>
            <a:ext cx="2196000" cy="1224000"/>
          </a:xfrm>
          <a:prstGeom prst="rect">
            <a:avLst/>
          </a:prstGeom>
          <a:no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228690" y="5472000"/>
            <a:ext cx="2196000" cy="1224000"/>
          </a:xfrm>
          <a:prstGeom prst="rect">
            <a:avLst/>
          </a:prstGeom>
          <a:no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228690" y="1368000"/>
            <a:ext cx="2196000" cy="1224000"/>
          </a:xfrm>
          <a:prstGeom prst="rect">
            <a:avLst/>
          </a:prstGeom>
          <a:no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56000" y="5544000"/>
            <a:ext cx="6192000" cy="1152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Burning of Gas</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368000"/>
            <a:ext cx="6197714" cy="4176000"/>
          </a:xfrm>
          <a:prstGeom prst="rect">
            <a:avLst/>
          </a:prstGeom>
        </p:spPr>
      </p:pic>
    </p:spTree>
    <p:extLst>
      <p:ext uri="{BB962C8B-B14F-4D97-AF65-F5344CB8AC3E}">
        <p14:creationId xmlns:p14="http://schemas.microsoft.com/office/powerpoint/2010/main" val="3501003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GHG?</a:t>
            </a:r>
          </a:p>
        </p:txBody>
      </p:sp>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728748" y="2808000"/>
            <a:ext cx="1193944" cy="10556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8291" y="1440000"/>
            <a:ext cx="1997223" cy="950327"/>
          </a:xfrm>
          <a:prstGeom prst="rect">
            <a:avLst/>
          </a:prstGeom>
        </p:spPr>
      </p:pic>
      <p:pic>
        <p:nvPicPr>
          <p:cNvPr id="6" name="Picture 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50854" y="4176000"/>
            <a:ext cx="1755800" cy="978859"/>
          </a:xfrm>
          <a:prstGeom prst="rect">
            <a:avLst/>
          </a:prstGeom>
        </p:spPr>
      </p:pic>
      <p:pic>
        <p:nvPicPr>
          <p:cNvPr id="7" name="Picture 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52170" y="5544000"/>
            <a:ext cx="1729463" cy="1152244"/>
          </a:xfrm>
          <a:prstGeom prst="rect">
            <a:avLst/>
          </a:prstGeom>
        </p:spPr>
      </p:pic>
      <p:sp>
        <p:nvSpPr>
          <p:cNvPr id="10" name="Rectangle 9"/>
          <p:cNvSpPr/>
          <p:nvPr/>
        </p:nvSpPr>
        <p:spPr>
          <a:xfrm>
            <a:off x="8400690" y="1368000"/>
            <a:ext cx="828000" cy="1224000"/>
          </a:xfrm>
          <a:prstGeom prst="rect">
            <a:avLst/>
          </a:prstGeom>
          <a:solidFill>
            <a:srgbClr val="8EC63F"/>
          </a:solid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A</a:t>
            </a:r>
          </a:p>
        </p:txBody>
      </p:sp>
      <p:sp>
        <p:nvSpPr>
          <p:cNvPr id="11" name="Rectangle 10"/>
          <p:cNvSpPr/>
          <p:nvPr/>
        </p:nvSpPr>
        <p:spPr>
          <a:xfrm>
            <a:off x="8400690" y="2736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B</a:t>
            </a:r>
          </a:p>
        </p:txBody>
      </p:sp>
      <p:sp>
        <p:nvSpPr>
          <p:cNvPr id="12" name="Rectangle 11"/>
          <p:cNvSpPr/>
          <p:nvPr/>
        </p:nvSpPr>
        <p:spPr>
          <a:xfrm>
            <a:off x="8400690" y="4104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C</a:t>
            </a:r>
          </a:p>
        </p:txBody>
      </p:sp>
      <p:sp>
        <p:nvSpPr>
          <p:cNvPr id="13" name="Rectangle 12"/>
          <p:cNvSpPr/>
          <p:nvPr/>
        </p:nvSpPr>
        <p:spPr>
          <a:xfrm>
            <a:off x="8400690" y="5472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D</a:t>
            </a:r>
          </a:p>
        </p:txBody>
      </p:sp>
      <p:sp>
        <p:nvSpPr>
          <p:cNvPr id="15" name="Rectangle 14"/>
          <p:cNvSpPr/>
          <p:nvPr/>
        </p:nvSpPr>
        <p:spPr>
          <a:xfrm>
            <a:off x="9228690" y="4104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228690" y="2736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228690" y="5472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228690" y="1368000"/>
            <a:ext cx="2196000" cy="1224000"/>
          </a:xfrm>
          <a:prstGeom prst="rect">
            <a:avLst/>
          </a:prstGeom>
          <a:no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56000" y="5544000"/>
            <a:ext cx="6192000" cy="1152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Burning of Gas</a:t>
            </a: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368000"/>
            <a:ext cx="6197714" cy="4176000"/>
          </a:xfrm>
          <a:prstGeom prst="rect">
            <a:avLst/>
          </a:prstGeom>
        </p:spPr>
      </p:pic>
    </p:spTree>
    <p:extLst>
      <p:ext uri="{BB962C8B-B14F-4D97-AF65-F5344CB8AC3E}">
        <p14:creationId xmlns:p14="http://schemas.microsoft.com/office/powerpoint/2010/main" val="796119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GHG?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748" y="2808000"/>
            <a:ext cx="1193944" cy="10556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8291" y="1440000"/>
            <a:ext cx="1997223" cy="9503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0854" y="4176000"/>
            <a:ext cx="1755800" cy="97885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2170" y="5544000"/>
            <a:ext cx="1729463" cy="1152244"/>
          </a:xfrm>
          <a:prstGeom prst="rect">
            <a:avLst/>
          </a:prstGeom>
        </p:spPr>
      </p:pic>
      <p:sp>
        <p:nvSpPr>
          <p:cNvPr id="10" name="Rectangle 9"/>
          <p:cNvSpPr/>
          <p:nvPr/>
        </p:nvSpPr>
        <p:spPr>
          <a:xfrm>
            <a:off x="8400690" y="1368000"/>
            <a:ext cx="828000" cy="1224000"/>
          </a:xfrm>
          <a:prstGeom prst="rect">
            <a:avLst/>
          </a:prstGeom>
          <a:solidFill>
            <a:srgbClr val="8EC63F"/>
          </a:solid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A</a:t>
            </a:r>
          </a:p>
        </p:txBody>
      </p:sp>
      <p:sp>
        <p:nvSpPr>
          <p:cNvPr id="11" name="Rectangle 10"/>
          <p:cNvSpPr/>
          <p:nvPr/>
        </p:nvSpPr>
        <p:spPr>
          <a:xfrm>
            <a:off x="8400690" y="2736000"/>
            <a:ext cx="828000" cy="1224000"/>
          </a:xfrm>
          <a:prstGeom prst="rect">
            <a:avLst/>
          </a:prstGeom>
          <a:solidFill>
            <a:srgbClr val="FEC33D"/>
          </a:solid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B</a:t>
            </a:r>
          </a:p>
        </p:txBody>
      </p:sp>
      <p:sp>
        <p:nvSpPr>
          <p:cNvPr id="12" name="Rectangle 11"/>
          <p:cNvSpPr/>
          <p:nvPr/>
        </p:nvSpPr>
        <p:spPr>
          <a:xfrm>
            <a:off x="8400690" y="4104000"/>
            <a:ext cx="828000" cy="1224000"/>
          </a:xfrm>
          <a:prstGeom prst="rect">
            <a:avLst/>
          </a:prstGeom>
          <a:solidFill>
            <a:srgbClr val="4C1AB2"/>
          </a:solid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C</a:t>
            </a:r>
          </a:p>
        </p:txBody>
      </p:sp>
      <p:sp>
        <p:nvSpPr>
          <p:cNvPr id="13" name="Rectangle 12"/>
          <p:cNvSpPr/>
          <p:nvPr/>
        </p:nvSpPr>
        <p:spPr>
          <a:xfrm>
            <a:off x="8400690" y="5472000"/>
            <a:ext cx="828000" cy="1224000"/>
          </a:xfrm>
          <a:prstGeom prst="rect">
            <a:avLst/>
          </a:prstGeom>
          <a:solidFill>
            <a:srgbClr val="D73194"/>
          </a:solid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D</a:t>
            </a:r>
          </a:p>
        </p:txBody>
      </p:sp>
      <p:sp>
        <p:nvSpPr>
          <p:cNvPr id="15" name="Rectangle 14"/>
          <p:cNvSpPr/>
          <p:nvPr/>
        </p:nvSpPr>
        <p:spPr>
          <a:xfrm>
            <a:off x="9228690" y="4104000"/>
            <a:ext cx="2196000" cy="1224000"/>
          </a:xfrm>
          <a:prstGeom prst="rect">
            <a:avLst/>
          </a:prstGeom>
          <a:no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228690" y="2736000"/>
            <a:ext cx="2196000" cy="1224000"/>
          </a:xfrm>
          <a:prstGeom prst="rect">
            <a:avLst/>
          </a:prstGeom>
          <a:no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228690" y="5472000"/>
            <a:ext cx="2196000" cy="1224000"/>
          </a:xfrm>
          <a:prstGeom prst="rect">
            <a:avLst/>
          </a:prstGeom>
          <a:no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228690" y="1368000"/>
            <a:ext cx="2196000" cy="1224000"/>
          </a:xfrm>
          <a:prstGeom prst="rect">
            <a:avLst/>
          </a:prstGeom>
          <a:no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56000" y="5544000"/>
            <a:ext cx="6192000" cy="1152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Landfilling of Waste</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368000"/>
            <a:ext cx="6192380" cy="4176000"/>
          </a:xfrm>
          <a:prstGeom prst="rect">
            <a:avLst/>
          </a:prstGeom>
        </p:spPr>
      </p:pic>
    </p:spTree>
    <p:extLst>
      <p:ext uri="{BB962C8B-B14F-4D97-AF65-F5344CB8AC3E}">
        <p14:creationId xmlns:p14="http://schemas.microsoft.com/office/powerpoint/2010/main" val="274041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GHG?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748" y="2808000"/>
            <a:ext cx="1193944" cy="1055675"/>
          </a:xfrm>
          <a:prstGeom prst="rect">
            <a:avLst/>
          </a:prstGeom>
        </p:spPr>
      </p:pic>
      <p:pic>
        <p:nvPicPr>
          <p:cNvPr id="5" name="Picture 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18291" y="1440000"/>
            <a:ext cx="1997223" cy="950327"/>
          </a:xfrm>
          <a:prstGeom prst="rect">
            <a:avLst/>
          </a:prstGeom>
        </p:spPr>
      </p:pic>
      <p:pic>
        <p:nvPicPr>
          <p:cNvPr id="6" name="Picture 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50854" y="4176000"/>
            <a:ext cx="1755800" cy="978859"/>
          </a:xfrm>
          <a:prstGeom prst="rect">
            <a:avLst/>
          </a:prstGeom>
        </p:spPr>
      </p:pic>
      <p:pic>
        <p:nvPicPr>
          <p:cNvPr id="7" name="Picture 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52170" y="5544000"/>
            <a:ext cx="1729463" cy="1152244"/>
          </a:xfrm>
          <a:prstGeom prst="rect">
            <a:avLst/>
          </a:prstGeom>
        </p:spPr>
      </p:pic>
      <p:sp>
        <p:nvSpPr>
          <p:cNvPr id="10" name="Rectangle 9"/>
          <p:cNvSpPr/>
          <p:nvPr/>
        </p:nvSpPr>
        <p:spPr>
          <a:xfrm>
            <a:off x="8400690" y="1368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A</a:t>
            </a:r>
          </a:p>
        </p:txBody>
      </p:sp>
      <p:sp>
        <p:nvSpPr>
          <p:cNvPr id="11" name="Rectangle 10"/>
          <p:cNvSpPr/>
          <p:nvPr/>
        </p:nvSpPr>
        <p:spPr>
          <a:xfrm>
            <a:off x="8400690" y="2736000"/>
            <a:ext cx="828000" cy="1224000"/>
          </a:xfrm>
          <a:prstGeom prst="rect">
            <a:avLst/>
          </a:prstGeom>
          <a:solidFill>
            <a:srgbClr val="FEC33D"/>
          </a:solid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B</a:t>
            </a:r>
          </a:p>
        </p:txBody>
      </p:sp>
      <p:sp>
        <p:nvSpPr>
          <p:cNvPr id="12" name="Rectangle 11"/>
          <p:cNvSpPr/>
          <p:nvPr/>
        </p:nvSpPr>
        <p:spPr>
          <a:xfrm>
            <a:off x="8400690" y="4104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C</a:t>
            </a:r>
          </a:p>
        </p:txBody>
      </p:sp>
      <p:sp>
        <p:nvSpPr>
          <p:cNvPr id="13" name="Rectangle 12"/>
          <p:cNvSpPr/>
          <p:nvPr/>
        </p:nvSpPr>
        <p:spPr>
          <a:xfrm>
            <a:off x="8400690" y="5472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D</a:t>
            </a:r>
          </a:p>
        </p:txBody>
      </p:sp>
      <p:sp>
        <p:nvSpPr>
          <p:cNvPr id="15" name="Rectangle 14"/>
          <p:cNvSpPr/>
          <p:nvPr/>
        </p:nvSpPr>
        <p:spPr>
          <a:xfrm>
            <a:off x="9228690" y="4104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228690" y="2736000"/>
            <a:ext cx="2196000" cy="1224000"/>
          </a:xfrm>
          <a:prstGeom prst="rect">
            <a:avLst/>
          </a:prstGeom>
          <a:no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228690" y="5472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228690" y="1368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56000" y="5544000"/>
            <a:ext cx="6192000" cy="1152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Landfilling of Waste</a:t>
            </a: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368000"/>
            <a:ext cx="6192380" cy="4176000"/>
          </a:xfrm>
          <a:prstGeom prst="rect">
            <a:avLst/>
          </a:prstGeom>
        </p:spPr>
      </p:pic>
    </p:spTree>
    <p:extLst>
      <p:ext uri="{BB962C8B-B14F-4D97-AF65-F5344CB8AC3E}">
        <p14:creationId xmlns:p14="http://schemas.microsoft.com/office/powerpoint/2010/main" val="359362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greenhouse gases</a:t>
            </a:r>
          </a:p>
        </p:txBody>
      </p:sp>
      <p:sp>
        <p:nvSpPr>
          <p:cNvPr id="4" name="TextBox 3"/>
          <p:cNvSpPr txBox="1"/>
          <p:nvPr/>
        </p:nvSpPr>
        <p:spPr>
          <a:xfrm>
            <a:off x="323944" y="1732202"/>
            <a:ext cx="2705164" cy="1077218"/>
          </a:xfrm>
          <a:prstGeom prst="rect">
            <a:avLst/>
          </a:prstGeom>
          <a:noFill/>
        </p:spPr>
        <p:txBody>
          <a:bodyPr wrap="none" rtlCol="0">
            <a:spAutoFit/>
          </a:bodyPr>
          <a:lstStyle/>
          <a:p>
            <a:pPr algn="ctr"/>
            <a:r>
              <a:rPr lang="en-GB" sz="3200" b="1" dirty="0">
                <a:solidFill>
                  <a:schemeClr val="tx1"/>
                </a:solidFill>
              </a:rPr>
              <a:t>carbon dioxide</a:t>
            </a:r>
          </a:p>
          <a:p>
            <a:pPr algn="ctr"/>
            <a:r>
              <a:rPr lang="en-GB" sz="3200" dirty="0">
                <a:solidFill>
                  <a:schemeClr val="tx1"/>
                </a:solidFill>
              </a:rPr>
              <a:t>CO</a:t>
            </a:r>
            <a:r>
              <a:rPr lang="en-GB" sz="3200" baseline="-25000" dirty="0">
                <a:solidFill>
                  <a:schemeClr val="tx1"/>
                </a:solidFill>
              </a:rPr>
              <a:t>2</a:t>
            </a:r>
            <a:r>
              <a:rPr lang="en-GB" sz="3200" dirty="0">
                <a:solidFill>
                  <a:schemeClr val="tx1"/>
                </a:solidFill>
              </a:rPr>
              <a:t> </a:t>
            </a:r>
          </a:p>
        </p:txBody>
      </p:sp>
      <p:sp>
        <p:nvSpPr>
          <p:cNvPr id="5" name="TextBox 4"/>
          <p:cNvSpPr txBox="1"/>
          <p:nvPr/>
        </p:nvSpPr>
        <p:spPr>
          <a:xfrm>
            <a:off x="8986834" y="1732202"/>
            <a:ext cx="1642181" cy="1077218"/>
          </a:xfrm>
          <a:prstGeom prst="rect">
            <a:avLst/>
          </a:prstGeom>
          <a:noFill/>
        </p:spPr>
        <p:txBody>
          <a:bodyPr wrap="none" rtlCol="0">
            <a:spAutoFit/>
          </a:bodyPr>
          <a:lstStyle/>
          <a:p>
            <a:pPr algn="ctr"/>
            <a:r>
              <a:rPr lang="en-GB" sz="3200" b="1" dirty="0">
                <a:solidFill>
                  <a:schemeClr val="tx1"/>
                </a:solidFill>
              </a:rPr>
              <a:t>F gases</a:t>
            </a:r>
          </a:p>
          <a:p>
            <a:pPr algn="ctr"/>
            <a:r>
              <a:rPr lang="en-GB" sz="3200" dirty="0">
                <a:solidFill>
                  <a:schemeClr val="tx1"/>
                </a:solidFill>
              </a:rPr>
              <a:t>(various)</a:t>
            </a:r>
          </a:p>
        </p:txBody>
      </p:sp>
      <p:sp>
        <p:nvSpPr>
          <p:cNvPr id="6" name="TextBox 5"/>
          <p:cNvSpPr txBox="1"/>
          <p:nvPr/>
        </p:nvSpPr>
        <p:spPr>
          <a:xfrm>
            <a:off x="3241992" y="1732202"/>
            <a:ext cx="1712713" cy="1077218"/>
          </a:xfrm>
          <a:prstGeom prst="rect">
            <a:avLst/>
          </a:prstGeom>
          <a:noFill/>
        </p:spPr>
        <p:txBody>
          <a:bodyPr wrap="none" rtlCol="0">
            <a:spAutoFit/>
          </a:bodyPr>
          <a:lstStyle/>
          <a:p>
            <a:pPr algn="ctr"/>
            <a:r>
              <a:rPr lang="en-GB" sz="3200" b="1" dirty="0">
                <a:solidFill>
                  <a:schemeClr val="tx1"/>
                </a:solidFill>
              </a:rPr>
              <a:t>methane</a:t>
            </a:r>
          </a:p>
          <a:p>
            <a:pPr algn="ctr"/>
            <a:r>
              <a:rPr lang="en-GB" sz="3200" dirty="0">
                <a:solidFill>
                  <a:schemeClr val="tx1"/>
                </a:solidFill>
              </a:rPr>
              <a:t>CH</a:t>
            </a:r>
            <a:r>
              <a:rPr lang="en-GB" sz="3200" baseline="-25000" dirty="0">
                <a:solidFill>
                  <a:schemeClr val="tx1"/>
                </a:solidFill>
              </a:rPr>
              <a:t>4</a:t>
            </a:r>
          </a:p>
        </p:txBody>
      </p:sp>
      <p:sp>
        <p:nvSpPr>
          <p:cNvPr id="7" name="TextBox 6"/>
          <p:cNvSpPr txBox="1"/>
          <p:nvPr/>
        </p:nvSpPr>
        <p:spPr>
          <a:xfrm>
            <a:off x="5334617" y="1732202"/>
            <a:ext cx="2415661" cy="1077218"/>
          </a:xfrm>
          <a:prstGeom prst="rect">
            <a:avLst/>
          </a:prstGeom>
          <a:noFill/>
        </p:spPr>
        <p:txBody>
          <a:bodyPr wrap="none" rtlCol="0">
            <a:spAutoFit/>
          </a:bodyPr>
          <a:lstStyle/>
          <a:p>
            <a:pPr algn="ctr"/>
            <a:r>
              <a:rPr lang="en-GB" sz="3200" b="1" dirty="0">
                <a:solidFill>
                  <a:schemeClr val="tx1"/>
                </a:solidFill>
              </a:rPr>
              <a:t>nitrous oxide</a:t>
            </a:r>
          </a:p>
          <a:p>
            <a:pPr algn="ctr"/>
            <a:r>
              <a:rPr lang="en-GB" sz="3200" dirty="0">
                <a:solidFill>
                  <a:schemeClr val="tx1"/>
                </a:solidFill>
              </a:rPr>
              <a:t>N</a:t>
            </a:r>
            <a:r>
              <a:rPr lang="en-GB" sz="3200" baseline="-25000" dirty="0">
                <a:solidFill>
                  <a:schemeClr val="tx1"/>
                </a:solidFill>
              </a:rPr>
              <a:t>2</a:t>
            </a:r>
            <a:r>
              <a:rPr lang="en-GB" sz="3200" dirty="0">
                <a:solidFill>
                  <a:schemeClr val="tx1"/>
                </a:solidFill>
              </a:rPr>
              <a:t>O</a:t>
            </a:r>
          </a:p>
        </p:txBody>
      </p:sp>
      <p:sp>
        <p:nvSpPr>
          <p:cNvPr id="8" name="TextBox 7"/>
          <p:cNvSpPr txBox="1"/>
          <p:nvPr/>
        </p:nvSpPr>
        <p:spPr>
          <a:xfrm>
            <a:off x="1497134" y="4898473"/>
            <a:ext cx="393056" cy="584775"/>
          </a:xfrm>
          <a:prstGeom prst="rect">
            <a:avLst/>
          </a:prstGeom>
          <a:noFill/>
        </p:spPr>
        <p:txBody>
          <a:bodyPr wrap="none" rtlCol="0">
            <a:spAutoFit/>
          </a:bodyPr>
          <a:lstStyle/>
          <a:p>
            <a:pPr algn="ctr"/>
            <a:r>
              <a:rPr lang="en-GB" sz="3200" b="1" dirty="0">
                <a:solidFill>
                  <a:schemeClr val="tx1"/>
                </a:solidFill>
              </a:rPr>
              <a:t>1</a:t>
            </a:r>
          </a:p>
        </p:txBody>
      </p:sp>
      <p:sp>
        <p:nvSpPr>
          <p:cNvPr id="9" name="TextBox 8"/>
          <p:cNvSpPr txBox="1"/>
          <p:nvPr/>
        </p:nvSpPr>
        <p:spPr>
          <a:xfrm>
            <a:off x="3827193" y="4898473"/>
            <a:ext cx="601447" cy="584775"/>
          </a:xfrm>
          <a:prstGeom prst="rect">
            <a:avLst/>
          </a:prstGeom>
          <a:noFill/>
        </p:spPr>
        <p:txBody>
          <a:bodyPr wrap="none" rtlCol="0">
            <a:spAutoFit/>
          </a:bodyPr>
          <a:lstStyle/>
          <a:p>
            <a:pPr algn="ctr"/>
            <a:r>
              <a:rPr lang="en-GB" sz="3200" b="1" dirty="0">
                <a:solidFill>
                  <a:schemeClr val="tx1"/>
                </a:solidFill>
              </a:rPr>
              <a:t>28</a:t>
            </a:r>
          </a:p>
        </p:txBody>
      </p:sp>
      <p:sp>
        <p:nvSpPr>
          <p:cNvPr id="10" name="TextBox 9"/>
          <p:cNvSpPr txBox="1"/>
          <p:nvPr/>
        </p:nvSpPr>
        <p:spPr>
          <a:xfrm>
            <a:off x="6137860" y="4898473"/>
            <a:ext cx="809838" cy="584775"/>
          </a:xfrm>
          <a:prstGeom prst="rect">
            <a:avLst/>
          </a:prstGeom>
          <a:noFill/>
        </p:spPr>
        <p:txBody>
          <a:bodyPr wrap="none" rtlCol="0">
            <a:spAutoFit/>
          </a:bodyPr>
          <a:lstStyle/>
          <a:p>
            <a:pPr algn="ctr"/>
            <a:r>
              <a:rPr lang="en-GB" sz="3200" b="1" dirty="0">
                <a:solidFill>
                  <a:schemeClr val="tx1"/>
                </a:solidFill>
              </a:rPr>
              <a:t>265</a:t>
            </a:r>
          </a:p>
        </p:txBody>
      </p:sp>
      <p:sp>
        <p:nvSpPr>
          <p:cNvPr id="11" name="TextBox 10"/>
          <p:cNvSpPr txBox="1"/>
          <p:nvPr/>
        </p:nvSpPr>
        <p:spPr>
          <a:xfrm>
            <a:off x="8733663" y="4898473"/>
            <a:ext cx="2201245" cy="584775"/>
          </a:xfrm>
          <a:prstGeom prst="rect">
            <a:avLst/>
          </a:prstGeom>
          <a:noFill/>
        </p:spPr>
        <p:txBody>
          <a:bodyPr wrap="none" rtlCol="0">
            <a:spAutoFit/>
          </a:bodyPr>
          <a:lstStyle/>
          <a:p>
            <a:pPr algn="ctr"/>
            <a:r>
              <a:rPr lang="en-GB" sz="3200" b="1" dirty="0">
                <a:solidFill>
                  <a:schemeClr val="tx1"/>
                </a:solidFill>
              </a:rPr>
              <a:t>10s-10,000s</a:t>
            </a:r>
          </a:p>
        </p:txBody>
      </p:sp>
      <p:sp>
        <p:nvSpPr>
          <p:cNvPr id="12" name="TextBox 11"/>
          <p:cNvSpPr txBox="1"/>
          <p:nvPr/>
        </p:nvSpPr>
        <p:spPr>
          <a:xfrm>
            <a:off x="704218" y="5897729"/>
            <a:ext cx="10800000" cy="648000"/>
          </a:xfrm>
          <a:prstGeom prst="rect">
            <a:avLst/>
          </a:prstGeom>
          <a:solidFill>
            <a:srgbClr val="C3C114"/>
          </a:solidFill>
        </p:spPr>
        <p:txBody>
          <a:bodyPr wrap="none" rtlCol="0">
            <a:noAutofit/>
          </a:bodyPr>
          <a:lstStyle/>
          <a:p>
            <a:pPr algn="ctr"/>
            <a:r>
              <a:rPr lang="en-GB" sz="2800" b="1" dirty="0">
                <a:solidFill>
                  <a:schemeClr val="bg1"/>
                </a:solidFill>
              </a:rPr>
              <a:t>mass x GWP </a:t>
            </a:r>
            <a:r>
              <a:rPr lang="en-GB" sz="2800" b="1" dirty="0">
                <a:solidFill>
                  <a:schemeClr val="bg1"/>
                </a:solidFill>
                <a:sym typeface="Wingdings" pitchFamily="2" charset="2"/>
              </a:rPr>
              <a:t> common currency of carbon dioxide equivalents (CO</a:t>
            </a:r>
            <a:r>
              <a:rPr lang="en-GB" sz="2800" b="1" baseline="-25000" dirty="0">
                <a:solidFill>
                  <a:schemeClr val="bg1"/>
                </a:solidFill>
                <a:sym typeface="Wingdings" pitchFamily="2" charset="2"/>
              </a:rPr>
              <a:t>2</a:t>
            </a:r>
            <a:r>
              <a:rPr lang="en-GB" sz="2800" b="1" dirty="0">
                <a:solidFill>
                  <a:schemeClr val="bg1"/>
                </a:solidFill>
                <a:sym typeface="Wingdings" pitchFamily="2" charset="2"/>
              </a:rPr>
              <a:t>e)</a:t>
            </a:r>
            <a:endParaRPr lang="en-GB" sz="2800" b="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0472" y="3008977"/>
            <a:ext cx="1507062" cy="1643624"/>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303" y="3236583"/>
            <a:ext cx="1955766" cy="117541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2329" y="3161731"/>
            <a:ext cx="2102083" cy="1297342"/>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1649" y="2771240"/>
            <a:ext cx="3672549" cy="2087451"/>
          </a:xfrm>
          <a:prstGeom prst="rect">
            <a:avLst/>
          </a:prstGeom>
        </p:spPr>
      </p:pic>
    </p:spTree>
    <p:extLst>
      <p:ext uri="{BB962C8B-B14F-4D97-AF65-F5344CB8AC3E}">
        <p14:creationId xmlns:p14="http://schemas.microsoft.com/office/powerpoint/2010/main" val="2227249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GHG?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748" y="2808000"/>
            <a:ext cx="1193944" cy="10556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8291" y="1440000"/>
            <a:ext cx="1997223" cy="9503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0854" y="4176000"/>
            <a:ext cx="1755800" cy="97885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2170" y="5544000"/>
            <a:ext cx="1729463" cy="1152244"/>
          </a:xfrm>
          <a:prstGeom prst="rect">
            <a:avLst/>
          </a:prstGeom>
        </p:spPr>
      </p:pic>
      <p:sp>
        <p:nvSpPr>
          <p:cNvPr id="10" name="Rectangle 9"/>
          <p:cNvSpPr/>
          <p:nvPr/>
        </p:nvSpPr>
        <p:spPr>
          <a:xfrm>
            <a:off x="8400690" y="1368000"/>
            <a:ext cx="828000" cy="1224000"/>
          </a:xfrm>
          <a:prstGeom prst="rect">
            <a:avLst/>
          </a:prstGeom>
          <a:solidFill>
            <a:srgbClr val="8EC63F"/>
          </a:solid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A</a:t>
            </a:r>
          </a:p>
        </p:txBody>
      </p:sp>
      <p:sp>
        <p:nvSpPr>
          <p:cNvPr id="11" name="Rectangle 10"/>
          <p:cNvSpPr/>
          <p:nvPr/>
        </p:nvSpPr>
        <p:spPr>
          <a:xfrm>
            <a:off x="8400690" y="2736000"/>
            <a:ext cx="828000" cy="1224000"/>
          </a:xfrm>
          <a:prstGeom prst="rect">
            <a:avLst/>
          </a:prstGeom>
          <a:solidFill>
            <a:srgbClr val="FEC33D"/>
          </a:solid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B</a:t>
            </a:r>
          </a:p>
        </p:txBody>
      </p:sp>
      <p:sp>
        <p:nvSpPr>
          <p:cNvPr id="12" name="Rectangle 11"/>
          <p:cNvSpPr/>
          <p:nvPr/>
        </p:nvSpPr>
        <p:spPr>
          <a:xfrm>
            <a:off x="8400690" y="4104000"/>
            <a:ext cx="828000" cy="1224000"/>
          </a:xfrm>
          <a:prstGeom prst="rect">
            <a:avLst/>
          </a:prstGeom>
          <a:solidFill>
            <a:srgbClr val="4C1AB2"/>
          </a:solid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C</a:t>
            </a:r>
          </a:p>
        </p:txBody>
      </p:sp>
      <p:sp>
        <p:nvSpPr>
          <p:cNvPr id="13" name="Rectangle 12"/>
          <p:cNvSpPr/>
          <p:nvPr/>
        </p:nvSpPr>
        <p:spPr>
          <a:xfrm>
            <a:off x="8400690" y="5472000"/>
            <a:ext cx="828000" cy="1224000"/>
          </a:xfrm>
          <a:prstGeom prst="rect">
            <a:avLst/>
          </a:prstGeom>
          <a:solidFill>
            <a:srgbClr val="D73194"/>
          </a:solid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D</a:t>
            </a:r>
          </a:p>
        </p:txBody>
      </p:sp>
      <p:sp>
        <p:nvSpPr>
          <p:cNvPr id="15" name="Rectangle 14"/>
          <p:cNvSpPr/>
          <p:nvPr/>
        </p:nvSpPr>
        <p:spPr>
          <a:xfrm>
            <a:off x="9228690" y="4104000"/>
            <a:ext cx="2196000" cy="1224000"/>
          </a:xfrm>
          <a:prstGeom prst="rect">
            <a:avLst/>
          </a:prstGeom>
          <a:no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228690" y="2736000"/>
            <a:ext cx="2196000" cy="1224000"/>
          </a:xfrm>
          <a:prstGeom prst="rect">
            <a:avLst/>
          </a:prstGeom>
          <a:no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228690" y="5472000"/>
            <a:ext cx="2196000" cy="1224000"/>
          </a:xfrm>
          <a:prstGeom prst="rect">
            <a:avLst/>
          </a:prstGeom>
          <a:no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228690" y="1368000"/>
            <a:ext cx="2196000" cy="1224000"/>
          </a:xfrm>
          <a:prstGeom prst="rect">
            <a:avLst/>
          </a:prstGeom>
          <a:no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56000" y="5544000"/>
            <a:ext cx="6192000" cy="1152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Land Use Change</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368000"/>
            <a:ext cx="6197714" cy="4176000"/>
          </a:xfrm>
          <a:prstGeom prst="rect">
            <a:avLst/>
          </a:prstGeom>
        </p:spPr>
      </p:pic>
    </p:spTree>
    <p:extLst>
      <p:ext uri="{BB962C8B-B14F-4D97-AF65-F5344CB8AC3E}">
        <p14:creationId xmlns:p14="http://schemas.microsoft.com/office/powerpoint/2010/main" val="3499217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GHG?</a:t>
            </a:r>
          </a:p>
        </p:txBody>
      </p:sp>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728748" y="2808000"/>
            <a:ext cx="1193944" cy="10556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8291" y="1440000"/>
            <a:ext cx="1997223" cy="950327"/>
          </a:xfrm>
          <a:prstGeom prst="rect">
            <a:avLst/>
          </a:prstGeom>
        </p:spPr>
      </p:pic>
      <p:pic>
        <p:nvPicPr>
          <p:cNvPr id="6" name="Picture 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50854" y="4176000"/>
            <a:ext cx="1755800" cy="978859"/>
          </a:xfrm>
          <a:prstGeom prst="rect">
            <a:avLst/>
          </a:prstGeom>
        </p:spPr>
      </p:pic>
      <p:pic>
        <p:nvPicPr>
          <p:cNvPr id="7" name="Picture 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52170" y="5544000"/>
            <a:ext cx="1729463" cy="1152244"/>
          </a:xfrm>
          <a:prstGeom prst="rect">
            <a:avLst/>
          </a:prstGeom>
        </p:spPr>
      </p:pic>
      <p:sp>
        <p:nvSpPr>
          <p:cNvPr id="10" name="Rectangle 9"/>
          <p:cNvSpPr/>
          <p:nvPr/>
        </p:nvSpPr>
        <p:spPr>
          <a:xfrm>
            <a:off x="8400690" y="1368000"/>
            <a:ext cx="828000" cy="1224000"/>
          </a:xfrm>
          <a:prstGeom prst="rect">
            <a:avLst/>
          </a:prstGeom>
          <a:solidFill>
            <a:srgbClr val="8EC63F"/>
          </a:solid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A</a:t>
            </a:r>
          </a:p>
        </p:txBody>
      </p:sp>
      <p:sp>
        <p:nvSpPr>
          <p:cNvPr id="11" name="Rectangle 10"/>
          <p:cNvSpPr/>
          <p:nvPr/>
        </p:nvSpPr>
        <p:spPr>
          <a:xfrm>
            <a:off x="8400690" y="2736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B</a:t>
            </a:r>
          </a:p>
        </p:txBody>
      </p:sp>
      <p:sp>
        <p:nvSpPr>
          <p:cNvPr id="12" name="Rectangle 11"/>
          <p:cNvSpPr/>
          <p:nvPr/>
        </p:nvSpPr>
        <p:spPr>
          <a:xfrm>
            <a:off x="8400690" y="4104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C</a:t>
            </a:r>
          </a:p>
        </p:txBody>
      </p:sp>
      <p:sp>
        <p:nvSpPr>
          <p:cNvPr id="13" name="Rectangle 12"/>
          <p:cNvSpPr/>
          <p:nvPr/>
        </p:nvSpPr>
        <p:spPr>
          <a:xfrm>
            <a:off x="8400690" y="5472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D</a:t>
            </a:r>
          </a:p>
        </p:txBody>
      </p:sp>
      <p:sp>
        <p:nvSpPr>
          <p:cNvPr id="15" name="Rectangle 14"/>
          <p:cNvSpPr/>
          <p:nvPr/>
        </p:nvSpPr>
        <p:spPr>
          <a:xfrm>
            <a:off x="9228690" y="4104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228690" y="2736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228690" y="5472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228690" y="1368000"/>
            <a:ext cx="2196000" cy="1224000"/>
          </a:xfrm>
          <a:prstGeom prst="rect">
            <a:avLst/>
          </a:prstGeom>
          <a:no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56000" y="5544000"/>
            <a:ext cx="6192000" cy="1152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Land Use Change</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368000"/>
            <a:ext cx="6197714" cy="4176000"/>
          </a:xfrm>
          <a:prstGeom prst="rect">
            <a:avLst/>
          </a:prstGeom>
        </p:spPr>
      </p:pic>
    </p:spTree>
    <p:extLst>
      <p:ext uri="{BB962C8B-B14F-4D97-AF65-F5344CB8AC3E}">
        <p14:creationId xmlns:p14="http://schemas.microsoft.com/office/powerpoint/2010/main" val="1962596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GHG?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748" y="2808000"/>
            <a:ext cx="1193944" cy="10556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8291" y="1440000"/>
            <a:ext cx="1997223" cy="9503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0854" y="4176000"/>
            <a:ext cx="1755800" cy="97885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2170" y="5544000"/>
            <a:ext cx="1729463" cy="1152244"/>
          </a:xfrm>
          <a:prstGeom prst="rect">
            <a:avLst/>
          </a:prstGeom>
        </p:spPr>
      </p:pic>
      <p:sp>
        <p:nvSpPr>
          <p:cNvPr id="10" name="Rectangle 9"/>
          <p:cNvSpPr/>
          <p:nvPr/>
        </p:nvSpPr>
        <p:spPr>
          <a:xfrm>
            <a:off x="8400690" y="1368000"/>
            <a:ext cx="828000" cy="1224000"/>
          </a:xfrm>
          <a:prstGeom prst="rect">
            <a:avLst/>
          </a:prstGeom>
          <a:solidFill>
            <a:srgbClr val="8EC63F"/>
          </a:solid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A</a:t>
            </a:r>
          </a:p>
        </p:txBody>
      </p:sp>
      <p:sp>
        <p:nvSpPr>
          <p:cNvPr id="11" name="Rectangle 10"/>
          <p:cNvSpPr/>
          <p:nvPr/>
        </p:nvSpPr>
        <p:spPr>
          <a:xfrm>
            <a:off x="8400690" y="2736000"/>
            <a:ext cx="828000" cy="1224000"/>
          </a:xfrm>
          <a:prstGeom prst="rect">
            <a:avLst/>
          </a:prstGeom>
          <a:solidFill>
            <a:srgbClr val="FEC33D"/>
          </a:solid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B</a:t>
            </a:r>
          </a:p>
        </p:txBody>
      </p:sp>
      <p:sp>
        <p:nvSpPr>
          <p:cNvPr id="12" name="Rectangle 11"/>
          <p:cNvSpPr/>
          <p:nvPr/>
        </p:nvSpPr>
        <p:spPr>
          <a:xfrm>
            <a:off x="8400690" y="4104000"/>
            <a:ext cx="828000" cy="1224000"/>
          </a:xfrm>
          <a:prstGeom prst="rect">
            <a:avLst/>
          </a:prstGeom>
          <a:solidFill>
            <a:srgbClr val="4C1AB2"/>
          </a:solid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C</a:t>
            </a:r>
          </a:p>
        </p:txBody>
      </p:sp>
      <p:sp>
        <p:nvSpPr>
          <p:cNvPr id="13" name="Rectangle 12"/>
          <p:cNvSpPr/>
          <p:nvPr/>
        </p:nvSpPr>
        <p:spPr>
          <a:xfrm>
            <a:off x="8400690" y="5472000"/>
            <a:ext cx="828000" cy="1224000"/>
          </a:xfrm>
          <a:prstGeom prst="rect">
            <a:avLst/>
          </a:prstGeom>
          <a:solidFill>
            <a:srgbClr val="D73194"/>
          </a:solid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D</a:t>
            </a:r>
          </a:p>
        </p:txBody>
      </p:sp>
      <p:sp>
        <p:nvSpPr>
          <p:cNvPr id="15" name="Rectangle 14"/>
          <p:cNvSpPr/>
          <p:nvPr/>
        </p:nvSpPr>
        <p:spPr>
          <a:xfrm>
            <a:off x="9228690" y="4104000"/>
            <a:ext cx="2196000" cy="1224000"/>
          </a:xfrm>
          <a:prstGeom prst="rect">
            <a:avLst/>
          </a:prstGeom>
          <a:no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228690" y="2736000"/>
            <a:ext cx="2196000" cy="1224000"/>
          </a:xfrm>
          <a:prstGeom prst="rect">
            <a:avLst/>
          </a:prstGeom>
          <a:no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228690" y="5472000"/>
            <a:ext cx="2196000" cy="1224000"/>
          </a:xfrm>
          <a:prstGeom prst="rect">
            <a:avLst/>
          </a:prstGeom>
          <a:no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228690" y="1368000"/>
            <a:ext cx="2196000" cy="1224000"/>
          </a:xfrm>
          <a:prstGeom prst="rect">
            <a:avLst/>
          </a:prstGeom>
          <a:no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56000" y="5544000"/>
            <a:ext cx="6192000" cy="1152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Aerosol Propellants</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368000"/>
            <a:ext cx="6203398" cy="4176000"/>
          </a:xfrm>
          <a:prstGeom prst="rect">
            <a:avLst/>
          </a:prstGeom>
        </p:spPr>
      </p:pic>
    </p:spTree>
    <p:extLst>
      <p:ext uri="{BB962C8B-B14F-4D97-AF65-F5344CB8AC3E}">
        <p14:creationId xmlns:p14="http://schemas.microsoft.com/office/powerpoint/2010/main" val="562638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GHG?</a:t>
            </a:r>
          </a:p>
        </p:txBody>
      </p:sp>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728748" y="2808000"/>
            <a:ext cx="1193944" cy="1055675"/>
          </a:xfrm>
          <a:prstGeom prst="rect">
            <a:avLst/>
          </a:prstGeom>
        </p:spPr>
      </p:pic>
      <p:pic>
        <p:nvPicPr>
          <p:cNvPr id="5" name="Picture 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18291" y="1440000"/>
            <a:ext cx="1997223" cy="950327"/>
          </a:xfrm>
          <a:prstGeom prst="rect">
            <a:avLst/>
          </a:prstGeom>
        </p:spPr>
      </p:pic>
      <p:pic>
        <p:nvPicPr>
          <p:cNvPr id="6" name="Picture 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50854" y="4176000"/>
            <a:ext cx="1755800" cy="97885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2170" y="5544000"/>
            <a:ext cx="1729463" cy="1152244"/>
          </a:xfrm>
          <a:prstGeom prst="rect">
            <a:avLst/>
          </a:prstGeom>
        </p:spPr>
      </p:pic>
      <p:sp>
        <p:nvSpPr>
          <p:cNvPr id="10" name="Rectangle 9"/>
          <p:cNvSpPr/>
          <p:nvPr/>
        </p:nvSpPr>
        <p:spPr>
          <a:xfrm>
            <a:off x="8400690" y="1368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A</a:t>
            </a:r>
          </a:p>
        </p:txBody>
      </p:sp>
      <p:sp>
        <p:nvSpPr>
          <p:cNvPr id="11" name="Rectangle 10"/>
          <p:cNvSpPr/>
          <p:nvPr/>
        </p:nvSpPr>
        <p:spPr>
          <a:xfrm>
            <a:off x="8400690" y="2736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B</a:t>
            </a:r>
          </a:p>
        </p:txBody>
      </p:sp>
      <p:sp>
        <p:nvSpPr>
          <p:cNvPr id="12" name="Rectangle 11"/>
          <p:cNvSpPr/>
          <p:nvPr/>
        </p:nvSpPr>
        <p:spPr>
          <a:xfrm>
            <a:off x="8400690" y="4104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C</a:t>
            </a:r>
          </a:p>
        </p:txBody>
      </p:sp>
      <p:sp>
        <p:nvSpPr>
          <p:cNvPr id="13" name="Rectangle 12"/>
          <p:cNvSpPr/>
          <p:nvPr/>
        </p:nvSpPr>
        <p:spPr>
          <a:xfrm>
            <a:off x="8400690" y="5472000"/>
            <a:ext cx="828000" cy="1224000"/>
          </a:xfrm>
          <a:prstGeom prst="rect">
            <a:avLst/>
          </a:prstGeom>
          <a:solidFill>
            <a:srgbClr val="D73194"/>
          </a:solid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D</a:t>
            </a:r>
          </a:p>
        </p:txBody>
      </p:sp>
      <p:sp>
        <p:nvSpPr>
          <p:cNvPr id="15" name="Rectangle 14"/>
          <p:cNvSpPr/>
          <p:nvPr/>
        </p:nvSpPr>
        <p:spPr>
          <a:xfrm>
            <a:off x="9228690" y="4104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228690" y="2736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228690" y="5472000"/>
            <a:ext cx="2196000" cy="1224000"/>
          </a:xfrm>
          <a:prstGeom prst="rect">
            <a:avLst/>
          </a:prstGeom>
          <a:no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228690" y="1368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56000" y="5544000"/>
            <a:ext cx="6192000" cy="1152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Aerosol Propellants</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368000"/>
            <a:ext cx="6203398" cy="4176000"/>
          </a:xfrm>
          <a:prstGeom prst="rect">
            <a:avLst/>
          </a:prstGeom>
        </p:spPr>
      </p:pic>
    </p:spTree>
    <p:extLst>
      <p:ext uri="{BB962C8B-B14F-4D97-AF65-F5344CB8AC3E}">
        <p14:creationId xmlns:p14="http://schemas.microsoft.com/office/powerpoint/2010/main" val="396507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greenhouse gas sources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000" y="1440000"/>
            <a:ext cx="8538950" cy="1152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000" y="2808000"/>
            <a:ext cx="3409171" cy="1152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0000" y="4176000"/>
            <a:ext cx="1704585" cy="11520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0000" y="5544000"/>
            <a:ext cx="3409171" cy="11520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106" y="2808000"/>
            <a:ext cx="1193944" cy="1055675"/>
          </a:xfrm>
          <a:prstGeom prst="rect">
            <a:avLst/>
          </a:prstGeom>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649" y="1440000"/>
            <a:ext cx="1997223" cy="950327"/>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4212" y="4176000"/>
            <a:ext cx="1755800" cy="978859"/>
          </a:xfrm>
          <a:prstGeom prst="rect">
            <a:avLst/>
          </a:prstGeom>
        </p:spPr>
      </p:pic>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5528" y="5544000"/>
            <a:ext cx="1729463" cy="1152244"/>
          </a:xfrm>
          <a:prstGeom prst="rect">
            <a:avLst/>
          </a:prstGeom>
        </p:spPr>
      </p:pic>
    </p:spTree>
    <p:extLst>
      <p:ext uri="{BB962C8B-B14F-4D97-AF65-F5344CB8AC3E}">
        <p14:creationId xmlns:p14="http://schemas.microsoft.com/office/powerpoint/2010/main" val="37442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2800" y="2800202"/>
            <a:ext cx="2520000" cy="2426194"/>
          </a:xfrm>
          <a:prstGeom prst="rect">
            <a:avLst/>
          </a:prstGeom>
        </p:spPr>
      </p:pic>
      <p:sp>
        <p:nvSpPr>
          <p:cNvPr id="2" name="Title 1"/>
          <p:cNvSpPr>
            <a:spLocks noGrp="1"/>
          </p:cNvSpPr>
          <p:nvPr>
            <p:ph type="title"/>
          </p:nvPr>
        </p:nvSpPr>
        <p:spPr/>
        <p:txBody>
          <a:bodyPr/>
          <a:lstStyle/>
          <a:p>
            <a:r>
              <a:rPr lang="en-GB" dirty="0"/>
              <a:t>Sources of carbon dioxide (CO</a:t>
            </a:r>
            <a:r>
              <a:rPr lang="en-GB" baseline="-25000" dirty="0"/>
              <a:t>2</a:t>
            </a:r>
            <a:r>
              <a:rPr lang="en-GB" dirty="0"/>
              <a:t>)</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800" y="1440000"/>
            <a:ext cx="2520000" cy="2416522"/>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6800" y="1440000"/>
            <a:ext cx="2520000" cy="2422373"/>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6800" y="4140000"/>
            <a:ext cx="2520000" cy="2422373"/>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4800" y="4140000"/>
            <a:ext cx="2520000" cy="2420051"/>
          </a:xfrm>
          <a:prstGeom prst="rect">
            <a:avLst/>
          </a:prstGeom>
        </p:spPr>
      </p:pic>
    </p:spTree>
    <p:extLst>
      <p:ext uri="{BB962C8B-B14F-4D97-AF65-F5344CB8AC3E}">
        <p14:creationId xmlns:p14="http://schemas.microsoft.com/office/powerpoint/2010/main" val="2146739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Sources of methane (CH</a:t>
            </a:r>
            <a:r>
              <a:rPr lang="en-GB" baseline="-25000" dirty="0"/>
              <a:t>4</a:t>
            </a:r>
            <a:r>
              <a:rPr lang="en-GB"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86" y="1440000"/>
            <a:ext cx="2517866" cy="24264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8886" y="1440000"/>
            <a:ext cx="2517866" cy="242641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6886" y="4140000"/>
            <a:ext cx="2517866" cy="242032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2886" y="4140000"/>
            <a:ext cx="2523963" cy="2420322"/>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6886" y="1440000"/>
            <a:ext cx="2523963" cy="2414225"/>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0886" y="1440000"/>
            <a:ext cx="2517866" cy="2420322"/>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34886" y="4140000"/>
            <a:ext cx="2523963" cy="2420322"/>
          </a:xfrm>
          <a:prstGeom prst="rect">
            <a:avLst/>
          </a:prstGeom>
        </p:spPr>
      </p:pic>
    </p:spTree>
    <p:extLst>
      <p:ext uri="{BB962C8B-B14F-4D97-AF65-F5344CB8AC3E}">
        <p14:creationId xmlns:p14="http://schemas.microsoft.com/office/powerpoint/2010/main" val="2302659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800" y="1440000"/>
            <a:ext cx="2517866" cy="2420322"/>
          </a:xfrm>
          <a:prstGeom prst="rect">
            <a:avLst/>
          </a:prstGeom>
        </p:spPr>
      </p:pic>
      <p:sp>
        <p:nvSpPr>
          <p:cNvPr id="2" name="Title 1"/>
          <p:cNvSpPr>
            <a:spLocks noGrp="1"/>
          </p:cNvSpPr>
          <p:nvPr>
            <p:ph type="title"/>
          </p:nvPr>
        </p:nvSpPr>
        <p:spPr/>
        <p:txBody>
          <a:bodyPr/>
          <a:lstStyle/>
          <a:p>
            <a:r>
              <a:rPr lang="en-GB" dirty="0"/>
              <a:t>Sources of nitrous oxide (N</a:t>
            </a:r>
            <a:r>
              <a:rPr lang="en-GB" baseline="-25000" dirty="0"/>
              <a:t>2</a:t>
            </a:r>
            <a:r>
              <a:rPr lang="en-GB" dirty="0"/>
              <a:t>O)</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800" y="1440000"/>
            <a:ext cx="2517866" cy="242641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2800" y="1440000"/>
            <a:ext cx="2523963" cy="2420322"/>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8800" y="4140000"/>
            <a:ext cx="2523963" cy="2420322"/>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0800" y="4140000"/>
            <a:ext cx="2523963" cy="2426418"/>
          </a:xfrm>
          <a:prstGeom prst="rect">
            <a:avLst/>
          </a:prstGeom>
        </p:spPr>
      </p:pic>
    </p:spTree>
    <p:extLst>
      <p:ext uri="{BB962C8B-B14F-4D97-AF65-F5344CB8AC3E}">
        <p14:creationId xmlns:p14="http://schemas.microsoft.com/office/powerpoint/2010/main" val="3379013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Sources of F-gases</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800" y="4148152"/>
            <a:ext cx="2523963" cy="2426418"/>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8897" y="1449388"/>
            <a:ext cx="2517866" cy="2426418"/>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6800" y="4148152"/>
            <a:ext cx="2517866" cy="2426418"/>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1693" y="4148152"/>
            <a:ext cx="2523963" cy="2426418"/>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4800" y="1440000"/>
            <a:ext cx="2517866" cy="2426418"/>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6800" y="1440000"/>
            <a:ext cx="2517866" cy="2426418"/>
          </a:xfrm>
          <a:prstGeom prst="rect">
            <a:avLst/>
          </a:prstGeom>
        </p:spPr>
      </p:pic>
    </p:spTree>
    <p:extLst>
      <p:ext uri="{BB962C8B-B14F-4D97-AF65-F5344CB8AC3E}">
        <p14:creationId xmlns:p14="http://schemas.microsoft.com/office/powerpoint/2010/main" val="2177811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normAutofit/>
          </a:bodyPr>
          <a:lstStyle/>
          <a:p>
            <a:r>
              <a:rPr lang="en-GB" dirty="0"/>
              <a:t>GHG Emissions by Sector</a:t>
            </a:r>
          </a:p>
        </p:txBody>
      </p:sp>
      <p:sp>
        <p:nvSpPr>
          <p:cNvPr id="434181" name="Text Box 5"/>
          <p:cNvSpPr txBox="1">
            <a:spLocks noChangeArrowheads="1"/>
          </p:cNvSpPr>
          <p:nvPr/>
        </p:nvSpPr>
        <p:spPr bwMode="auto">
          <a:xfrm>
            <a:off x="8193072" y="1850558"/>
            <a:ext cx="2777122" cy="4212193"/>
          </a:xfrm>
          <a:prstGeom prst="roundRect">
            <a:avLst>
              <a:gd name="adj" fmla="val 0"/>
            </a:avLst>
          </a:prstGeom>
          <a:solidFill>
            <a:srgbClr val="C00000"/>
          </a:solidFill>
          <a:ln w="9525">
            <a:noFill/>
            <a:miter lim="800000"/>
            <a:headEnd/>
            <a:tailEnd/>
          </a:ln>
          <a:effectLst/>
        </p:spPr>
        <p:txBody>
          <a:bodyPr wrap="square" anchor="ctr">
            <a:spAutoFit/>
          </a:bodyPr>
          <a:lstStyle/>
          <a:p>
            <a:pPr algn="ctr"/>
            <a:r>
              <a:rPr lang="en-GB" sz="4000" dirty="0">
                <a:solidFill>
                  <a:schemeClr val="bg1"/>
                </a:solidFill>
                <a:latin typeface="Calibri" panose="020F0502020204030204" pitchFamily="34" charset="0"/>
              </a:rPr>
              <a:t>Energy accounts for </a:t>
            </a:r>
            <a:r>
              <a:rPr lang="en-GB" sz="6000" b="1" dirty="0">
                <a:solidFill>
                  <a:schemeClr val="bg1"/>
                </a:solidFill>
                <a:latin typeface="Calibri" panose="020F0502020204030204" pitchFamily="34" charset="0"/>
              </a:rPr>
              <a:t>73% </a:t>
            </a:r>
          </a:p>
          <a:p>
            <a:pPr algn="ctr"/>
            <a:r>
              <a:rPr lang="en-GB" sz="4000" dirty="0">
                <a:solidFill>
                  <a:schemeClr val="bg1"/>
                </a:solidFill>
                <a:latin typeface="Calibri" panose="020F0502020204030204" pitchFamily="34" charset="0"/>
              </a:rPr>
              <a:t>of global GHG emissions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773" y="1646548"/>
            <a:ext cx="4572000" cy="4572000"/>
          </a:xfrm>
          <a:prstGeom prst="rect">
            <a:avLst/>
          </a:prstGeom>
        </p:spPr>
      </p:pic>
      <p:sp>
        <p:nvSpPr>
          <p:cNvPr id="4" name="TextBox 3"/>
          <p:cNvSpPr txBox="1"/>
          <p:nvPr/>
        </p:nvSpPr>
        <p:spPr>
          <a:xfrm>
            <a:off x="5567125" y="2139032"/>
            <a:ext cx="2024721" cy="584775"/>
          </a:xfrm>
          <a:prstGeom prst="rect">
            <a:avLst/>
          </a:prstGeom>
          <a:noFill/>
        </p:spPr>
        <p:txBody>
          <a:bodyPr wrap="none" rtlCol="0">
            <a:spAutoFit/>
          </a:bodyPr>
          <a:lstStyle/>
          <a:p>
            <a:pPr algn="ctr"/>
            <a:r>
              <a:rPr lang="en-GB" sz="1600" b="1" dirty="0">
                <a:latin typeface="Calibri" panose="020F0502020204030204" pitchFamily="34" charset="0"/>
              </a:rPr>
              <a:t>Electricity &amp; Heat</a:t>
            </a:r>
          </a:p>
          <a:p>
            <a:pPr algn="ctr"/>
            <a:r>
              <a:rPr lang="en-GB" sz="1600" dirty="0">
                <a:latin typeface="Calibri" panose="020F0502020204030204" pitchFamily="34" charset="0"/>
              </a:rPr>
              <a:t>15,005 MtCO</a:t>
            </a:r>
            <a:r>
              <a:rPr lang="en-GB" sz="1600" baseline="-25000" dirty="0">
                <a:latin typeface="Calibri" panose="020F0502020204030204" pitchFamily="34" charset="0"/>
              </a:rPr>
              <a:t>2</a:t>
            </a:r>
            <a:r>
              <a:rPr lang="en-GB" sz="1600" dirty="0">
                <a:latin typeface="Calibri" panose="020F0502020204030204" pitchFamily="34" charset="0"/>
              </a:rPr>
              <a:t>e (30%)</a:t>
            </a:r>
          </a:p>
        </p:txBody>
      </p:sp>
      <p:sp>
        <p:nvSpPr>
          <p:cNvPr id="8" name="TextBox 7"/>
          <p:cNvSpPr txBox="1"/>
          <p:nvPr/>
        </p:nvSpPr>
        <p:spPr>
          <a:xfrm>
            <a:off x="5186291" y="5423159"/>
            <a:ext cx="1920527" cy="584775"/>
          </a:xfrm>
          <a:prstGeom prst="rect">
            <a:avLst/>
          </a:prstGeom>
          <a:noFill/>
        </p:spPr>
        <p:txBody>
          <a:bodyPr wrap="none" rtlCol="0">
            <a:spAutoFit/>
          </a:bodyPr>
          <a:lstStyle/>
          <a:p>
            <a:pPr algn="ctr"/>
            <a:r>
              <a:rPr lang="en-GB" sz="1600" b="1" dirty="0">
                <a:latin typeface="Calibri" panose="020F0502020204030204" pitchFamily="34" charset="0"/>
              </a:rPr>
              <a:t>Transportation</a:t>
            </a:r>
          </a:p>
          <a:p>
            <a:pPr algn="ctr"/>
            <a:r>
              <a:rPr lang="en-GB" sz="1600" dirty="0">
                <a:latin typeface="Calibri" panose="020F0502020204030204" pitchFamily="34" charset="0"/>
              </a:rPr>
              <a:t>7,866 MtCO</a:t>
            </a:r>
            <a:r>
              <a:rPr lang="en-GB" sz="1600" baseline="-25000" dirty="0">
                <a:latin typeface="Calibri" panose="020F0502020204030204" pitchFamily="34" charset="0"/>
              </a:rPr>
              <a:t>2</a:t>
            </a:r>
            <a:r>
              <a:rPr lang="en-GB" sz="1600" dirty="0">
                <a:latin typeface="Calibri" panose="020F0502020204030204" pitchFamily="34" charset="0"/>
              </a:rPr>
              <a:t>e (16%)</a:t>
            </a:r>
          </a:p>
        </p:txBody>
      </p:sp>
      <p:sp>
        <p:nvSpPr>
          <p:cNvPr id="9" name="TextBox 8"/>
          <p:cNvSpPr txBox="1"/>
          <p:nvPr/>
        </p:nvSpPr>
        <p:spPr>
          <a:xfrm>
            <a:off x="2695907" y="6007934"/>
            <a:ext cx="1920527" cy="830997"/>
          </a:xfrm>
          <a:prstGeom prst="rect">
            <a:avLst/>
          </a:prstGeom>
          <a:noFill/>
        </p:spPr>
        <p:txBody>
          <a:bodyPr wrap="none" rtlCol="0">
            <a:spAutoFit/>
          </a:bodyPr>
          <a:lstStyle/>
          <a:p>
            <a:pPr algn="ctr"/>
            <a:r>
              <a:rPr lang="en-GB" sz="1600" b="1" dirty="0">
                <a:latin typeface="Calibri" panose="020F0502020204030204" pitchFamily="34" charset="0"/>
              </a:rPr>
              <a:t>Manufacturing </a:t>
            </a:r>
          </a:p>
          <a:p>
            <a:pPr algn="ctr"/>
            <a:r>
              <a:rPr lang="en-GB" sz="1600" b="1" dirty="0">
                <a:latin typeface="Calibri" panose="020F0502020204030204" pitchFamily="34" charset="0"/>
              </a:rPr>
              <a:t>&amp; Construction</a:t>
            </a:r>
          </a:p>
          <a:p>
            <a:pPr algn="ctr"/>
            <a:r>
              <a:rPr lang="en-GB" sz="1600" dirty="0">
                <a:latin typeface="Calibri" panose="020F0502020204030204" pitchFamily="34" charset="0"/>
              </a:rPr>
              <a:t>6,109 MtCO</a:t>
            </a:r>
            <a:r>
              <a:rPr lang="en-GB" sz="1600" baseline="-25000" dirty="0">
                <a:latin typeface="Calibri" panose="020F0502020204030204" pitchFamily="34" charset="0"/>
              </a:rPr>
              <a:t>2</a:t>
            </a:r>
            <a:r>
              <a:rPr lang="en-GB" sz="1600" dirty="0">
                <a:latin typeface="Calibri" panose="020F0502020204030204" pitchFamily="34" charset="0"/>
              </a:rPr>
              <a:t>e (12%)</a:t>
            </a:r>
          </a:p>
        </p:txBody>
      </p:sp>
      <p:sp>
        <p:nvSpPr>
          <p:cNvPr id="10" name="TextBox 9"/>
          <p:cNvSpPr txBox="1"/>
          <p:nvPr/>
        </p:nvSpPr>
        <p:spPr>
          <a:xfrm>
            <a:off x="1352972" y="5502754"/>
            <a:ext cx="1816331" cy="584775"/>
          </a:xfrm>
          <a:prstGeom prst="rect">
            <a:avLst/>
          </a:prstGeom>
          <a:noFill/>
        </p:spPr>
        <p:txBody>
          <a:bodyPr wrap="none" rtlCol="0">
            <a:spAutoFit/>
          </a:bodyPr>
          <a:lstStyle/>
          <a:p>
            <a:pPr algn="ctr"/>
            <a:r>
              <a:rPr lang="en-GB" sz="1600" b="1" dirty="0">
                <a:latin typeface="Calibri" panose="020F0502020204030204" pitchFamily="34" charset="0"/>
              </a:rPr>
              <a:t>Fugitive</a:t>
            </a:r>
          </a:p>
          <a:p>
            <a:pPr algn="ctr"/>
            <a:r>
              <a:rPr lang="en-GB" sz="1600" dirty="0">
                <a:latin typeface="Calibri" panose="020F0502020204030204" pitchFamily="34" charset="0"/>
              </a:rPr>
              <a:t>2,883 MtCO</a:t>
            </a:r>
            <a:r>
              <a:rPr lang="en-GB" sz="1600" baseline="-25000" dirty="0">
                <a:latin typeface="Calibri" panose="020F0502020204030204" pitchFamily="34" charset="0"/>
              </a:rPr>
              <a:t>2</a:t>
            </a:r>
            <a:r>
              <a:rPr lang="en-GB" sz="1600" dirty="0">
                <a:latin typeface="Calibri" panose="020F0502020204030204" pitchFamily="34" charset="0"/>
              </a:rPr>
              <a:t>e (6%)</a:t>
            </a:r>
          </a:p>
        </p:txBody>
      </p:sp>
      <p:sp>
        <p:nvSpPr>
          <p:cNvPr id="11" name="TextBox 10"/>
          <p:cNvSpPr txBox="1"/>
          <p:nvPr/>
        </p:nvSpPr>
        <p:spPr>
          <a:xfrm>
            <a:off x="485333" y="4817930"/>
            <a:ext cx="1816331" cy="584775"/>
          </a:xfrm>
          <a:prstGeom prst="rect">
            <a:avLst/>
          </a:prstGeom>
          <a:noFill/>
        </p:spPr>
        <p:txBody>
          <a:bodyPr wrap="none" rtlCol="0">
            <a:spAutoFit/>
          </a:bodyPr>
          <a:lstStyle/>
          <a:p>
            <a:pPr algn="ctr"/>
            <a:r>
              <a:rPr lang="en-GB" sz="1600" b="1" dirty="0">
                <a:latin typeface="Calibri" panose="020F0502020204030204" pitchFamily="34" charset="0"/>
              </a:rPr>
              <a:t>Buildings</a:t>
            </a:r>
          </a:p>
          <a:p>
            <a:pPr algn="ctr"/>
            <a:r>
              <a:rPr lang="en-GB" sz="1600" dirty="0">
                <a:latin typeface="Calibri" panose="020F0502020204030204" pitchFamily="34" charset="0"/>
              </a:rPr>
              <a:t>2,721 MtCO</a:t>
            </a:r>
            <a:r>
              <a:rPr lang="en-GB" sz="1600" baseline="-25000" dirty="0">
                <a:latin typeface="Calibri" panose="020F0502020204030204" pitchFamily="34" charset="0"/>
              </a:rPr>
              <a:t>2</a:t>
            </a:r>
            <a:r>
              <a:rPr lang="en-GB" sz="1600" dirty="0">
                <a:latin typeface="Calibri" panose="020F0502020204030204" pitchFamily="34" charset="0"/>
              </a:rPr>
              <a:t>e (6%)</a:t>
            </a:r>
          </a:p>
        </p:txBody>
      </p:sp>
      <p:sp>
        <p:nvSpPr>
          <p:cNvPr id="12" name="TextBox 11"/>
          <p:cNvSpPr txBox="1"/>
          <p:nvPr/>
        </p:nvSpPr>
        <p:spPr>
          <a:xfrm>
            <a:off x="190081" y="4226585"/>
            <a:ext cx="1816331" cy="584775"/>
          </a:xfrm>
          <a:prstGeom prst="rect">
            <a:avLst/>
          </a:prstGeom>
          <a:noFill/>
        </p:spPr>
        <p:txBody>
          <a:bodyPr wrap="none" rtlCol="0">
            <a:spAutoFit/>
          </a:bodyPr>
          <a:lstStyle/>
          <a:p>
            <a:pPr algn="ctr"/>
            <a:r>
              <a:rPr lang="en-GB" sz="1600" b="1" dirty="0">
                <a:latin typeface="Calibri" panose="020F0502020204030204" pitchFamily="34" charset="0"/>
              </a:rPr>
              <a:t>Other Fuel</a:t>
            </a:r>
          </a:p>
          <a:p>
            <a:pPr algn="ctr"/>
            <a:r>
              <a:rPr lang="en-GB" sz="1600" dirty="0">
                <a:latin typeface="Calibri" panose="020F0502020204030204" pitchFamily="34" charset="0"/>
              </a:rPr>
              <a:t>1,429 MtCO</a:t>
            </a:r>
            <a:r>
              <a:rPr lang="en-GB" sz="1600" baseline="-25000" dirty="0">
                <a:latin typeface="Calibri" panose="020F0502020204030204" pitchFamily="34" charset="0"/>
              </a:rPr>
              <a:t>2</a:t>
            </a:r>
            <a:r>
              <a:rPr lang="en-GB" sz="1600" dirty="0">
                <a:latin typeface="Calibri" panose="020F0502020204030204" pitchFamily="34" charset="0"/>
              </a:rPr>
              <a:t>e (3%)</a:t>
            </a:r>
          </a:p>
        </p:txBody>
      </p:sp>
      <p:sp>
        <p:nvSpPr>
          <p:cNvPr id="13" name="TextBox 12"/>
          <p:cNvSpPr txBox="1"/>
          <p:nvPr/>
        </p:nvSpPr>
        <p:spPr>
          <a:xfrm>
            <a:off x="112044" y="3669965"/>
            <a:ext cx="1816331" cy="584775"/>
          </a:xfrm>
          <a:prstGeom prst="rect">
            <a:avLst/>
          </a:prstGeom>
          <a:noFill/>
        </p:spPr>
        <p:txBody>
          <a:bodyPr wrap="none" rtlCol="0">
            <a:spAutoFit/>
          </a:bodyPr>
          <a:lstStyle/>
          <a:p>
            <a:pPr algn="ctr"/>
            <a:r>
              <a:rPr lang="en-GB" sz="1600" b="1" dirty="0">
                <a:latin typeface="Calibri" panose="020F0502020204030204" pitchFamily="34" charset="0"/>
              </a:rPr>
              <a:t>Waste</a:t>
            </a:r>
          </a:p>
          <a:p>
            <a:pPr algn="ctr"/>
            <a:r>
              <a:rPr lang="en-GB" sz="1600" dirty="0">
                <a:latin typeface="Calibri" panose="020F0502020204030204" pitchFamily="34" charset="0"/>
              </a:rPr>
              <a:t>1,561 MtCO</a:t>
            </a:r>
            <a:r>
              <a:rPr lang="en-GB" sz="1600" baseline="-25000" dirty="0">
                <a:latin typeface="Calibri" panose="020F0502020204030204" pitchFamily="34" charset="0"/>
              </a:rPr>
              <a:t>2</a:t>
            </a:r>
            <a:r>
              <a:rPr lang="en-GB" sz="1600" dirty="0">
                <a:latin typeface="Calibri" panose="020F0502020204030204" pitchFamily="34" charset="0"/>
              </a:rPr>
              <a:t>e (3%)</a:t>
            </a:r>
          </a:p>
        </p:txBody>
      </p:sp>
      <p:sp>
        <p:nvSpPr>
          <p:cNvPr id="14" name="TextBox 13"/>
          <p:cNvSpPr txBox="1"/>
          <p:nvPr/>
        </p:nvSpPr>
        <p:spPr>
          <a:xfrm>
            <a:off x="147151" y="2973169"/>
            <a:ext cx="1869423" cy="584775"/>
          </a:xfrm>
          <a:prstGeom prst="rect">
            <a:avLst/>
          </a:prstGeom>
          <a:noFill/>
        </p:spPr>
        <p:txBody>
          <a:bodyPr wrap="none" rtlCol="0">
            <a:spAutoFit/>
          </a:bodyPr>
          <a:lstStyle/>
          <a:p>
            <a:pPr algn="ctr"/>
            <a:r>
              <a:rPr lang="en-GB" sz="1600" b="1" dirty="0">
                <a:latin typeface="Calibri" panose="020F0502020204030204" pitchFamily="34" charset="0"/>
              </a:rPr>
              <a:t>Industrial Processes</a:t>
            </a:r>
          </a:p>
          <a:p>
            <a:pPr algn="ctr"/>
            <a:r>
              <a:rPr lang="en-GB" sz="1600" dirty="0">
                <a:latin typeface="Calibri" panose="020F0502020204030204" pitchFamily="34" charset="0"/>
              </a:rPr>
              <a:t>2,771 MtCO</a:t>
            </a:r>
            <a:r>
              <a:rPr lang="en-GB" sz="1600" baseline="-25000" dirty="0">
                <a:latin typeface="Calibri" panose="020F0502020204030204" pitchFamily="34" charset="0"/>
              </a:rPr>
              <a:t>2</a:t>
            </a:r>
            <a:r>
              <a:rPr lang="en-GB" sz="1600" dirty="0">
                <a:latin typeface="Calibri" panose="020F0502020204030204" pitchFamily="34" charset="0"/>
              </a:rPr>
              <a:t>e (6%)</a:t>
            </a:r>
          </a:p>
        </p:txBody>
      </p:sp>
      <p:sp>
        <p:nvSpPr>
          <p:cNvPr id="15" name="TextBox 14"/>
          <p:cNvSpPr txBox="1"/>
          <p:nvPr/>
        </p:nvSpPr>
        <p:spPr>
          <a:xfrm>
            <a:off x="577717" y="2163443"/>
            <a:ext cx="1816331" cy="584775"/>
          </a:xfrm>
          <a:prstGeom prst="rect">
            <a:avLst/>
          </a:prstGeom>
          <a:noFill/>
        </p:spPr>
        <p:txBody>
          <a:bodyPr wrap="none" rtlCol="0">
            <a:spAutoFit/>
          </a:bodyPr>
          <a:lstStyle/>
          <a:p>
            <a:pPr algn="ctr"/>
            <a:r>
              <a:rPr lang="en-GB" sz="1600" b="1" dirty="0">
                <a:latin typeface="Calibri" panose="020F0502020204030204" pitchFamily="34" charset="0"/>
              </a:rPr>
              <a:t>LUCF</a:t>
            </a:r>
          </a:p>
          <a:p>
            <a:pPr algn="ctr"/>
            <a:r>
              <a:rPr lang="en-GB" sz="1600" dirty="0">
                <a:latin typeface="Calibri" panose="020F0502020204030204" pitchFamily="34" charset="0"/>
              </a:rPr>
              <a:t>3,217 MtCO</a:t>
            </a:r>
            <a:r>
              <a:rPr lang="en-GB" sz="1600" baseline="-25000" dirty="0">
                <a:latin typeface="Calibri" panose="020F0502020204030204" pitchFamily="34" charset="0"/>
              </a:rPr>
              <a:t>2</a:t>
            </a:r>
            <a:r>
              <a:rPr lang="en-GB" sz="1600" dirty="0">
                <a:latin typeface="Calibri" panose="020F0502020204030204" pitchFamily="34" charset="0"/>
              </a:rPr>
              <a:t>e (7%)</a:t>
            </a:r>
          </a:p>
        </p:txBody>
      </p:sp>
      <p:sp>
        <p:nvSpPr>
          <p:cNvPr id="16" name="TextBox 15"/>
          <p:cNvSpPr txBox="1"/>
          <p:nvPr/>
        </p:nvSpPr>
        <p:spPr>
          <a:xfrm>
            <a:off x="1842274" y="1314904"/>
            <a:ext cx="1920527" cy="584775"/>
          </a:xfrm>
          <a:prstGeom prst="rect">
            <a:avLst/>
          </a:prstGeom>
          <a:noFill/>
        </p:spPr>
        <p:txBody>
          <a:bodyPr wrap="none" rtlCol="0">
            <a:spAutoFit/>
          </a:bodyPr>
          <a:lstStyle/>
          <a:p>
            <a:pPr algn="ctr"/>
            <a:r>
              <a:rPr lang="en-GB" sz="1600" b="1" dirty="0">
                <a:latin typeface="Calibri" panose="020F0502020204030204" pitchFamily="34" charset="0"/>
              </a:rPr>
              <a:t>Agriculture</a:t>
            </a:r>
          </a:p>
          <a:p>
            <a:pPr algn="ctr"/>
            <a:r>
              <a:rPr lang="en-GB" sz="1600" dirty="0">
                <a:latin typeface="Calibri" panose="020F0502020204030204" pitchFamily="34" charset="0"/>
              </a:rPr>
              <a:t>5,796 MtCO</a:t>
            </a:r>
            <a:r>
              <a:rPr lang="en-GB" sz="1600" baseline="-25000" dirty="0">
                <a:latin typeface="Calibri" panose="020F0502020204030204" pitchFamily="34" charset="0"/>
              </a:rPr>
              <a:t>2</a:t>
            </a:r>
            <a:r>
              <a:rPr lang="en-GB" sz="1600" dirty="0">
                <a:latin typeface="Calibri" panose="020F0502020204030204" pitchFamily="34" charset="0"/>
              </a:rPr>
              <a:t>e (12%)</a:t>
            </a:r>
          </a:p>
        </p:txBody>
      </p:sp>
    </p:spTree>
    <p:extLst>
      <p:ext uri="{BB962C8B-B14F-4D97-AF65-F5344CB8AC3E}">
        <p14:creationId xmlns:p14="http://schemas.microsoft.com/office/powerpoint/2010/main" val="1860291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greenhouse gas quiz</a:t>
            </a:r>
          </a:p>
        </p:txBody>
      </p:sp>
      <p:sp>
        <p:nvSpPr>
          <p:cNvPr id="18" name="Content Placeholder 2"/>
          <p:cNvSpPr>
            <a:spLocks noGrp="1"/>
          </p:cNvSpPr>
          <p:nvPr>
            <p:ph idx="1"/>
          </p:nvPr>
        </p:nvSpPr>
        <p:spPr>
          <a:xfrm>
            <a:off x="838200" y="1458000"/>
            <a:ext cx="10515600" cy="754847"/>
          </a:xfrm>
        </p:spPr>
        <p:txBody>
          <a:bodyPr>
            <a:normAutofit/>
          </a:bodyPr>
          <a:lstStyle/>
          <a:p>
            <a:r>
              <a:rPr lang="en-GB" dirty="0"/>
              <a:t>Which activity releases which greenhouse gas?</a:t>
            </a: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01" y="3760678"/>
            <a:ext cx="10800000" cy="2914084"/>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0472" y="1942175"/>
            <a:ext cx="1412870" cy="1540898"/>
          </a:xfrm>
          <a:prstGeom prst="rect">
            <a:avLst/>
          </a:prstGeom>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304" y="2169782"/>
            <a:ext cx="1833531" cy="1101947"/>
          </a:xfrm>
          <a:prstGeom prst="rect">
            <a:avLst/>
          </a:prstGeom>
        </p:spPr>
      </p:pic>
      <p:pic>
        <p:nvPicPr>
          <p:cNvPr id="38" name="Picture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2329" y="2094929"/>
            <a:ext cx="1970703" cy="1216258"/>
          </a:xfrm>
          <a:prstGeom prst="rect">
            <a:avLst/>
          </a:prstGeom>
        </p:spPr>
      </p:pic>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1649" y="1704438"/>
            <a:ext cx="3443015" cy="1956986"/>
          </a:xfrm>
          <a:prstGeom prst="rect">
            <a:avLst/>
          </a:prstGeom>
        </p:spPr>
      </p:pic>
    </p:spTree>
    <p:extLst>
      <p:ext uri="{BB962C8B-B14F-4D97-AF65-F5344CB8AC3E}">
        <p14:creationId xmlns:p14="http://schemas.microsoft.com/office/powerpoint/2010/main" val="842191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1235075" y="1845707"/>
            <a:ext cx="2777122" cy="4212193"/>
          </a:xfrm>
          <a:prstGeom prst="roundRect">
            <a:avLst>
              <a:gd name="adj" fmla="val 0"/>
            </a:avLst>
          </a:prstGeom>
          <a:solidFill>
            <a:srgbClr val="C00000"/>
          </a:solidFill>
          <a:ln w="9525">
            <a:noFill/>
            <a:miter lim="800000"/>
            <a:headEnd/>
            <a:tailEnd/>
          </a:ln>
          <a:effectLst/>
        </p:spPr>
        <p:txBody>
          <a:bodyPr wrap="square" anchor="ctr">
            <a:spAutoFit/>
          </a:bodyPr>
          <a:lstStyle/>
          <a:p>
            <a:pPr algn="ctr"/>
            <a:r>
              <a:rPr lang="en-GB" sz="4000" dirty="0">
                <a:solidFill>
                  <a:schemeClr val="bg1"/>
                </a:solidFill>
                <a:latin typeface="Calibri" panose="020F0502020204030204" pitchFamily="34" charset="0"/>
              </a:rPr>
              <a:t>CO</a:t>
            </a:r>
            <a:r>
              <a:rPr lang="en-GB" sz="4000" baseline="-25000" dirty="0">
                <a:solidFill>
                  <a:schemeClr val="bg1"/>
                </a:solidFill>
                <a:latin typeface="Calibri" panose="020F0502020204030204" pitchFamily="34" charset="0"/>
              </a:rPr>
              <a:t>2</a:t>
            </a:r>
            <a:r>
              <a:rPr lang="en-GB" sz="4000" dirty="0">
                <a:solidFill>
                  <a:schemeClr val="bg1"/>
                </a:solidFill>
                <a:latin typeface="Calibri" panose="020F0502020204030204" pitchFamily="34" charset="0"/>
              </a:rPr>
              <a:t>  accounts for </a:t>
            </a:r>
            <a:r>
              <a:rPr lang="en-GB" sz="6000" b="1" dirty="0">
                <a:solidFill>
                  <a:schemeClr val="bg1"/>
                </a:solidFill>
                <a:latin typeface="Calibri" panose="020F0502020204030204" pitchFamily="34" charset="0"/>
              </a:rPr>
              <a:t>74%   </a:t>
            </a:r>
          </a:p>
          <a:p>
            <a:pPr algn="ctr"/>
            <a:r>
              <a:rPr lang="en-GB" sz="4000" dirty="0">
                <a:solidFill>
                  <a:schemeClr val="bg1"/>
                </a:solidFill>
                <a:latin typeface="Calibri" panose="020F0502020204030204" pitchFamily="34" charset="0"/>
              </a:rPr>
              <a:t>of global GHG emissions</a:t>
            </a:r>
          </a:p>
        </p:txBody>
      </p:sp>
      <p:sp>
        <p:nvSpPr>
          <p:cNvPr id="6" name="Title 5"/>
          <p:cNvSpPr>
            <a:spLocks noGrp="1"/>
          </p:cNvSpPr>
          <p:nvPr>
            <p:ph type="title"/>
          </p:nvPr>
        </p:nvSpPr>
        <p:spPr/>
        <p:txBody>
          <a:bodyPr>
            <a:normAutofit/>
          </a:bodyPr>
          <a:lstStyle/>
          <a:p>
            <a:r>
              <a:rPr lang="en-GB" dirty="0"/>
              <a:t>GHG Emissions by Gas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00000">
            <a:off x="5924047" y="1669610"/>
            <a:ext cx="4572000" cy="4578458"/>
          </a:xfrm>
          <a:prstGeom prst="rect">
            <a:avLst/>
          </a:prstGeom>
        </p:spPr>
      </p:pic>
      <p:sp>
        <p:nvSpPr>
          <p:cNvPr id="14" name="TextBox 13"/>
          <p:cNvSpPr txBox="1"/>
          <p:nvPr/>
        </p:nvSpPr>
        <p:spPr>
          <a:xfrm>
            <a:off x="4868371" y="2473416"/>
            <a:ext cx="1497333" cy="830997"/>
          </a:xfrm>
          <a:prstGeom prst="rect">
            <a:avLst/>
          </a:prstGeom>
          <a:noFill/>
        </p:spPr>
        <p:txBody>
          <a:bodyPr wrap="none" rtlCol="0">
            <a:spAutoFit/>
          </a:bodyPr>
          <a:lstStyle/>
          <a:p>
            <a:pPr algn="ctr"/>
            <a:r>
              <a:rPr lang="en-GB" sz="1600" b="1" dirty="0">
                <a:latin typeface="Calibri" panose="020F0502020204030204" pitchFamily="34" charset="0"/>
              </a:rPr>
              <a:t>CO</a:t>
            </a:r>
            <a:r>
              <a:rPr lang="en-GB" sz="1600" b="1" baseline="-25000" dirty="0">
                <a:latin typeface="Calibri" panose="020F0502020204030204" pitchFamily="34" charset="0"/>
              </a:rPr>
              <a:t>2</a:t>
            </a:r>
          </a:p>
          <a:p>
            <a:pPr algn="ctr"/>
            <a:r>
              <a:rPr lang="en-GB" sz="1600" dirty="0">
                <a:latin typeface="Calibri" panose="020F0502020204030204" pitchFamily="34" charset="0"/>
              </a:rPr>
              <a:t>36,700 MtCO</a:t>
            </a:r>
            <a:r>
              <a:rPr lang="en-GB" sz="1600" baseline="-25000" dirty="0">
                <a:latin typeface="Calibri" panose="020F0502020204030204" pitchFamily="34" charset="0"/>
              </a:rPr>
              <a:t>2</a:t>
            </a:r>
            <a:r>
              <a:rPr lang="en-GB" sz="1600" dirty="0">
                <a:latin typeface="Calibri" panose="020F0502020204030204" pitchFamily="34" charset="0"/>
              </a:rPr>
              <a:t>e</a:t>
            </a:r>
          </a:p>
          <a:p>
            <a:pPr algn="ctr"/>
            <a:r>
              <a:rPr lang="en-GB" sz="1600" dirty="0">
                <a:latin typeface="Calibri" panose="020F0502020204030204" pitchFamily="34" charset="0"/>
              </a:rPr>
              <a:t>(74%)</a:t>
            </a:r>
          </a:p>
        </p:txBody>
      </p:sp>
      <p:sp>
        <p:nvSpPr>
          <p:cNvPr id="15" name="TextBox 14"/>
          <p:cNvSpPr txBox="1"/>
          <p:nvPr/>
        </p:nvSpPr>
        <p:spPr>
          <a:xfrm>
            <a:off x="10177497" y="4166311"/>
            <a:ext cx="1393137" cy="830997"/>
          </a:xfrm>
          <a:prstGeom prst="rect">
            <a:avLst/>
          </a:prstGeom>
          <a:noFill/>
        </p:spPr>
        <p:txBody>
          <a:bodyPr wrap="none" rtlCol="0">
            <a:spAutoFit/>
          </a:bodyPr>
          <a:lstStyle/>
          <a:p>
            <a:pPr algn="ctr"/>
            <a:r>
              <a:rPr lang="en-GB" sz="1600" b="1" dirty="0">
                <a:latin typeface="Calibri" panose="020F0502020204030204" pitchFamily="34" charset="0"/>
              </a:rPr>
              <a:t>CH</a:t>
            </a:r>
            <a:r>
              <a:rPr lang="en-GB" sz="1600" b="1" baseline="-25000" dirty="0">
                <a:latin typeface="Calibri" panose="020F0502020204030204" pitchFamily="34" charset="0"/>
              </a:rPr>
              <a:t>4</a:t>
            </a:r>
          </a:p>
          <a:p>
            <a:pPr algn="ctr"/>
            <a:r>
              <a:rPr lang="en-GB" sz="1600" dirty="0">
                <a:latin typeface="Calibri" panose="020F0502020204030204" pitchFamily="34" charset="0"/>
              </a:rPr>
              <a:t>8,550 MtCO</a:t>
            </a:r>
            <a:r>
              <a:rPr lang="en-GB" sz="1600" baseline="-25000" dirty="0">
                <a:latin typeface="Calibri" panose="020F0502020204030204" pitchFamily="34" charset="0"/>
              </a:rPr>
              <a:t>2</a:t>
            </a:r>
            <a:r>
              <a:rPr lang="en-GB" sz="1600" dirty="0">
                <a:latin typeface="Calibri" panose="020F0502020204030204" pitchFamily="34" charset="0"/>
              </a:rPr>
              <a:t>e</a:t>
            </a:r>
          </a:p>
          <a:p>
            <a:pPr algn="ctr"/>
            <a:r>
              <a:rPr lang="en-GB" sz="1600" dirty="0">
                <a:latin typeface="Calibri" panose="020F0502020204030204" pitchFamily="34" charset="0"/>
              </a:rPr>
              <a:t> (17%)</a:t>
            </a:r>
          </a:p>
        </p:txBody>
      </p:sp>
      <p:sp>
        <p:nvSpPr>
          <p:cNvPr id="16" name="TextBox 15"/>
          <p:cNvSpPr txBox="1"/>
          <p:nvPr/>
        </p:nvSpPr>
        <p:spPr>
          <a:xfrm>
            <a:off x="10177496" y="2568031"/>
            <a:ext cx="1393138" cy="830997"/>
          </a:xfrm>
          <a:prstGeom prst="rect">
            <a:avLst/>
          </a:prstGeom>
          <a:noFill/>
        </p:spPr>
        <p:txBody>
          <a:bodyPr wrap="none" rtlCol="0">
            <a:spAutoFit/>
          </a:bodyPr>
          <a:lstStyle/>
          <a:p>
            <a:pPr algn="ctr"/>
            <a:r>
              <a:rPr lang="en-GB" sz="1600" b="1" dirty="0">
                <a:latin typeface="Calibri" panose="020F0502020204030204" pitchFamily="34" charset="0"/>
              </a:rPr>
              <a:t>N</a:t>
            </a:r>
            <a:r>
              <a:rPr lang="en-GB" sz="1600" b="1" baseline="-25000" dirty="0">
                <a:latin typeface="Calibri" panose="020F0502020204030204" pitchFamily="34" charset="0"/>
              </a:rPr>
              <a:t>2</a:t>
            </a:r>
            <a:r>
              <a:rPr lang="en-GB" sz="1600" b="1" dirty="0">
                <a:latin typeface="Calibri" panose="020F0502020204030204" pitchFamily="34" charset="0"/>
              </a:rPr>
              <a:t>O</a:t>
            </a:r>
            <a:endParaRPr lang="en-GB" sz="1600" b="1" baseline="-25000" dirty="0">
              <a:latin typeface="Calibri" panose="020F0502020204030204" pitchFamily="34" charset="0"/>
            </a:endParaRPr>
          </a:p>
          <a:p>
            <a:pPr algn="ctr"/>
            <a:r>
              <a:rPr lang="en-GB" sz="1600" dirty="0">
                <a:latin typeface="Calibri" panose="020F0502020204030204" pitchFamily="34" charset="0"/>
              </a:rPr>
              <a:t>3,054 MtCO</a:t>
            </a:r>
            <a:r>
              <a:rPr lang="en-GB" sz="1600" baseline="-25000" dirty="0">
                <a:latin typeface="Calibri" panose="020F0502020204030204" pitchFamily="34" charset="0"/>
              </a:rPr>
              <a:t>2</a:t>
            </a:r>
            <a:r>
              <a:rPr lang="en-GB" sz="1600" dirty="0">
                <a:latin typeface="Calibri" panose="020F0502020204030204" pitchFamily="34" charset="0"/>
              </a:rPr>
              <a:t>e</a:t>
            </a:r>
          </a:p>
          <a:p>
            <a:pPr algn="ctr"/>
            <a:r>
              <a:rPr lang="en-GB" sz="1600" dirty="0">
                <a:latin typeface="Calibri" panose="020F0502020204030204" pitchFamily="34" charset="0"/>
              </a:rPr>
              <a:t>(6%)</a:t>
            </a:r>
          </a:p>
        </p:txBody>
      </p:sp>
      <p:sp>
        <p:nvSpPr>
          <p:cNvPr id="17" name="TextBox 16"/>
          <p:cNvSpPr txBox="1"/>
          <p:nvPr/>
        </p:nvSpPr>
        <p:spPr>
          <a:xfrm>
            <a:off x="9651103" y="1902231"/>
            <a:ext cx="1393138" cy="830997"/>
          </a:xfrm>
          <a:prstGeom prst="rect">
            <a:avLst/>
          </a:prstGeom>
          <a:noFill/>
        </p:spPr>
        <p:txBody>
          <a:bodyPr wrap="none" rtlCol="0">
            <a:spAutoFit/>
          </a:bodyPr>
          <a:lstStyle/>
          <a:p>
            <a:pPr algn="ctr"/>
            <a:r>
              <a:rPr lang="en-GB" sz="1600" b="1" dirty="0">
                <a:latin typeface="Calibri" panose="020F0502020204030204" pitchFamily="34" charset="0"/>
              </a:rPr>
              <a:t>F-gases</a:t>
            </a:r>
            <a:endParaRPr lang="en-GB" sz="1600" b="1" baseline="-25000" dirty="0">
              <a:latin typeface="Calibri" panose="020F0502020204030204" pitchFamily="34" charset="0"/>
            </a:endParaRPr>
          </a:p>
          <a:p>
            <a:pPr algn="ctr"/>
            <a:r>
              <a:rPr lang="en-GB" sz="1600" dirty="0">
                <a:latin typeface="Calibri" panose="020F0502020204030204" pitchFamily="34" charset="0"/>
              </a:rPr>
              <a:t>1,054 MtCO</a:t>
            </a:r>
            <a:r>
              <a:rPr lang="en-GB" sz="1600" baseline="-25000" dirty="0">
                <a:latin typeface="Calibri" panose="020F0502020204030204" pitchFamily="34" charset="0"/>
              </a:rPr>
              <a:t>2</a:t>
            </a:r>
            <a:r>
              <a:rPr lang="en-GB" sz="1600" dirty="0">
                <a:latin typeface="Calibri" panose="020F0502020204030204" pitchFamily="34" charset="0"/>
              </a:rPr>
              <a:t>e</a:t>
            </a:r>
          </a:p>
          <a:p>
            <a:pPr algn="ctr"/>
            <a:r>
              <a:rPr lang="en-GB" sz="1600" dirty="0">
                <a:latin typeface="Calibri" panose="020F0502020204030204" pitchFamily="34" charset="0"/>
              </a:rPr>
              <a:t>(2%)</a:t>
            </a:r>
          </a:p>
        </p:txBody>
      </p:sp>
      <p:grpSp>
        <p:nvGrpSpPr>
          <p:cNvPr id="9" name="Group 8"/>
          <p:cNvGrpSpPr/>
          <p:nvPr/>
        </p:nvGrpSpPr>
        <p:grpSpPr>
          <a:xfrm>
            <a:off x="2025931" y="6293621"/>
            <a:ext cx="8150966" cy="400110"/>
            <a:chOff x="1080000" y="6120000"/>
            <a:chExt cx="8150966" cy="400110"/>
          </a:xfrm>
        </p:grpSpPr>
        <p:sp>
          <p:nvSpPr>
            <p:cNvPr id="10" name="Rectangle 9"/>
            <p:cNvSpPr/>
            <p:nvPr/>
          </p:nvSpPr>
          <p:spPr>
            <a:xfrm>
              <a:off x="1080000" y="6120000"/>
              <a:ext cx="360000" cy="36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600000" y="6120000"/>
              <a:ext cx="360000" cy="36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760000" y="6120000"/>
              <a:ext cx="360000" cy="36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920000" y="6120000"/>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1440000" y="6120000"/>
              <a:ext cx="1752211" cy="400110"/>
            </a:xfrm>
            <a:prstGeom prst="rect">
              <a:avLst/>
            </a:prstGeom>
            <a:noFill/>
          </p:spPr>
          <p:txBody>
            <a:bodyPr wrap="none" rtlCol="0">
              <a:spAutoFit/>
            </a:bodyPr>
            <a:lstStyle/>
            <a:p>
              <a:r>
                <a:rPr lang="en-GB" sz="2000" dirty="0">
                  <a:latin typeface="Calibri" panose="020F0502020204030204" pitchFamily="34" charset="0"/>
                </a:rPr>
                <a:t>carbon dioxide</a:t>
              </a:r>
            </a:p>
          </p:txBody>
        </p:sp>
        <p:sp>
          <p:nvSpPr>
            <p:cNvPr id="20" name="TextBox 19"/>
            <p:cNvSpPr txBox="1"/>
            <p:nvPr/>
          </p:nvSpPr>
          <p:spPr>
            <a:xfrm>
              <a:off x="3960000" y="6120000"/>
              <a:ext cx="1124283" cy="400110"/>
            </a:xfrm>
            <a:prstGeom prst="rect">
              <a:avLst/>
            </a:prstGeom>
            <a:noFill/>
          </p:spPr>
          <p:txBody>
            <a:bodyPr wrap="none" rtlCol="0">
              <a:spAutoFit/>
            </a:bodyPr>
            <a:lstStyle/>
            <a:p>
              <a:r>
                <a:rPr lang="en-GB" sz="2000" dirty="0">
                  <a:latin typeface="Calibri" panose="020F0502020204030204" pitchFamily="34" charset="0"/>
                </a:rPr>
                <a:t>methane</a:t>
              </a:r>
            </a:p>
          </p:txBody>
        </p:sp>
        <p:sp>
          <p:nvSpPr>
            <p:cNvPr id="21" name="TextBox 20"/>
            <p:cNvSpPr txBox="1"/>
            <p:nvPr/>
          </p:nvSpPr>
          <p:spPr>
            <a:xfrm>
              <a:off x="6120000" y="6120000"/>
              <a:ext cx="1717449" cy="400110"/>
            </a:xfrm>
            <a:prstGeom prst="rect">
              <a:avLst/>
            </a:prstGeom>
            <a:noFill/>
          </p:spPr>
          <p:txBody>
            <a:bodyPr wrap="square" rtlCol="0">
              <a:spAutoFit/>
            </a:bodyPr>
            <a:lstStyle/>
            <a:p>
              <a:r>
                <a:rPr lang="en-GB" sz="2000" dirty="0">
                  <a:latin typeface="Calibri" panose="020F0502020204030204" pitchFamily="34" charset="0"/>
                </a:rPr>
                <a:t>nitrous oxide</a:t>
              </a:r>
            </a:p>
          </p:txBody>
        </p:sp>
        <p:sp>
          <p:nvSpPr>
            <p:cNvPr id="22" name="TextBox 21"/>
            <p:cNvSpPr txBox="1"/>
            <p:nvPr/>
          </p:nvSpPr>
          <p:spPr>
            <a:xfrm>
              <a:off x="8280000" y="6120000"/>
              <a:ext cx="950966" cy="400110"/>
            </a:xfrm>
            <a:prstGeom prst="rect">
              <a:avLst/>
            </a:prstGeom>
            <a:noFill/>
          </p:spPr>
          <p:txBody>
            <a:bodyPr wrap="none" rtlCol="0">
              <a:spAutoFit/>
            </a:bodyPr>
            <a:lstStyle/>
            <a:p>
              <a:r>
                <a:rPr lang="en-GB" sz="2000" dirty="0">
                  <a:latin typeface="Calibri" panose="020F0502020204030204" pitchFamily="34" charset="0"/>
                </a:rPr>
                <a:t>F-gases</a:t>
              </a:r>
            </a:p>
          </p:txBody>
        </p:sp>
      </p:grpSp>
    </p:spTree>
    <p:extLst>
      <p:ext uri="{BB962C8B-B14F-4D97-AF65-F5344CB8AC3E}">
        <p14:creationId xmlns:p14="http://schemas.microsoft.com/office/powerpoint/2010/main" val="3412227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838200" y="198000"/>
            <a:ext cx="7200000" cy="887125"/>
          </a:xfrm>
        </p:spPr>
        <p:txBody>
          <a:bodyPr rIns="0">
            <a:noAutofit/>
          </a:bodyPr>
          <a:lstStyle/>
          <a:p>
            <a:r>
              <a:rPr lang="en-GB" dirty="0"/>
              <a:t>GHG Emissions by Sector &amp; Gas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339" y="3721755"/>
            <a:ext cx="1329043" cy="132904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4769" y="3974760"/>
            <a:ext cx="823031" cy="823031"/>
          </a:xfrm>
          <a:prstGeom prst="rect">
            <a:avLst/>
          </a:prstGeom>
        </p:spPr>
      </p:pic>
      <p:sp>
        <p:nvSpPr>
          <p:cNvPr id="9" name="TextBox 8"/>
          <p:cNvSpPr txBox="1"/>
          <p:nvPr/>
        </p:nvSpPr>
        <p:spPr>
          <a:xfrm>
            <a:off x="7697334" y="1709775"/>
            <a:ext cx="1694053" cy="1169551"/>
          </a:xfrm>
          <a:prstGeom prst="rect">
            <a:avLst/>
          </a:prstGeom>
          <a:noFill/>
        </p:spPr>
        <p:txBody>
          <a:bodyPr wrap="none" rtlCol="0">
            <a:spAutoFit/>
          </a:bodyPr>
          <a:lstStyle/>
          <a:p>
            <a:pPr algn="ctr"/>
            <a:r>
              <a:rPr lang="en-GB" sz="2000" b="1" dirty="0">
                <a:latin typeface="Calibri" panose="020F0502020204030204" pitchFamily="34" charset="0"/>
              </a:rPr>
              <a:t>Waste</a:t>
            </a:r>
          </a:p>
          <a:p>
            <a:pPr algn="ctr"/>
            <a:endParaRPr lang="en-GB" sz="1000" b="1" dirty="0">
              <a:latin typeface="Calibri" panose="020F0502020204030204" pitchFamily="34" charset="0"/>
            </a:endParaRPr>
          </a:p>
          <a:p>
            <a:pPr algn="ctr"/>
            <a:r>
              <a:rPr lang="en-GB" sz="2000" dirty="0">
                <a:latin typeface="Calibri" panose="020F0502020204030204" pitchFamily="34" charset="0"/>
              </a:rPr>
              <a:t>1,561 MtCO</a:t>
            </a:r>
            <a:r>
              <a:rPr lang="en-GB" sz="2000" baseline="-25000" dirty="0">
                <a:latin typeface="Calibri" panose="020F0502020204030204" pitchFamily="34" charset="0"/>
              </a:rPr>
              <a:t>2</a:t>
            </a:r>
            <a:r>
              <a:rPr lang="en-GB" sz="2000" dirty="0">
                <a:latin typeface="Calibri" panose="020F0502020204030204" pitchFamily="34" charset="0"/>
              </a:rPr>
              <a:t>e</a:t>
            </a:r>
          </a:p>
          <a:p>
            <a:pPr algn="ctr"/>
            <a:r>
              <a:rPr lang="en-GB" sz="2000" dirty="0">
                <a:latin typeface="Calibri" panose="020F0502020204030204" pitchFamily="34" charset="0"/>
              </a:rPr>
              <a:t>(3%)</a:t>
            </a:r>
          </a:p>
        </p:txBody>
      </p:sp>
      <p:sp>
        <p:nvSpPr>
          <p:cNvPr id="10" name="TextBox 9"/>
          <p:cNvSpPr txBox="1"/>
          <p:nvPr/>
        </p:nvSpPr>
        <p:spPr>
          <a:xfrm>
            <a:off x="3953094" y="1547775"/>
            <a:ext cx="1694053" cy="1323439"/>
          </a:xfrm>
          <a:prstGeom prst="rect">
            <a:avLst/>
          </a:prstGeom>
          <a:noFill/>
        </p:spPr>
        <p:txBody>
          <a:bodyPr wrap="none" rtlCol="0">
            <a:spAutoFit/>
          </a:bodyPr>
          <a:lstStyle/>
          <a:p>
            <a:pPr algn="ctr"/>
            <a:r>
              <a:rPr lang="en-GB" sz="2000" b="1" dirty="0">
                <a:latin typeface="Calibri" panose="020F0502020204030204" pitchFamily="34" charset="0"/>
              </a:rPr>
              <a:t>Industrial</a:t>
            </a:r>
          </a:p>
          <a:p>
            <a:pPr algn="ctr"/>
            <a:r>
              <a:rPr lang="en-GB" sz="2000" b="1" dirty="0">
                <a:latin typeface="Calibri" panose="020F0502020204030204" pitchFamily="34" charset="0"/>
              </a:rPr>
              <a:t>Processes</a:t>
            </a:r>
          </a:p>
          <a:p>
            <a:pPr algn="ctr"/>
            <a:r>
              <a:rPr lang="en-GB" sz="2000" dirty="0">
                <a:latin typeface="Calibri" panose="020F0502020204030204" pitchFamily="34" charset="0"/>
              </a:rPr>
              <a:t>2,771 MtCO</a:t>
            </a:r>
            <a:r>
              <a:rPr lang="en-GB" sz="2000" baseline="-25000" dirty="0">
                <a:latin typeface="Calibri" panose="020F0502020204030204" pitchFamily="34" charset="0"/>
              </a:rPr>
              <a:t>2</a:t>
            </a:r>
            <a:r>
              <a:rPr lang="en-GB" sz="2000" dirty="0">
                <a:latin typeface="Calibri" panose="020F0502020204030204" pitchFamily="34" charset="0"/>
              </a:rPr>
              <a:t>e</a:t>
            </a:r>
          </a:p>
          <a:p>
            <a:pPr algn="ctr"/>
            <a:r>
              <a:rPr lang="en-GB" sz="2000" dirty="0">
                <a:latin typeface="Calibri" panose="020F0502020204030204" pitchFamily="34" charset="0"/>
              </a:rPr>
              <a:t>(6%)</a:t>
            </a:r>
          </a:p>
        </p:txBody>
      </p:sp>
      <p:sp>
        <p:nvSpPr>
          <p:cNvPr id="11" name="TextBox 10"/>
          <p:cNvSpPr txBox="1"/>
          <p:nvPr/>
        </p:nvSpPr>
        <p:spPr>
          <a:xfrm>
            <a:off x="9569542" y="1709775"/>
            <a:ext cx="1694053" cy="1169551"/>
          </a:xfrm>
          <a:prstGeom prst="rect">
            <a:avLst/>
          </a:prstGeom>
          <a:noFill/>
        </p:spPr>
        <p:txBody>
          <a:bodyPr wrap="none" rtlCol="0">
            <a:spAutoFit/>
          </a:bodyPr>
          <a:lstStyle/>
          <a:p>
            <a:pPr algn="ctr"/>
            <a:r>
              <a:rPr lang="en-GB" sz="2000" b="1" dirty="0">
                <a:latin typeface="Calibri" panose="020F0502020204030204" pitchFamily="34" charset="0"/>
              </a:rPr>
              <a:t>LUCF</a:t>
            </a:r>
          </a:p>
          <a:p>
            <a:pPr algn="ctr"/>
            <a:endParaRPr lang="en-GB" sz="1000" b="1" dirty="0">
              <a:latin typeface="Calibri" panose="020F0502020204030204" pitchFamily="34" charset="0"/>
            </a:endParaRPr>
          </a:p>
          <a:p>
            <a:pPr algn="ctr"/>
            <a:r>
              <a:rPr lang="en-GB" sz="2000" dirty="0">
                <a:latin typeface="Calibri" panose="020F0502020204030204" pitchFamily="34" charset="0"/>
              </a:rPr>
              <a:t>3,217 MtCO</a:t>
            </a:r>
            <a:r>
              <a:rPr lang="en-GB" sz="2000" baseline="-25000" dirty="0">
                <a:latin typeface="Calibri" panose="020F0502020204030204" pitchFamily="34" charset="0"/>
              </a:rPr>
              <a:t>2</a:t>
            </a:r>
            <a:r>
              <a:rPr lang="en-GB" sz="2000" dirty="0">
                <a:latin typeface="Calibri" panose="020F0502020204030204" pitchFamily="34" charset="0"/>
              </a:rPr>
              <a:t>e</a:t>
            </a:r>
          </a:p>
          <a:p>
            <a:pPr algn="ctr"/>
            <a:r>
              <a:rPr lang="en-GB" sz="2000" dirty="0">
                <a:latin typeface="Calibri" panose="020F0502020204030204" pitchFamily="34" charset="0"/>
              </a:rPr>
              <a:t>(7%)</a:t>
            </a:r>
          </a:p>
        </p:txBody>
      </p:sp>
      <p:sp>
        <p:nvSpPr>
          <p:cNvPr id="12" name="TextBox 11"/>
          <p:cNvSpPr txBox="1"/>
          <p:nvPr/>
        </p:nvSpPr>
        <p:spPr>
          <a:xfrm>
            <a:off x="5813182" y="1709775"/>
            <a:ext cx="1694053" cy="1169551"/>
          </a:xfrm>
          <a:prstGeom prst="rect">
            <a:avLst/>
          </a:prstGeom>
          <a:noFill/>
        </p:spPr>
        <p:txBody>
          <a:bodyPr wrap="none" rtlCol="0">
            <a:spAutoFit/>
          </a:bodyPr>
          <a:lstStyle/>
          <a:p>
            <a:pPr algn="ctr"/>
            <a:r>
              <a:rPr lang="en-GB" sz="2000" b="1" dirty="0">
                <a:latin typeface="Calibri" panose="020F0502020204030204" pitchFamily="34" charset="0"/>
              </a:rPr>
              <a:t>Agriculture</a:t>
            </a:r>
          </a:p>
          <a:p>
            <a:pPr algn="ctr"/>
            <a:endParaRPr lang="en-GB" sz="1000" b="1" dirty="0">
              <a:latin typeface="Calibri" panose="020F0502020204030204" pitchFamily="34" charset="0"/>
            </a:endParaRPr>
          </a:p>
          <a:p>
            <a:pPr algn="ctr"/>
            <a:r>
              <a:rPr lang="en-GB" sz="2000" dirty="0">
                <a:latin typeface="Calibri" panose="020F0502020204030204" pitchFamily="34" charset="0"/>
              </a:rPr>
              <a:t>5,796 MtCO</a:t>
            </a:r>
            <a:r>
              <a:rPr lang="en-GB" sz="2000" baseline="-25000" dirty="0">
                <a:latin typeface="Calibri" panose="020F0502020204030204" pitchFamily="34" charset="0"/>
              </a:rPr>
              <a:t>2</a:t>
            </a:r>
            <a:r>
              <a:rPr lang="en-GB" sz="2000" dirty="0">
                <a:latin typeface="Calibri" panose="020F0502020204030204" pitchFamily="34" charset="0"/>
              </a:rPr>
              <a:t>e</a:t>
            </a:r>
          </a:p>
          <a:p>
            <a:pPr algn="ctr"/>
            <a:r>
              <a:rPr lang="en-GB" sz="2000" dirty="0">
                <a:latin typeface="Calibri" panose="020F0502020204030204" pitchFamily="34" charset="0"/>
              </a:rPr>
              <a:t>(12%)</a:t>
            </a:r>
          </a:p>
        </p:txBody>
      </p:sp>
      <p:sp>
        <p:nvSpPr>
          <p:cNvPr id="13" name="TextBox 12"/>
          <p:cNvSpPr txBox="1"/>
          <p:nvPr/>
        </p:nvSpPr>
        <p:spPr>
          <a:xfrm>
            <a:off x="1428261" y="1709775"/>
            <a:ext cx="1823896" cy="1169551"/>
          </a:xfrm>
          <a:prstGeom prst="rect">
            <a:avLst/>
          </a:prstGeom>
          <a:noFill/>
        </p:spPr>
        <p:txBody>
          <a:bodyPr wrap="none" rtlCol="0">
            <a:spAutoFit/>
          </a:bodyPr>
          <a:lstStyle/>
          <a:p>
            <a:pPr algn="ctr"/>
            <a:r>
              <a:rPr lang="en-GB" sz="2000" b="1" dirty="0">
                <a:latin typeface="Calibri" panose="020F0502020204030204" pitchFamily="34" charset="0"/>
              </a:rPr>
              <a:t>Energy</a:t>
            </a:r>
          </a:p>
          <a:p>
            <a:pPr algn="ctr"/>
            <a:endParaRPr lang="en-GB" sz="1000" b="1" dirty="0">
              <a:latin typeface="Calibri" panose="020F0502020204030204" pitchFamily="34" charset="0"/>
            </a:endParaRPr>
          </a:p>
          <a:p>
            <a:pPr algn="ctr"/>
            <a:r>
              <a:rPr lang="en-GB" sz="2000" dirty="0">
                <a:latin typeface="Calibri" panose="020F0502020204030204" pitchFamily="34" charset="0"/>
              </a:rPr>
              <a:t>36,014 MtCO</a:t>
            </a:r>
            <a:r>
              <a:rPr lang="en-GB" sz="2000" baseline="-25000" dirty="0">
                <a:latin typeface="Calibri" panose="020F0502020204030204" pitchFamily="34" charset="0"/>
              </a:rPr>
              <a:t>2</a:t>
            </a:r>
            <a:r>
              <a:rPr lang="en-GB" sz="2000" dirty="0">
                <a:latin typeface="Calibri" panose="020F0502020204030204" pitchFamily="34" charset="0"/>
              </a:rPr>
              <a:t>e</a:t>
            </a:r>
          </a:p>
          <a:p>
            <a:pPr algn="ctr"/>
            <a:r>
              <a:rPr lang="en-GB" sz="2000" dirty="0">
                <a:latin typeface="Calibri" panose="020F0502020204030204" pitchFamily="34" charset="0"/>
              </a:rPr>
              <a:t>(73%)</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0800" y="2933550"/>
            <a:ext cx="2877561" cy="288365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9494" y="3869550"/>
            <a:ext cx="1005927" cy="1005927"/>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0000" y="3840750"/>
            <a:ext cx="1060796" cy="1060796"/>
          </a:xfrm>
          <a:prstGeom prst="rect">
            <a:avLst/>
          </a:prstGeom>
        </p:spPr>
      </p:pic>
      <p:grpSp>
        <p:nvGrpSpPr>
          <p:cNvPr id="17" name="Group 16"/>
          <p:cNvGrpSpPr/>
          <p:nvPr/>
        </p:nvGrpSpPr>
        <p:grpSpPr>
          <a:xfrm>
            <a:off x="2025931" y="6293621"/>
            <a:ext cx="8150966" cy="400110"/>
            <a:chOff x="1080000" y="6120000"/>
            <a:chExt cx="8150966" cy="400110"/>
          </a:xfrm>
        </p:grpSpPr>
        <p:sp>
          <p:nvSpPr>
            <p:cNvPr id="18" name="Rectangle 17"/>
            <p:cNvSpPr/>
            <p:nvPr/>
          </p:nvSpPr>
          <p:spPr>
            <a:xfrm>
              <a:off x="1080000" y="6120000"/>
              <a:ext cx="360000" cy="36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3600000" y="6120000"/>
              <a:ext cx="360000" cy="36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760000" y="6120000"/>
              <a:ext cx="360000" cy="36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7920000" y="6120000"/>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440000" y="6120000"/>
              <a:ext cx="1752211" cy="400110"/>
            </a:xfrm>
            <a:prstGeom prst="rect">
              <a:avLst/>
            </a:prstGeom>
            <a:noFill/>
          </p:spPr>
          <p:txBody>
            <a:bodyPr wrap="none" rtlCol="0">
              <a:spAutoFit/>
            </a:bodyPr>
            <a:lstStyle/>
            <a:p>
              <a:r>
                <a:rPr lang="en-GB" sz="2000" dirty="0">
                  <a:latin typeface="Calibri" panose="020F0502020204030204" pitchFamily="34" charset="0"/>
                </a:rPr>
                <a:t>carbon dioxide</a:t>
              </a:r>
            </a:p>
          </p:txBody>
        </p:sp>
        <p:sp>
          <p:nvSpPr>
            <p:cNvPr id="23" name="TextBox 22"/>
            <p:cNvSpPr txBox="1"/>
            <p:nvPr/>
          </p:nvSpPr>
          <p:spPr>
            <a:xfrm>
              <a:off x="3960000" y="6120000"/>
              <a:ext cx="1124283" cy="400110"/>
            </a:xfrm>
            <a:prstGeom prst="rect">
              <a:avLst/>
            </a:prstGeom>
            <a:noFill/>
          </p:spPr>
          <p:txBody>
            <a:bodyPr wrap="none" rtlCol="0">
              <a:spAutoFit/>
            </a:bodyPr>
            <a:lstStyle/>
            <a:p>
              <a:r>
                <a:rPr lang="en-GB" sz="2000" dirty="0">
                  <a:latin typeface="Calibri" panose="020F0502020204030204" pitchFamily="34" charset="0"/>
                </a:rPr>
                <a:t>methane</a:t>
              </a:r>
            </a:p>
          </p:txBody>
        </p:sp>
        <p:sp>
          <p:nvSpPr>
            <p:cNvPr id="24" name="TextBox 23"/>
            <p:cNvSpPr txBox="1"/>
            <p:nvPr/>
          </p:nvSpPr>
          <p:spPr>
            <a:xfrm>
              <a:off x="6120000" y="6120000"/>
              <a:ext cx="1717449" cy="400110"/>
            </a:xfrm>
            <a:prstGeom prst="rect">
              <a:avLst/>
            </a:prstGeom>
            <a:noFill/>
          </p:spPr>
          <p:txBody>
            <a:bodyPr wrap="square" rtlCol="0">
              <a:spAutoFit/>
            </a:bodyPr>
            <a:lstStyle/>
            <a:p>
              <a:r>
                <a:rPr lang="en-GB" sz="2000" dirty="0">
                  <a:latin typeface="Calibri" panose="020F0502020204030204" pitchFamily="34" charset="0"/>
                </a:rPr>
                <a:t>nitrous oxide</a:t>
              </a:r>
            </a:p>
          </p:txBody>
        </p:sp>
        <p:sp>
          <p:nvSpPr>
            <p:cNvPr id="25" name="TextBox 24"/>
            <p:cNvSpPr txBox="1"/>
            <p:nvPr/>
          </p:nvSpPr>
          <p:spPr>
            <a:xfrm>
              <a:off x="8280000" y="6120000"/>
              <a:ext cx="950966" cy="400110"/>
            </a:xfrm>
            <a:prstGeom prst="rect">
              <a:avLst/>
            </a:prstGeom>
            <a:noFill/>
          </p:spPr>
          <p:txBody>
            <a:bodyPr wrap="none" rtlCol="0">
              <a:spAutoFit/>
            </a:bodyPr>
            <a:lstStyle/>
            <a:p>
              <a:r>
                <a:rPr lang="en-GB" sz="2000" dirty="0">
                  <a:latin typeface="Calibri" panose="020F0502020204030204" pitchFamily="34" charset="0"/>
                </a:rPr>
                <a:t>F-gases</a:t>
              </a:r>
            </a:p>
          </p:txBody>
        </p:sp>
      </p:grpSp>
    </p:spTree>
    <p:extLst>
      <p:ext uri="{BB962C8B-B14F-4D97-AF65-F5344CB8AC3E}">
        <p14:creationId xmlns:p14="http://schemas.microsoft.com/office/powerpoint/2010/main" val="131048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GHG?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748" y="2808000"/>
            <a:ext cx="1193944" cy="10556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8291" y="1440000"/>
            <a:ext cx="1997223" cy="9503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0854" y="4176000"/>
            <a:ext cx="1755800" cy="97885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2170" y="5544000"/>
            <a:ext cx="1729463" cy="1152244"/>
          </a:xfrm>
          <a:prstGeom prst="rect">
            <a:avLst/>
          </a:prstGeom>
        </p:spPr>
      </p:pic>
      <p:sp>
        <p:nvSpPr>
          <p:cNvPr id="10" name="Rectangle 9"/>
          <p:cNvSpPr/>
          <p:nvPr/>
        </p:nvSpPr>
        <p:spPr>
          <a:xfrm>
            <a:off x="8400690" y="1368000"/>
            <a:ext cx="828000" cy="1224000"/>
          </a:xfrm>
          <a:prstGeom prst="rect">
            <a:avLst/>
          </a:prstGeom>
          <a:solidFill>
            <a:srgbClr val="8EC63F"/>
          </a:solid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A</a:t>
            </a:r>
          </a:p>
        </p:txBody>
      </p:sp>
      <p:sp>
        <p:nvSpPr>
          <p:cNvPr id="11" name="Rectangle 10"/>
          <p:cNvSpPr/>
          <p:nvPr/>
        </p:nvSpPr>
        <p:spPr>
          <a:xfrm>
            <a:off x="8400690" y="2736000"/>
            <a:ext cx="828000" cy="1224000"/>
          </a:xfrm>
          <a:prstGeom prst="rect">
            <a:avLst/>
          </a:prstGeom>
          <a:solidFill>
            <a:srgbClr val="FEC33D"/>
          </a:solid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B</a:t>
            </a:r>
          </a:p>
        </p:txBody>
      </p:sp>
      <p:sp>
        <p:nvSpPr>
          <p:cNvPr id="12" name="Rectangle 11"/>
          <p:cNvSpPr/>
          <p:nvPr/>
        </p:nvSpPr>
        <p:spPr>
          <a:xfrm>
            <a:off x="8400690" y="4104000"/>
            <a:ext cx="828000" cy="1224000"/>
          </a:xfrm>
          <a:prstGeom prst="rect">
            <a:avLst/>
          </a:prstGeom>
          <a:solidFill>
            <a:srgbClr val="4C1AB2"/>
          </a:solid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C</a:t>
            </a:r>
          </a:p>
        </p:txBody>
      </p:sp>
      <p:sp>
        <p:nvSpPr>
          <p:cNvPr id="13" name="Rectangle 12"/>
          <p:cNvSpPr/>
          <p:nvPr/>
        </p:nvSpPr>
        <p:spPr>
          <a:xfrm>
            <a:off x="8400690" y="5472000"/>
            <a:ext cx="828000" cy="1224000"/>
          </a:xfrm>
          <a:prstGeom prst="rect">
            <a:avLst/>
          </a:prstGeom>
          <a:solidFill>
            <a:srgbClr val="D73194"/>
          </a:solid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D</a:t>
            </a:r>
          </a:p>
        </p:txBody>
      </p:sp>
      <p:sp>
        <p:nvSpPr>
          <p:cNvPr id="15" name="Rectangle 14"/>
          <p:cNvSpPr/>
          <p:nvPr/>
        </p:nvSpPr>
        <p:spPr>
          <a:xfrm>
            <a:off x="9228690" y="4104000"/>
            <a:ext cx="2196000" cy="1224000"/>
          </a:xfrm>
          <a:prstGeom prst="rect">
            <a:avLst/>
          </a:prstGeom>
          <a:no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228690" y="2736000"/>
            <a:ext cx="2196000" cy="1224000"/>
          </a:xfrm>
          <a:prstGeom prst="rect">
            <a:avLst/>
          </a:prstGeom>
          <a:no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228690" y="5472000"/>
            <a:ext cx="2196000" cy="1224000"/>
          </a:xfrm>
          <a:prstGeom prst="rect">
            <a:avLst/>
          </a:prstGeom>
          <a:no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228690" y="1368000"/>
            <a:ext cx="2196000" cy="1224000"/>
          </a:xfrm>
          <a:prstGeom prst="rect">
            <a:avLst/>
          </a:prstGeom>
          <a:no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368000"/>
            <a:ext cx="6192379" cy="4176000"/>
          </a:xfrm>
          <a:prstGeom prst="rect">
            <a:avLst/>
          </a:prstGeom>
        </p:spPr>
      </p:pic>
      <p:sp>
        <p:nvSpPr>
          <p:cNvPr id="24" name="Rectangle 23"/>
          <p:cNvSpPr/>
          <p:nvPr/>
        </p:nvSpPr>
        <p:spPr>
          <a:xfrm>
            <a:off x="756000" y="5544000"/>
            <a:ext cx="6192000" cy="1152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Burning of Coal</a:t>
            </a:r>
          </a:p>
        </p:txBody>
      </p:sp>
    </p:spTree>
    <p:extLst>
      <p:ext uri="{BB962C8B-B14F-4D97-AF65-F5344CB8AC3E}">
        <p14:creationId xmlns:p14="http://schemas.microsoft.com/office/powerpoint/2010/main" val="112070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GHG?</a:t>
            </a:r>
          </a:p>
        </p:txBody>
      </p:sp>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728748" y="2808000"/>
            <a:ext cx="1193944" cy="10556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8291" y="1440000"/>
            <a:ext cx="1997223" cy="950327"/>
          </a:xfrm>
          <a:prstGeom prst="rect">
            <a:avLst/>
          </a:prstGeom>
        </p:spPr>
      </p:pic>
      <p:pic>
        <p:nvPicPr>
          <p:cNvPr id="6" name="Picture 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50854" y="4176000"/>
            <a:ext cx="1755800" cy="978859"/>
          </a:xfrm>
          <a:prstGeom prst="rect">
            <a:avLst/>
          </a:prstGeom>
        </p:spPr>
      </p:pic>
      <p:pic>
        <p:nvPicPr>
          <p:cNvPr id="7" name="Picture 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52170" y="5544000"/>
            <a:ext cx="1729463" cy="1152244"/>
          </a:xfrm>
          <a:prstGeom prst="rect">
            <a:avLst/>
          </a:prstGeom>
        </p:spPr>
      </p:pic>
      <p:sp>
        <p:nvSpPr>
          <p:cNvPr id="10" name="Rectangle 9"/>
          <p:cNvSpPr/>
          <p:nvPr/>
        </p:nvSpPr>
        <p:spPr>
          <a:xfrm>
            <a:off x="8400690" y="1368000"/>
            <a:ext cx="828000" cy="1224000"/>
          </a:xfrm>
          <a:prstGeom prst="rect">
            <a:avLst/>
          </a:prstGeom>
          <a:solidFill>
            <a:srgbClr val="8EC63F"/>
          </a:solid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A</a:t>
            </a:r>
          </a:p>
        </p:txBody>
      </p:sp>
      <p:sp>
        <p:nvSpPr>
          <p:cNvPr id="11" name="Rectangle 10"/>
          <p:cNvSpPr/>
          <p:nvPr/>
        </p:nvSpPr>
        <p:spPr>
          <a:xfrm>
            <a:off x="8400690" y="2736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B</a:t>
            </a:r>
          </a:p>
        </p:txBody>
      </p:sp>
      <p:sp>
        <p:nvSpPr>
          <p:cNvPr id="12" name="Rectangle 11"/>
          <p:cNvSpPr/>
          <p:nvPr/>
        </p:nvSpPr>
        <p:spPr>
          <a:xfrm>
            <a:off x="8400690" y="4104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C</a:t>
            </a:r>
          </a:p>
        </p:txBody>
      </p:sp>
      <p:sp>
        <p:nvSpPr>
          <p:cNvPr id="13" name="Rectangle 12"/>
          <p:cNvSpPr/>
          <p:nvPr/>
        </p:nvSpPr>
        <p:spPr>
          <a:xfrm>
            <a:off x="8400690" y="5472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D</a:t>
            </a:r>
          </a:p>
        </p:txBody>
      </p:sp>
      <p:sp>
        <p:nvSpPr>
          <p:cNvPr id="15" name="Rectangle 14"/>
          <p:cNvSpPr/>
          <p:nvPr/>
        </p:nvSpPr>
        <p:spPr>
          <a:xfrm>
            <a:off x="9228690" y="4104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228690" y="2736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228690" y="5472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228690" y="1368000"/>
            <a:ext cx="2196000" cy="1224000"/>
          </a:xfrm>
          <a:prstGeom prst="rect">
            <a:avLst/>
          </a:prstGeom>
          <a:no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368000"/>
            <a:ext cx="6192379" cy="4176000"/>
          </a:xfrm>
          <a:prstGeom prst="rect">
            <a:avLst/>
          </a:prstGeom>
        </p:spPr>
      </p:pic>
      <p:sp>
        <p:nvSpPr>
          <p:cNvPr id="24" name="Rectangle 23"/>
          <p:cNvSpPr/>
          <p:nvPr/>
        </p:nvSpPr>
        <p:spPr>
          <a:xfrm>
            <a:off x="756000" y="5544000"/>
            <a:ext cx="6192000" cy="1152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Burning of Coal</a:t>
            </a:r>
          </a:p>
        </p:txBody>
      </p:sp>
    </p:spTree>
    <p:extLst>
      <p:ext uri="{BB962C8B-B14F-4D97-AF65-F5344CB8AC3E}">
        <p14:creationId xmlns:p14="http://schemas.microsoft.com/office/powerpoint/2010/main" val="2709512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GHG?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748" y="2808000"/>
            <a:ext cx="1193944" cy="10556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8291" y="1440000"/>
            <a:ext cx="1997223" cy="9503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0854" y="4176000"/>
            <a:ext cx="1755800" cy="97885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2170" y="5544000"/>
            <a:ext cx="1729463" cy="1152244"/>
          </a:xfrm>
          <a:prstGeom prst="rect">
            <a:avLst/>
          </a:prstGeom>
        </p:spPr>
      </p:pic>
      <p:sp>
        <p:nvSpPr>
          <p:cNvPr id="10" name="Rectangle 9"/>
          <p:cNvSpPr/>
          <p:nvPr/>
        </p:nvSpPr>
        <p:spPr>
          <a:xfrm>
            <a:off x="8400690" y="1368000"/>
            <a:ext cx="828000" cy="1224000"/>
          </a:xfrm>
          <a:prstGeom prst="rect">
            <a:avLst/>
          </a:prstGeom>
          <a:solidFill>
            <a:srgbClr val="8EC63F"/>
          </a:solid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A</a:t>
            </a:r>
          </a:p>
        </p:txBody>
      </p:sp>
      <p:sp>
        <p:nvSpPr>
          <p:cNvPr id="11" name="Rectangle 10"/>
          <p:cNvSpPr/>
          <p:nvPr/>
        </p:nvSpPr>
        <p:spPr>
          <a:xfrm>
            <a:off x="8400690" y="2736000"/>
            <a:ext cx="828000" cy="1224000"/>
          </a:xfrm>
          <a:prstGeom prst="rect">
            <a:avLst/>
          </a:prstGeom>
          <a:solidFill>
            <a:srgbClr val="FEC33D"/>
          </a:solid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B</a:t>
            </a:r>
          </a:p>
        </p:txBody>
      </p:sp>
      <p:sp>
        <p:nvSpPr>
          <p:cNvPr id="12" name="Rectangle 11"/>
          <p:cNvSpPr/>
          <p:nvPr/>
        </p:nvSpPr>
        <p:spPr>
          <a:xfrm>
            <a:off x="8400690" y="4104000"/>
            <a:ext cx="828000" cy="1224000"/>
          </a:xfrm>
          <a:prstGeom prst="rect">
            <a:avLst/>
          </a:prstGeom>
          <a:solidFill>
            <a:srgbClr val="4C1AB2"/>
          </a:solid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C</a:t>
            </a:r>
          </a:p>
        </p:txBody>
      </p:sp>
      <p:sp>
        <p:nvSpPr>
          <p:cNvPr id="13" name="Rectangle 12"/>
          <p:cNvSpPr/>
          <p:nvPr/>
        </p:nvSpPr>
        <p:spPr>
          <a:xfrm>
            <a:off x="8400690" y="5472000"/>
            <a:ext cx="828000" cy="1224000"/>
          </a:xfrm>
          <a:prstGeom prst="rect">
            <a:avLst/>
          </a:prstGeom>
          <a:solidFill>
            <a:srgbClr val="D73194"/>
          </a:solid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D</a:t>
            </a:r>
          </a:p>
        </p:txBody>
      </p:sp>
      <p:sp>
        <p:nvSpPr>
          <p:cNvPr id="15" name="Rectangle 14"/>
          <p:cNvSpPr/>
          <p:nvPr/>
        </p:nvSpPr>
        <p:spPr>
          <a:xfrm>
            <a:off x="9228690" y="4104000"/>
            <a:ext cx="2196000" cy="1224000"/>
          </a:xfrm>
          <a:prstGeom prst="rect">
            <a:avLst/>
          </a:prstGeom>
          <a:no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228690" y="2736000"/>
            <a:ext cx="2196000" cy="1224000"/>
          </a:xfrm>
          <a:prstGeom prst="rect">
            <a:avLst/>
          </a:prstGeom>
          <a:no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228690" y="5472000"/>
            <a:ext cx="2196000" cy="1224000"/>
          </a:xfrm>
          <a:prstGeom prst="rect">
            <a:avLst/>
          </a:prstGeom>
          <a:no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228690" y="1368000"/>
            <a:ext cx="2196000" cy="1224000"/>
          </a:xfrm>
          <a:prstGeom prst="rect">
            <a:avLst/>
          </a:prstGeom>
          <a:no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56000" y="5544000"/>
            <a:ext cx="6192000" cy="1152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Ruminant Livestock</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368000"/>
            <a:ext cx="6192380" cy="4176000"/>
          </a:xfrm>
          <a:prstGeom prst="rect">
            <a:avLst/>
          </a:prstGeom>
        </p:spPr>
      </p:pic>
    </p:spTree>
    <p:extLst>
      <p:ext uri="{BB962C8B-B14F-4D97-AF65-F5344CB8AC3E}">
        <p14:creationId xmlns:p14="http://schemas.microsoft.com/office/powerpoint/2010/main" val="1075666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GHG?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748" y="2808000"/>
            <a:ext cx="1193944" cy="1055675"/>
          </a:xfrm>
          <a:prstGeom prst="rect">
            <a:avLst/>
          </a:prstGeom>
        </p:spPr>
      </p:pic>
      <p:pic>
        <p:nvPicPr>
          <p:cNvPr id="5" name="Picture 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18291" y="1440000"/>
            <a:ext cx="1997223" cy="950327"/>
          </a:xfrm>
          <a:prstGeom prst="rect">
            <a:avLst/>
          </a:prstGeom>
        </p:spPr>
      </p:pic>
      <p:pic>
        <p:nvPicPr>
          <p:cNvPr id="6" name="Picture 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50854" y="4176000"/>
            <a:ext cx="1755800" cy="978859"/>
          </a:xfrm>
          <a:prstGeom prst="rect">
            <a:avLst/>
          </a:prstGeom>
        </p:spPr>
      </p:pic>
      <p:pic>
        <p:nvPicPr>
          <p:cNvPr id="7" name="Picture 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52170" y="5544000"/>
            <a:ext cx="1729463" cy="1152244"/>
          </a:xfrm>
          <a:prstGeom prst="rect">
            <a:avLst/>
          </a:prstGeom>
        </p:spPr>
      </p:pic>
      <p:sp>
        <p:nvSpPr>
          <p:cNvPr id="10" name="Rectangle 9"/>
          <p:cNvSpPr/>
          <p:nvPr/>
        </p:nvSpPr>
        <p:spPr>
          <a:xfrm>
            <a:off x="8400690" y="1368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A</a:t>
            </a:r>
          </a:p>
        </p:txBody>
      </p:sp>
      <p:sp>
        <p:nvSpPr>
          <p:cNvPr id="11" name="Rectangle 10"/>
          <p:cNvSpPr/>
          <p:nvPr/>
        </p:nvSpPr>
        <p:spPr>
          <a:xfrm>
            <a:off x="8400690" y="2736000"/>
            <a:ext cx="828000" cy="1224000"/>
          </a:xfrm>
          <a:prstGeom prst="rect">
            <a:avLst/>
          </a:prstGeom>
          <a:solidFill>
            <a:srgbClr val="FEC33D"/>
          </a:solid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B</a:t>
            </a:r>
          </a:p>
        </p:txBody>
      </p:sp>
      <p:sp>
        <p:nvSpPr>
          <p:cNvPr id="12" name="Rectangle 11"/>
          <p:cNvSpPr/>
          <p:nvPr/>
        </p:nvSpPr>
        <p:spPr>
          <a:xfrm>
            <a:off x="8400690" y="4104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C</a:t>
            </a:r>
          </a:p>
        </p:txBody>
      </p:sp>
      <p:sp>
        <p:nvSpPr>
          <p:cNvPr id="13" name="Rectangle 12"/>
          <p:cNvSpPr/>
          <p:nvPr/>
        </p:nvSpPr>
        <p:spPr>
          <a:xfrm>
            <a:off x="8400690" y="5472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D</a:t>
            </a:r>
          </a:p>
        </p:txBody>
      </p:sp>
      <p:sp>
        <p:nvSpPr>
          <p:cNvPr id="15" name="Rectangle 14"/>
          <p:cNvSpPr/>
          <p:nvPr/>
        </p:nvSpPr>
        <p:spPr>
          <a:xfrm>
            <a:off x="9228690" y="4104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228690" y="2736000"/>
            <a:ext cx="2196000" cy="1224000"/>
          </a:xfrm>
          <a:prstGeom prst="rect">
            <a:avLst/>
          </a:prstGeom>
          <a:no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228690" y="5472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228690" y="1368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56000" y="5544000"/>
            <a:ext cx="6192000" cy="1152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Ruminant Livestock</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368000"/>
            <a:ext cx="6192380" cy="4176000"/>
          </a:xfrm>
          <a:prstGeom prst="rect">
            <a:avLst/>
          </a:prstGeom>
        </p:spPr>
      </p:pic>
    </p:spTree>
    <p:extLst>
      <p:ext uri="{BB962C8B-B14F-4D97-AF65-F5344CB8AC3E}">
        <p14:creationId xmlns:p14="http://schemas.microsoft.com/office/powerpoint/2010/main" val="269438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GHG?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8748" y="2808000"/>
            <a:ext cx="1193944" cy="10556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8291" y="1440000"/>
            <a:ext cx="1997223" cy="9503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0854" y="4176000"/>
            <a:ext cx="1755800" cy="97885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2170" y="5544000"/>
            <a:ext cx="1729463" cy="1152244"/>
          </a:xfrm>
          <a:prstGeom prst="rect">
            <a:avLst/>
          </a:prstGeom>
        </p:spPr>
      </p:pic>
      <p:sp>
        <p:nvSpPr>
          <p:cNvPr id="10" name="Rectangle 9"/>
          <p:cNvSpPr/>
          <p:nvPr/>
        </p:nvSpPr>
        <p:spPr>
          <a:xfrm>
            <a:off x="8400690" y="1368000"/>
            <a:ext cx="828000" cy="1224000"/>
          </a:xfrm>
          <a:prstGeom prst="rect">
            <a:avLst/>
          </a:prstGeom>
          <a:solidFill>
            <a:srgbClr val="8EC63F"/>
          </a:solid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A</a:t>
            </a:r>
          </a:p>
        </p:txBody>
      </p:sp>
      <p:sp>
        <p:nvSpPr>
          <p:cNvPr id="11" name="Rectangle 10"/>
          <p:cNvSpPr/>
          <p:nvPr/>
        </p:nvSpPr>
        <p:spPr>
          <a:xfrm>
            <a:off x="8400690" y="2736000"/>
            <a:ext cx="828000" cy="1224000"/>
          </a:xfrm>
          <a:prstGeom prst="rect">
            <a:avLst/>
          </a:prstGeom>
          <a:solidFill>
            <a:srgbClr val="FEC33D"/>
          </a:solid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B</a:t>
            </a:r>
          </a:p>
        </p:txBody>
      </p:sp>
      <p:sp>
        <p:nvSpPr>
          <p:cNvPr id="12" name="Rectangle 11"/>
          <p:cNvSpPr/>
          <p:nvPr/>
        </p:nvSpPr>
        <p:spPr>
          <a:xfrm>
            <a:off x="8400690" y="4104000"/>
            <a:ext cx="828000" cy="1224000"/>
          </a:xfrm>
          <a:prstGeom prst="rect">
            <a:avLst/>
          </a:prstGeom>
          <a:solidFill>
            <a:srgbClr val="4C1AB2"/>
          </a:solid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C</a:t>
            </a:r>
          </a:p>
        </p:txBody>
      </p:sp>
      <p:sp>
        <p:nvSpPr>
          <p:cNvPr id="13" name="Rectangle 12"/>
          <p:cNvSpPr/>
          <p:nvPr/>
        </p:nvSpPr>
        <p:spPr>
          <a:xfrm>
            <a:off x="8400690" y="5472000"/>
            <a:ext cx="828000" cy="1224000"/>
          </a:xfrm>
          <a:prstGeom prst="rect">
            <a:avLst/>
          </a:prstGeom>
          <a:solidFill>
            <a:srgbClr val="D73194"/>
          </a:solid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bg1"/>
                </a:solidFill>
              </a:rPr>
              <a:t>D</a:t>
            </a:r>
          </a:p>
        </p:txBody>
      </p:sp>
      <p:sp>
        <p:nvSpPr>
          <p:cNvPr id="15" name="Rectangle 14"/>
          <p:cNvSpPr/>
          <p:nvPr/>
        </p:nvSpPr>
        <p:spPr>
          <a:xfrm>
            <a:off x="9228690" y="4104000"/>
            <a:ext cx="2196000" cy="1224000"/>
          </a:xfrm>
          <a:prstGeom prst="rect">
            <a:avLst/>
          </a:prstGeom>
          <a:noFill/>
          <a:ln w="19050">
            <a:solidFill>
              <a:srgbClr val="4C1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228690" y="2736000"/>
            <a:ext cx="2196000" cy="1224000"/>
          </a:xfrm>
          <a:prstGeom prst="rect">
            <a:avLst/>
          </a:prstGeom>
          <a:noFill/>
          <a:ln w="19050">
            <a:solidFill>
              <a:srgbClr val="FEC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228690" y="5472000"/>
            <a:ext cx="2196000" cy="1224000"/>
          </a:xfrm>
          <a:prstGeom prst="rect">
            <a:avLst/>
          </a:prstGeom>
          <a:noFill/>
          <a:ln w="19050">
            <a:solidFill>
              <a:srgbClr val="D73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228690" y="1368000"/>
            <a:ext cx="2196000" cy="1224000"/>
          </a:xfrm>
          <a:prstGeom prst="rect">
            <a:avLst/>
          </a:prstGeom>
          <a:no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56000" y="5544000"/>
            <a:ext cx="6192000" cy="1152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Burning of Oil</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368000"/>
            <a:ext cx="6197714" cy="4176000"/>
          </a:xfrm>
          <a:prstGeom prst="rect">
            <a:avLst/>
          </a:prstGeom>
        </p:spPr>
      </p:pic>
    </p:spTree>
    <p:extLst>
      <p:ext uri="{BB962C8B-B14F-4D97-AF65-F5344CB8AC3E}">
        <p14:creationId xmlns:p14="http://schemas.microsoft.com/office/powerpoint/2010/main" val="2845334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GHG?</a:t>
            </a:r>
          </a:p>
        </p:txBody>
      </p:sp>
      <p:pic>
        <p:nvPicPr>
          <p:cNvPr id="4" name="Picture 3"/>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728748" y="2808000"/>
            <a:ext cx="1193944" cy="10556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8291" y="1440000"/>
            <a:ext cx="1997223" cy="950327"/>
          </a:xfrm>
          <a:prstGeom prst="rect">
            <a:avLst/>
          </a:prstGeom>
        </p:spPr>
      </p:pic>
      <p:pic>
        <p:nvPicPr>
          <p:cNvPr id="6" name="Picture 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50854" y="4176000"/>
            <a:ext cx="1755800" cy="978859"/>
          </a:xfrm>
          <a:prstGeom prst="rect">
            <a:avLst/>
          </a:prstGeom>
        </p:spPr>
      </p:pic>
      <p:pic>
        <p:nvPicPr>
          <p:cNvPr id="7" name="Picture 6"/>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452170" y="5544000"/>
            <a:ext cx="1729463" cy="1152244"/>
          </a:xfrm>
          <a:prstGeom prst="rect">
            <a:avLst/>
          </a:prstGeom>
        </p:spPr>
      </p:pic>
      <p:sp>
        <p:nvSpPr>
          <p:cNvPr id="10" name="Rectangle 9"/>
          <p:cNvSpPr/>
          <p:nvPr/>
        </p:nvSpPr>
        <p:spPr>
          <a:xfrm>
            <a:off x="8400690" y="1368000"/>
            <a:ext cx="828000" cy="1224000"/>
          </a:xfrm>
          <a:prstGeom prst="rect">
            <a:avLst/>
          </a:prstGeom>
          <a:solidFill>
            <a:srgbClr val="8EC63F"/>
          </a:solid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A</a:t>
            </a:r>
          </a:p>
        </p:txBody>
      </p:sp>
      <p:sp>
        <p:nvSpPr>
          <p:cNvPr id="11" name="Rectangle 10"/>
          <p:cNvSpPr/>
          <p:nvPr/>
        </p:nvSpPr>
        <p:spPr>
          <a:xfrm>
            <a:off x="8400690" y="2736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B</a:t>
            </a:r>
          </a:p>
        </p:txBody>
      </p:sp>
      <p:sp>
        <p:nvSpPr>
          <p:cNvPr id="12" name="Rectangle 11"/>
          <p:cNvSpPr/>
          <p:nvPr/>
        </p:nvSpPr>
        <p:spPr>
          <a:xfrm>
            <a:off x="8400690" y="4104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C</a:t>
            </a:r>
          </a:p>
        </p:txBody>
      </p:sp>
      <p:sp>
        <p:nvSpPr>
          <p:cNvPr id="13" name="Rectangle 12"/>
          <p:cNvSpPr/>
          <p:nvPr/>
        </p:nvSpPr>
        <p:spPr>
          <a:xfrm>
            <a:off x="8400690" y="5472000"/>
            <a:ext cx="828000" cy="1224000"/>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a:t>D</a:t>
            </a:r>
          </a:p>
        </p:txBody>
      </p:sp>
      <p:sp>
        <p:nvSpPr>
          <p:cNvPr id="15" name="Rectangle 14"/>
          <p:cNvSpPr/>
          <p:nvPr/>
        </p:nvSpPr>
        <p:spPr>
          <a:xfrm>
            <a:off x="9228690" y="4104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228690" y="2736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228690" y="5472000"/>
            <a:ext cx="2196000" cy="1224000"/>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9228690" y="1368000"/>
            <a:ext cx="2196000" cy="1224000"/>
          </a:xfrm>
          <a:prstGeom prst="rect">
            <a:avLst/>
          </a:prstGeom>
          <a:noFill/>
          <a:ln w="19050">
            <a:solidFill>
              <a:srgbClr val="8E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56000" y="5544000"/>
            <a:ext cx="6192000" cy="1152000"/>
          </a:xfrm>
          <a:prstGeom prst="rect">
            <a:avLst/>
          </a:prstGeom>
          <a:solidFill>
            <a:srgbClr val="C3C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Burning Oil</a:t>
            </a:r>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1368000"/>
            <a:ext cx="6197714" cy="4176000"/>
          </a:xfrm>
          <a:prstGeom prst="rect">
            <a:avLst/>
          </a:prstGeom>
        </p:spPr>
      </p:pic>
    </p:spTree>
    <p:extLst>
      <p:ext uri="{BB962C8B-B14F-4D97-AF65-F5344CB8AC3E}">
        <p14:creationId xmlns:p14="http://schemas.microsoft.com/office/powerpoint/2010/main" val="339123673"/>
      </p:ext>
    </p:extLst>
  </p:cSld>
  <p:clrMapOvr>
    <a:masterClrMapping/>
  </p:clrMapOvr>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D36D1E8916A843BE9AD57D4246CCC5" ma:contentTypeVersion="13" ma:contentTypeDescription="Create a new document." ma:contentTypeScope="" ma:versionID="6864ef00adf98c0fff353b8cb6fb4ffb">
  <xsd:schema xmlns:xsd="http://www.w3.org/2001/XMLSchema" xmlns:xs="http://www.w3.org/2001/XMLSchema" xmlns:p="http://schemas.microsoft.com/office/2006/metadata/properties" xmlns:ns3="c6aee2bb-5954-4e5b-8e2c-b3d0c2c6abc8" xmlns:ns4="f8207e97-f55c-4789-a0dc-ee06b26ff4a5" targetNamespace="http://schemas.microsoft.com/office/2006/metadata/properties" ma:root="true" ma:fieldsID="092da353ea380d8d5c62d4c00572defd" ns3:_="" ns4:_="">
    <xsd:import namespace="c6aee2bb-5954-4e5b-8e2c-b3d0c2c6abc8"/>
    <xsd:import namespace="f8207e97-f55c-4789-a0dc-ee06b26ff4a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ee2bb-5954-4e5b-8e2c-b3d0c2c6ab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207e97-f55c-4789-a0dc-ee06b26ff4a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5F6F7D-6BD1-4EE7-AC15-8181E09C3E10}">
  <ds:schemaRefs>
    <ds:schemaRef ds:uri="http://schemas.microsoft.com/sharepoint/v3/contenttype/forms"/>
  </ds:schemaRefs>
</ds:datastoreItem>
</file>

<file path=customXml/itemProps2.xml><?xml version="1.0" encoding="utf-8"?>
<ds:datastoreItem xmlns:ds="http://schemas.openxmlformats.org/officeDocument/2006/customXml" ds:itemID="{2AB078EA-39B4-440E-BC8F-938DE372D3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aee2bb-5954-4e5b-8e2c-b3d0c2c6abc8"/>
    <ds:schemaRef ds:uri="f8207e97-f55c-4789-a0dc-ee06b26ff4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507F93-054E-43D1-8CA8-32B765E7C23F}">
  <ds:schemaRefs>
    <ds:schemaRef ds:uri="f8207e97-f55c-4789-a0dc-ee06b26ff4a5"/>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c6aee2bb-5954-4e5b-8e2c-b3d0c2c6abc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7759</TotalTime>
  <Words>4152</Words>
  <Application>Microsoft Office PowerPoint</Application>
  <PresentationFormat>Widescreen</PresentationFormat>
  <Paragraphs>459</Paragraphs>
  <Slides>31</Slides>
  <Notes>31</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Wingdings</vt:lpstr>
      <vt:lpstr>6_Office Theme</vt:lpstr>
      <vt:lpstr>The Greenhouse Gas Quiz</vt:lpstr>
      <vt:lpstr>The greenhouse gases</vt:lpstr>
      <vt:lpstr>The greenhouse gas quiz</vt:lpstr>
      <vt:lpstr>Which GHG?</vt:lpstr>
      <vt:lpstr>Which GHG?</vt:lpstr>
      <vt:lpstr>Which GHG?</vt:lpstr>
      <vt:lpstr>Which GHG?</vt:lpstr>
      <vt:lpstr>Which GHG?</vt:lpstr>
      <vt:lpstr>Which GHG?</vt:lpstr>
      <vt:lpstr>Which GHG?</vt:lpstr>
      <vt:lpstr>Which GHG?</vt:lpstr>
      <vt:lpstr>Which GHG?</vt:lpstr>
      <vt:lpstr>Which GHG?</vt:lpstr>
      <vt:lpstr>Which GHG?</vt:lpstr>
      <vt:lpstr>Which GHG?</vt:lpstr>
      <vt:lpstr>Which GHG?</vt:lpstr>
      <vt:lpstr>Which GHG?</vt:lpstr>
      <vt:lpstr>Which GHG?</vt:lpstr>
      <vt:lpstr>Which GHG?</vt:lpstr>
      <vt:lpstr>Which GHG?</vt:lpstr>
      <vt:lpstr>Which GHG?</vt:lpstr>
      <vt:lpstr>Which GHG?</vt:lpstr>
      <vt:lpstr>Which GHG?</vt:lpstr>
      <vt:lpstr>The greenhouse gas sources</vt:lpstr>
      <vt:lpstr>Sources of carbon dioxide (CO2)</vt:lpstr>
      <vt:lpstr>Sources of methane (CH4)</vt:lpstr>
      <vt:lpstr>Sources of nitrous oxide (N2O)</vt:lpstr>
      <vt:lpstr>Sources of F-gases</vt:lpstr>
      <vt:lpstr>GHG Emissions by Sector</vt:lpstr>
      <vt:lpstr>GHG Emissions by Gas</vt:lpstr>
      <vt:lpstr>GHG Emissions by Sector &amp; Gas</vt:lpstr>
    </vt:vector>
  </TitlesOfParts>
  <Company>MMU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Dunk</dc:creator>
  <cp:lastModifiedBy>Rachel Soper</cp:lastModifiedBy>
  <cp:revision>359</cp:revision>
  <dcterms:created xsi:type="dcterms:W3CDTF">2019-09-16T00:23:18Z</dcterms:created>
  <dcterms:modified xsi:type="dcterms:W3CDTF">2021-06-08T16:21:39Z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0x01010061D36D1E8916A843BE9AD57D4246CCC5</vt:lpwstr>
  </property>
</Properties>
</file>