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68" r:id="rId6"/>
    <p:sldMasterId id="2147483670" r:id="rId7"/>
  </p:sldMasterIdLst>
  <p:notesMasterIdLst>
    <p:notesMasterId r:id="rId22"/>
  </p:notesMasterIdLst>
  <p:sldIdLst>
    <p:sldId id="258" r:id="rId8"/>
    <p:sldId id="318" r:id="rId9"/>
    <p:sldId id="319" r:id="rId10"/>
    <p:sldId id="320" r:id="rId11"/>
    <p:sldId id="338" r:id="rId12"/>
    <p:sldId id="337" r:id="rId13"/>
    <p:sldId id="328" r:id="rId14"/>
    <p:sldId id="341" r:id="rId15"/>
    <p:sldId id="342" r:id="rId16"/>
    <p:sldId id="344" r:id="rId17"/>
    <p:sldId id="345" r:id="rId18"/>
    <p:sldId id="346" r:id="rId19"/>
    <p:sldId id="331" r:id="rId20"/>
    <p:sldId id="308"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79218" autoAdjust="0"/>
  </p:normalViewPr>
  <p:slideViewPr>
    <p:cSldViewPr>
      <p:cViewPr varScale="1">
        <p:scale>
          <a:sx n="59" d="100"/>
          <a:sy n="59" d="100"/>
        </p:scale>
        <p:origin x="175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C967D5E-789A-4767-A8C2-01A68EA084C2}" type="datetimeFigureOut">
              <a:rPr lang="en-GB" smtClean="0"/>
              <a:t>22/09/2015</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9DCA46B-E282-4BF6-A720-5CF517444AF4}" type="slidenum">
              <a:rPr lang="en-GB" smtClean="0"/>
              <a:t>‹#›</a:t>
            </a:fld>
            <a:endParaRPr lang="en-GB" dirty="0"/>
          </a:p>
        </p:txBody>
      </p:sp>
    </p:spTree>
    <p:extLst>
      <p:ext uri="{BB962C8B-B14F-4D97-AF65-F5344CB8AC3E}">
        <p14:creationId xmlns:p14="http://schemas.microsoft.com/office/powerpoint/2010/main" val="1131898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79DCA46B-E282-4BF6-A720-5CF517444AF4}" type="slidenum">
              <a:rPr lang="en-GB" smtClean="0"/>
              <a:t>1</a:t>
            </a:fld>
            <a:endParaRPr lang="en-GB" dirty="0"/>
          </a:p>
        </p:txBody>
      </p:sp>
    </p:spTree>
    <p:extLst>
      <p:ext uri="{BB962C8B-B14F-4D97-AF65-F5344CB8AC3E}">
        <p14:creationId xmlns:p14="http://schemas.microsoft.com/office/powerpoint/2010/main" val="1115869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But do students care about sustainability?</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Over the last 4 years, we have conducted large-scale research with the HEA (higher education academy) on student attitudes to sustainability. The findings show that:</a:t>
            </a:r>
          </a:p>
          <a:p>
            <a:r>
              <a:rPr lang="en-GB" sz="1200" kern="1200" dirty="0" smtClean="0">
                <a:solidFill>
                  <a:schemeClr val="tx1"/>
                </a:solidFill>
                <a:effectLst/>
                <a:latin typeface="+mn-lt"/>
                <a:ea typeface="+mn-ea"/>
                <a:cs typeface="+mn-cs"/>
              </a:rPr>
              <a:t>- 2/3 students said they want to learn more about sustainability</a:t>
            </a:r>
          </a:p>
          <a:p>
            <a:r>
              <a:rPr lang="en-GB" sz="1200" kern="1200" dirty="0" smtClean="0">
                <a:solidFill>
                  <a:schemeClr val="tx1"/>
                </a:solidFill>
                <a:effectLst/>
                <a:latin typeface="+mn-lt"/>
                <a:ea typeface="+mn-ea"/>
                <a:cs typeface="+mn-cs"/>
              </a:rPr>
              <a:t>- 80% believe sustainable development is something which universities should actively incorporate and promote</a:t>
            </a:r>
          </a:p>
          <a:p>
            <a:r>
              <a:rPr lang="en-GB" sz="1200" kern="1200" dirty="0" smtClean="0">
                <a:solidFill>
                  <a:schemeClr val="tx1"/>
                </a:solidFill>
                <a:effectLst/>
                <a:latin typeface="+mn-lt"/>
                <a:ea typeface="+mn-ea"/>
                <a:cs typeface="+mn-cs"/>
              </a:rPr>
              <a:t>- 2/3 said they would willingly get paid £1000 less a year, if the company they worked for had a good environmental and ethical record.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(latest year was 7000 students)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Students </a:t>
            </a:r>
            <a:r>
              <a:rPr lang="en-GB" sz="1200" i="1" kern="1200" dirty="0" smtClean="0">
                <a:solidFill>
                  <a:schemeClr val="tx1"/>
                </a:solidFill>
                <a:effectLst/>
                <a:latin typeface="+mn-lt"/>
                <a:ea typeface="+mn-ea"/>
                <a:cs typeface="+mn-cs"/>
              </a:rPr>
              <a:t>want</a:t>
            </a:r>
            <a:r>
              <a:rPr lang="en-GB" sz="1200" kern="1200" dirty="0" smtClean="0">
                <a:solidFill>
                  <a:schemeClr val="tx1"/>
                </a:solidFill>
                <a:effectLst/>
                <a:latin typeface="+mn-lt"/>
                <a:ea typeface="+mn-ea"/>
                <a:cs typeface="+mn-cs"/>
              </a:rPr>
              <a:t> to engage with this agenda and gain vital employability skills for their future careers. </a:t>
            </a:r>
          </a:p>
          <a:p>
            <a:endParaRPr lang="en-GB" dirty="0"/>
          </a:p>
        </p:txBody>
      </p:sp>
      <p:sp>
        <p:nvSpPr>
          <p:cNvPr id="4" name="Slide Number Placeholder 3"/>
          <p:cNvSpPr>
            <a:spLocks noGrp="1"/>
          </p:cNvSpPr>
          <p:nvPr>
            <p:ph type="sldNum" sz="quarter" idx="10"/>
          </p:nvPr>
        </p:nvSpPr>
        <p:spPr/>
        <p:txBody>
          <a:bodyPr/>
          <a:lstStyle/>
          <a:p>
            <a:fld id="{79DCA46B-E282-4BF6-A720-5CF517444AF4}"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15679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But why should we engage students in particular?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professor David Orr states that the destruction of the planet is not the work of ignorant people. It’s the actions of extremely well-qualified people who have been through our education system. Education can equip people to be more effective vandals of the earth.</a:t>
            </a:r>
          </a:p>
          <a:p>
            <a:r>
              <a:rPr lang="en-GB"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DA4A988-EAF9-4F2C-BF0B-FEE2C19924D4}"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706515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PILOT INSTITUTIONS</a:t>
            </a:r>
          </a:p>
          <a:p>
            <a:pPr marL="285750" indent="-285750">
              <a:buFont typeface="Arial" panose="020B0604020202020204" pitchFamily="34" charset="0"/>
              <a:buChar char="•"/>
            </a:pPr>
            <a:r>
              <a:rPr lang="en-GB" sz="1200" dirty="0" smtClean="0"/>
              <a:t>Coventry University</a:t>
            </a:r>
          </a:p>
          <a:p>
            <a:pPr marL="285750" indent="-285750">
              <a:buFont typeface="Arial" panose="020B0604020202020204" pitchFamily="34" charset="0"/>
              <a:buChar char="•"/>
            </a:pPr>
            <a:r>
              <a:rPr lang="en-GB" sz="1200" dirty="0" smtClean="0"/>
              <a:t>Dumfries and Galloway College</a:t>
            </a:r>
          </a:p>
          <a:p>
            <a:pPr marL="285750" indent="-285750">
              <a:buFont typeface="Arial" panose="020B0604020202020204" pitchFamily="34" charset="0"/>
              <a:buChar char="•"/>
            </a:pPr>
            <a:r>
              <a:rPr lang="en-GB" sz="1200" dirty="0" smtClean="0"/>
              <a:t>Edinburgh University</a:t>
            </a:r>
          </a:p>
          <a:p>
            <a:pPr marL="285750" indent="-285750">
              <a:buFont typeface="Arial" panose="020B0604020202020204" pitchFamily="34" charset="0"/>
              <a:buChar char="•"/>
            </a:pPr>
            <a:r>
              <a:rPr lang="en-GB" sz="1200" dirty="0" smtClean="0"/>
              <a:t>Keele University</a:t>
            </a:r>
          </a:p>
          <a:p>
            <a:pPr marL="285750" indent="-285750">
              <a:buFont typeface="Arial" panose="020B0604020202020204" pitchFamily="34" charset="0"/>
              <a:buChar char="•"/>
            </a:pPr>
            <a:r>
              <a:rPr lang="en-GB" sz="1200" dirty="0" smtClean="0"/>
              <a:t>Manchester Metropolitan University</a:t>
            </a:r>
          </a:p>
          <a:p>
            <a:pPr marL="285750" indent="-285750">
              <a:buFont typeface="Arial" panose="020B0604020202020204" pitchFamily="34" charset="0"/>
              <a:buChar char="•"/>
            </a:pPr>
            <a:r>
              <a:rPr lang="en-GB" sz="1200" dirty="0" smtClean="0"/>
              <a:t>Sheffield College </a:t>
            </a:r>
          </a:p>
          <a:p>
            <a:pPr marL="285750" indent="-285750">
              <a:buFont typeface="Arial" panose="020B0604020202020204" pitchFamily="34" charset="0"/>
              <a:buChar char="•"/>
            </a:pPr>
            <a:r>
              <a:rPr lang="en-GB" sz="1200" dirty="0" smtClean="0"/>
              <a:t>South Lanarkshire College</a:t>
            </a:r>
          </a:p>
          <a:p>
            <a:pPr marL="285750" indent="-285750">
              <a:buFont typeface="Arial" panose="020B0604020202020204" pitchFamily="34" charset="0"/>
              <a:buChar char="•"/>
            </a:pPr>
            <a:r>
              <a:rPr lang="en-GB" sz="1200" dirty="0" smtClean="0"/>
              <a:t>SRUC –Scotland’s Rural College</a:t>
            </a:r>
          </a:p>
          <a:p>
            <a:pPr marL="285750" indent="-285750">
              <a:buFont typeface="Arial" panose="020B0604020202020204" pitchFamily="34" charset="0"/>
              <a:buChar char="•"/>
            </a:pPr>
            <a:r>
              <a:rPr lang="en-GB" sz="1200" dirty="0" smtClean="0"/>
              <a:t>University of Bristol</a:t>
            </a:r>
          </a:p>
          <a:p>
            <a:pPr marL="285750" indent="-285750">
              <a:buFont typeface="Arial" panose="020B0604020202020204" pitchFamily="34" charset="0"/>
              <a:buChar char="•"/>
            </a:pPr>
            <a:r>
              <a:rPr lang="en-GB" sz="1200" dirty="0" smtClean="0"/>
              <a:t>University of Chester</a:t>
            </a:r>
          </a:p>
          <a:p>
            <a:pPr marL="285750" indent="-285750">
              <a:buFont typeface="Arial" panose="020B0604020202020204" pitchFamily="34" charset="0"/>
              <a:buChar char="•"/>
            </a:pPr>
            <a:r>
              <a:rPr lang="en-GB" sz="1200" dirty="0" smtClean="0"/>
              <a:t>University of Plymouth</a:t>
            </a:r>
          </a:p>
          <a:p>
            <a:pPr marL="285750" indent="-285750">
              <a:buFont typeface="Arial" panose="020B0604020202020204" pitchFamily="34" charset="0"/>
              <a:buChar char="•"/>
            </a:pPr>
            <a:r>
              <a:rPr lang="en-GB" sz="1200" dirty="0" smtClean="0"/>
              <a:t>University of Worcester</a:t>
            </a:r>
          </a:p>
          <a:p>
            <a:pPr marL="285750" indent="-285750">
              <a:buFont typeface="Arial" panose="020B0604020202020204" pitchFamily="34" charset="0"/>
              <a:buChar char="•"/>
            </a:pPr>
            <a:r>
              <a:rPr lang="en-GB" sz="1200" dirty="0" smtClean="0"/>
              <a:t>South Thames College</a:t>
            </a:r>
          </a:p>
          <a:p>
            <a:endParaRPr lang="en-GB" dirty="0"/>
          </a:p>
        </p:txBody>
      </p:sp>
      <p:sp>
        <p:nvSpPr>
          <p:cNvPr id="4" name="Slide Number Placeholder 3"/>
          <p:cNvSpPr>
            <a:spLocks noGrp="1"/>
          </p:cNvSpPr>
          <p:nvPr>
            <p:ph type="sldNum" sz="quarter" idx="10"/>
          </p:nvPr>
        </p:nvSpPr>
        <p:spPr/>
        <p:txBody>
          <a:bodyPr/>
          <a:lstStyle/>
          <a:p>
            <a:fld id="{79DCA46B-E282-4BF6-A720-5CF517444AF4}" type="slidenum">
              <a:rPr lang="en-GB" smtClean="0"/>
              <a:t>7</a:t>
            </a:fld>
            <a:endParaRPr lang="en-GB" dirty="0"/>
          </a:p>
        </p:txBody>
      </p:sp>
    </p:spTree>
    <p:extLst>
      <p:ext uri="{BB962C8B-B14F-4D97-AF65-F5344CB8AC3E}">
        <p14:creationId xmlns:p14="http://schemas.microsoft.com/office/powerpoint/2010/main" val="3272305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smtClean="0"/>
              <a:t>400 actions completed by the 13 partnerships</a:t>
            </a:r>
            <a:r>
              <a:rPr lang="en-GB" sz="1200" dirty="0" smtClean="0"/>
              <a:t>:</a:t>
            </a:r>
          </a:p>
          <a:p>
            <a:r>
              <a:rPr lang="en-GB" sz="1200" dirty="0" smtClean="0"/>
              <a:t>Conducted a survey of students;</a:t>
            </a:r>
          </a:p>
          <a:p>
            <a:r>
              <a:rPr lang="en-GB" sz="1200" dirty="0" smtClean="0"/>
              <a:t>Created a coordinating group;</a:t>
            </a:r>
          </a:p>
          <a:p>
            <a:r>
              <a:rPr lang="en-GB" sz="1200" dirty="0" smtClean="0"/>
              <a:t>Developed a SMART action plan with senior-level support;</a:t>
            </a:r>
          </a:p>
          <a:p>
            <a:r>
              <a:rPr lang="en-GB" sz="1200" dirty="0" smtClean="0"/>
              <a:t>Gained the support of high-level champions within both the students’ union and the university/college; </a:t>
            </a:r>
          </a:p>
          <a:p>
            <a:r>
              <a:rPr lang="en-GB" sz="1200" dirty="0" smtClean="0"/>
              <a:t>Included education for sustainable development within the institution’s learning and teaching strategy; </a:t>
            </a:r>
          </a:p>
          <a:p>
            <a:r>
              <a:rPr lang="en-GB" sz="1200" dirty="0" smtClean="0"/>
              <a:t>Developed professional development opportunities for relevant personnel on the issues covered by </a:t>
            </a:r>
            <a:r>
              <a:rPr lang="en-GB" sz="1200" i="1" dirty="0" smtClean="0"/>
              <a:t>Responsible Futures; </a:t>
            </a:r>
            <a:endParaRPr lang="en-GB" sz="1200" dirty="0" smtClean="0"/>
          </a:p>
          <a:p>
            <a:r>
              <a:rPr lang="en-GB" sz="1200" dirty="0" smtClean="0"/>
              <a:t>Held an internal event bringing together staff and students; </a:t>
            </a:r>
          </a:p>
          <a:p>
            <a:r>
              <a:rPr lang="en-GB" sz="1200" dirty="0" smtClean="0"/>
              <a:t>Made use of student coursework;</a:t>
            </a:r>
          </a:p>
          <a:p>
            <a:r>
              <a:rPr lang="en-GB" sz="1200" dirty="0" smtClean="0"/>
              <a:t>Developed informal curriculum activities.</a:t>
            </a:r>
          </a:p>
          <a:p>
            <a:pPr marL="0" indent="0">
              <a:buNone/>
            </a:pPr>
            <a:endParaRPr lang="en-GB" sz="1200" dirty="0" smtClean="0"/>
          </a:p>
          <a:p>
            <a:pPr marL="0" indent="0">
              <a:buNone/>
            </a:pPr>
            <a:r>
              <a:rPr lang="en-GB" sz="1200" dirty="0" smtClean="0"/>
              <a:t>Other impacts delivered by the pilot cohort include: </a:t>
            </a:r>
          </a:p>
          <a:p>
            <a:r>
              <a:rPr lang="en-GB" sz="1200" dirty="0" smtClean="0"/>
              <a:t>10 completed a curriculum audit/review;</a:t>
            </a:r>
          </a:p>
          <a:p>
            <a:r>
              <a:rPr lang="en-GB" sz="1200" dirty="0" smtClean="0"/>
              <a:t>11 engaged with their trustees and/or governors to gain high-level support; </a:t>
            </a:r>
          </a:p>
          <a:p>
            <a:r>
              <a:rPr lang="en-GB" sz="1200" dirty="0" smtClean="0"/>
              <a:t>8 embedded sustainability within their institutions’ learner attributes; </a:t>
            </a:r>
          </a:p>
          <a:p>
            <a:r>
              <a:rPr lang="en-GB" sz="1200" dirty="0" smtClean="0"/>
              <a:t>9 students’ unions passed formal policy;</a:t>
            </a:r>
          </a:p>
          <a:p>
            <a:r>
              <a:rPr lang="en-GB" sz="1200" dirty="0" smtClean="0"/>
              <a:t>8 institutions created ‘living laboratories’; </a:t>
            </a:r>
          </a:p>
          <a:p>
            <a:r>
              <a:rPr lang="en-GB" sz="1200" dirty="0" smtClean="0"/>
              <a:t>9 institutions offer interdisciplinary experiences relating to sustainability through the formal curriculum. </a:t>
            </a:r>
          </a:p>
          <a:p>
            <a:endParaRPr lang="en-GB" dirty="0"/>
          </a:p>
        </p:txBody>
      </p:sp>
      <p:sp>
        <p:nvSpPr>
          <p:cNvPr id="4" name="Slide Number Placeholder 3"/>
          <p:cNvSpPr>
            <a:spLocks noGrp="1"/>
          </p:cNvSpPr>
          <p:nvPr>
            <p:ph type="sldNum" sz="quarter" idx="10"/>
          </p:nvPr>
        </p:nvSpPr>
        <p:spPr/>
        <p:txBody>
          <a:bodyPr/>
          <a:lstStyle/>
          <a:p>
            <a:fld id="{D62FD064-93D8-4F22-9B16-5AB83578FBF0}" type="slidenum">
              <a:rPr lang="en-GB" smtClean="0"/>
              <a:t>10</a:t>
            </a:fld>
            <a:endParaRPr lang="en-GB"/>
          </a:p>
        </p:txBody>
      </p:sp>
    </p:spTree>
    <p:extLst>
      <p:ext uri="{BB962C8B-B14F-4D97-AF65-F5344CB8AC3E}">
        <p14:creationId xmlns:p14="http://schemas.microsoft.com/office/powerpoint/2010/main" val="1111738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DCA46B-E282-4BF6-A720-5CF517444AF4}" type="slidenum">
              <a:rPr lang="en-GB" smtClean="0"/>
              <a:t>14</a:t>
            </a:fld>
            <a:endParaRPr lang="en-GB" dirty="0"/>
          </a:p>
        </p:txBody>
      </p:sp>
    </p:spTree>
    <p:extLst>
      <p:ext uri="{BB962C8B-B14F-4D97-AF65-F5344CB8AC3E}">
        <p14:creationId xmlns:p14="http://schemas.microsoft.com/office/powerpoint/2010/main" val="2876958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endParaRPr lang="en-US" sz="2400" dirty="0">
              <a:solidFill>
                <a:srgbClr val="000000"/>
              </a:solidFill>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en-US" sz="2400" dirty="0">
              <a:solidFill>
                <a:srgbClr val="000000"/>
              </a:solidFill>
            </a:endParaRPr>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pPr eaLnBrk="0" fontAlgn="base" hangingPunct="0">
              <a:spcBef>
                <a:spcPct val="0"/>
              </a:spcBef>
              <a:spcAft>
                <a:spcPct val="0"/>
              </a:spcAft>
            </a:pPr>
            <a:fld id="{47873637-2009-D645-8B8B-CC06CD09524E}" type="slidenum">
              <a:rPr lang="en-US" sz="2400">
                <a:solidFill>
                  <a:srgbClr val="000000"/>
                </a:solidFill>
              </a:rPr>
              <a:pPr eaLnBrk="0" fontAlgn="base" hangingPunct="0">
                <a:spcBef>
                  <a:spcPct val="0"/>
                </a:spcBef>
                <a:spcAft>
                  <a:spcPct val="0"/>
                </a:spcAft>
              </a:pPr>
              <a:t>‹#›</a:t>
            </a:fld>
            <a:endParaRPr lang="en-US" sz="1400" dirty="0">
              <a:solidFill>
                <a:srgbClr val="000000"/>
              </a:solidFill>
              <a:latin typeface="Arial" charset="0"/>
            </a:endParaRPr>
          </a:p>
        </p:txBody>
      </p:sp>
    </p:spTree>
    <p:extLst>
      <p:ext uri="{BB962C8B-B14F-4D97-AF65-F5344CB8AC3E}">
        <p14:creationId xmlns:p14="http://schemas.microsoft.com/office/powerpoint/2010/main" val="32646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dirty="0">
              <a:solidFill>
                <a:prstClr val="black"/>
              </a:solidFill>
            </a:endParaRPr>
          </a:p>
        </p:txBody>
      </p:sp>
      <p:sp>
        <p:nvSpPr>
          <p:cNvPr id="4" name="Footer Placeholder 3"/>
          <p:cNvSpPr>
            <a:spLocks noGrp="1"/>
          </p:cNvSpPr>
          <p:nvPr>
            <p:ph type="ftr" sz="quarter" idx="11"/>
          </p:nvPr>
        </p:nvSpPr>
        <p:spPr/>
        <p:txBody>
          <a:bodyPr/>
          <a:lstStyle/>
          <a:p>
            <a:endParaRPr dirty="0">
              <a:solidFill>
                <a:prstClr val="black"/>
              </a:solidFill>
            </a:endParaRPr>
          </a:p>
        </p:txBody>
      </p:sp>
      <p:sp>
        <p:nvSpPr>
          <p:cNvPr id="5" name="Slide Number Placeholder 4"/>
          <p:cNvSpPr>
            <a:spLocks noGrp="1"/>
          </p:cNvSpPr>
          <p:nvPr>
            <p:ph type="sldNum" sz="quarter" idx="12"/>
          </p:nvPr>
        </p:nvSpPr>
        <p:spPr/>
        <p:txBody>
          <a:bodyPr/>
          <a:lstStyle/>
          <a:p>
            <a:fld id="{6B5A3540-B62F-4BD4-8C7C-1BE990BC3A5F}"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2231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dirty="0">
              <a:solidFill>
                <a:prstClr val="black"/>
              </a:solidFill>
            </a:endParaRPr>
          </a:p>
        </p:txBody>
      </p:sp>
      <p:sp>
        <p:nvSpPr>
          <p:cNvPr id="3" name="Footer Placeholder 2"/>
          <p:cNvSpPr>
            <a:spLocks noGrp="1"/>
          </p:cNvSpPr>
          <p:nvPr>
            <p:ph type="ftr" sz="quarter" idx="11"/>
          </p:nvPr>
        </p:nvSpPr>
        <p:spPr/>
        <p:txBody>
          <a:bodyPr/>
          <a:lstStyle/>
          <a:p>
            <a:endParaRPr dirty="0">
              <a:solidFill>
                <a:prstClr val="black"/>
              </a:solidFill>
            </a:endParaRPr>
          </a:p>
        </p:txBody>
      </p:sp>
      <p:sp>
        <p:nvSpPr>
          <p:cNvPr id="4" name="Slide Number Placeholder 3"/>
          <p:cNvSpPr>
            <a:spLocks noGrp="1"/>
          </p:cNvSpPr>
          <p:nvPr>
            <p:ph type="sldNum" sz="quarter" idx="12"/>
          </p:nvPr>
        </p:nvSpPr>
        <p:spPr/>
        <p:txBody>
          <a:bodyPr/>
          <a:lstStyle/>
          <a:p>
            <a:fld id="{E517B082-1B5E-4E28-8304-ADD826386776}"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59660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dirty="0">
              <a:solidFill>
                <a:prstClr val="black"/>
              </a:solidFill>
            </a:endParaRPr>
          </a:p>
        </p:txBody>
      </p:sp>
      <p:sp>
        <p:nvSpPr>
          <p:cNvPr id="6" name="Footer Placeholder 5"/>
          <p:cNvSpPr>
            <a:spLocks noGrp="1"/>
          </p:cNvSpPr>
          <p:nvPr>
            <p:ph type="ftr" sz="quarter" idx="11"/>
          </p:nvPr>
        </p:nvSpPr>
        <p:spPr/>
        <p:txBody>
          <a:bodyPr/>
          <a:lstStyle/>
          <a:p>
            <a:endParaRPr dirty="0">
              <a:solidFill>
                <a:prstClr val="black"/>
              </a:solidFill>
            </a:endParaRPr>
          </a:p>
        </p:txBody>
      </p:sp>
      <p:sp>
        <p:nvSpPr>
          <p:cNvPr id="7" name="Slide Number Placeholder 6"/>
          <p:cNvSpPr>
            <a:spLocks noGrp="1"/>
          </p:cNvSpPr>
          <p:nvPr>
            <p:ph type="sldNum" sz="quarter" idx="12"/>
          </p:nvPr>
        </p:nvSpPr>
        <p:spPr/>
        <p:txBody>
          <a:bodyPr/>
          <a:lstStyle/>
          <a:p>
            <a:fld id="{46FC3DD4-1B6F-4E43-86B0-C0EFBC40C2F0}"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1533792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endParaRPr lang="en-GB" dirty="0"/>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dirty="0">
              <a:solidFill>
                <a:prstClr val="black"/>
              </a:solidFill>
            </a:endParaRPr>
          </a:p>
        </p:txBody>
      </p:sp>
      <p:sp>
        <p:nvSpPr>
          <p:cNvPr id="6" name="Footer Placeholder 5"/>
          <p:cNvSpPr>
            <a:spLocks noGrp="1"/>
          </p:cNvSpPr>
          <p:nvPr>
            <p:ph type="ftr" sz="quarter" idx="11"/>
          </p:nvPr>
        </p:nvSpPr>
        <p:spPr/>
        <p:txBody>
          <a:bodyPr/>
          <a:lstStyle/>
          <a:p>
            <a:endParaRPr dirty="0">
              <a:solidFill>
                <a:prstClr val="black"/>
              </a:solidFill>
            </a:endParaRPr>
          </a:p>
        </p:txBody>
      </p:sp>
      <p:sp>
        <p:nvSpPr>
          <p:cNvPr id="7" name="Slide Number Placeholder 6"/>
          <p:cNvSpPr>
            <a:spLocks noGrp="1"/>
          </p:cNvSpPr>
          <p:nvPr>
            <p:ph type="sldNum" sz="quarter" idx="12"/>
          </p:nvPr>
        </p:nvSpPr>
        <p:spPr/>
        <p:txBody>
          <a:bodyPr/>
          <a:lstStyle/>
          <a:p>
            <a:fld id="{A247D866-7F7E-48C7-8608-17B0BE8CF2B9}"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1318487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6C966E40-4D9B-4779-A674-708401AD3FF4}"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2361921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60" y="273629"/>
            <a:ext cx="2056320" cy="530839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6480" y="273629"/>
            <a:ext cx="6035040" cy="530839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72D676B2-1B60-49FB-9F7A-1F5C40FF2076}"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595671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1784" y="548681"/>
            <a:ext cx="7988300" cy="1008111"/>
          </a:xfrm>
        </p:spPr>
        <p:txBody>
          <a:bodyPr anchor="t" anchorCtr="0"/>
          <a:lstStyle/>
          <a:p>
            <a:r>
              <a:rPr lang="en-US" smtClean="0"/>
              <a:t>Click to edit Master title style</a:t>
            </a:r>
            <a:endParaRPr lang="en-US" dirty="0"/>
          </a:p>
        </p:txBody>
      </p:sp>
      <p:sp>
        <p:nvSpPr>
          <p:cNvPr id="3" name="Subtitle 2"/>
          <p:cNvSpPr>
            <a:spLocks noGrp="1"/>
          </p:cNvSpPr>
          <p:nvPr>
            <p:ph type="subTitle" idx="1"/>
          </p:nvPr>
        </p:nvSpPr>
        <p:spPr>
          <a:xfrm>
            <a:off x="539552" y="1772816"/>
            <a:ext cx="7992888" cy="648072"/>
          </a:xfrm>
        </p:spPr>
        <p:txBody>
          <a:bodyPr/>
          <a:lstStyle>
            <a:lvl1pPr marL="0" indent="0" algn="l">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105459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24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249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2321" y="3885528"/>
            <a:ext cx="6400800" cy="1752664"/>
          </a:xfrm>
        </p:spPr>
        <p:txBody>
          <a:bodyPr/>
          <a:lstStyle>
            <a:lvl1pPr marL="0" indent="0" algn="ctr">
              <a:buNone/>
              <a:defRPr>
                <a:solidFill>
                  <a:schemeClr val="tx1">
                    <a:tint val="75000"/>
                  </a:schemeClr>
                </a:solidFill>
              </a:defRPr>
            </a:lvl1pPr>
            <a:lvl2pPr marL="414726" indent="0" algn="ctr">
              <a:buNone/>
              <a:defRPr>
                <a:solidFill>
                  <a:schemeClr val="tx1">
                    <a:tint val="75000"/>
                  </a:schemeClr>
                </a:solidFill>
              </a:defRPr>
            </a:lvl2pPr>
            <a:lvl3pPr marL="829452" indent="0" algn="ctr">
              <a:buNone/>
              <a:defRPr>
                <a:solidFill>
                  <a:schemeClr val="tx1">
                    <a:tint val="75000"/>
                  </a:schemeClr>
                </a:solidFill>
              </a:defRPr>
            </a:lvl3pPr>
            <a:lvl4pPr marL="1244178" indent="0" algn="ctr">
              <a:buNone/>
              <a:defRPr>
                <a:solidFill>
                  <a:schemeClr val="tx1">
                    <a:tint val="75000"/>
                  </a:schemeClr>
                </a:solidFill>
              </a:defRPr>
            </a:lvl4pPr>
            <a:lvl5pPr marL="1658904" indent="0" algn="ctr">
              <a:buNone/>
              <a:defRPr>
                <a:solidFill>
                  <a:schemeClr val="tx1">
                    <a:tint val="75000"/>
                  </a:schemeClr>
                </a:solidFill>
              </a:defRPr>
            </a:lvl5pPr>
            <a:lvl6pPr marL="2073631" indent="0" algn="ctr">
              <a:buNone/>
              <a:defRPr>
                <a:solidFill>
                  <a:schemeClr val="tx1">
                    <a:tint val="75000"/>
                  </a:schemeClr>
                </a:solidFill>
              </a:defRPr>
            </a:lvl6pPr>
            <a:lvl7pPr marL="2488357" indent="0" algn="ctr">
              <a:buNone/>
              <a:defRPr>
                <a:solidFill>
                  <a:schemeClr val="tx1">
                    <a:tint val="75000"/>
                  </a:schemeClr>
                </a:solidFill>
              </a:defRPr>
            </a:lvl7pPr>
            <a:lvl8pPr marL="2903083" indent="0" algn="ctr">
              <a:buNone/>
              <a:defRPr>
                <a:solidFill>
                  <a:schemeClr val="tx1">
                    <a:tint val="75000"/>
                  </a:schemeClr>
                </a:solidFill>
              </a:defRPr>
            </a:lvl8pPr>
            <a:lvl9pPr marL="3317809"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37AAE79F-FAA2-425B-80D6-65ACF0B0D1BD}"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2691600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DEDAEC7B-AF8F-4587-9AD7-FC28C6E4C783}"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2654471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n-GB"/>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solidFill>
                  <a:schemeClr val="tx1">
                    <a:tint val="75000"/>
                  </a:schemeClr>
                </a:solidFill>
              </a:defRPr>
            </a:lvl1pPr>
            <a:lvl2pPr marL="414726" indent="0">
              <a:buNone/>
              <a:defRPr sz="1600">
                <a:solidFill>
                  <a:schemeClr val="tx1">
                    <a:tint val="75000"/>
                  </a:schemeClr>
                </a:solidFill>
              </a:defRPr>
            </a:lvl2pPr>
            <a:lvl3pPr marL="829452" indent="0">
              <a:buNone/>
              <a:defRPr sz="1500">
                <a:solidFill>
                  <a:schemeClr val="tx1">
                    <a:tint val="75000"/>
                  </a:schemeClr>
                </a:solidFill>
              </a:defRPr>
            </a:lvl3pPr>
            <a:lvl4pPr marL="1244178" indent="0">
              <a:buNone/>
              <a:defRPr sz="1300">
                <a:solidFill>
                  <a:schemeClr val="tx1">
                    <a:tint val="75000"/>
                  </a:schemeClr>
                </a:solidFill>
              </a:defRPr>
            </a:lvl4pPr>
            <a:lvl5pPr marL="1658904" indent="0">
              <a:buNone/>
              <a:defRPr sz="1300">
                <a:solidFill>
                  <a:schemeClr val="tx1">
                    <a:tint val="75000"/>
                  </a:schemeClr>
                </a:solidFill>
              </a:defRPr>
            </a:lvl5pPr>
            <a:lvl6pPr marL="2073631" indent="0">
              <a:buNone/>
              <a:defRPr sz="1300">
                <a:solidFill>
                  <a:schemeClr val="tx1">
                    <a:tint val="75000"/>
                  </a:schemeClr>
                </a:solidFill>
              </a:defRPr>
            </a:lvl6pPr>
            <a:lvl7pPr marL="2488357" indent="0">
              <a:buNone/>
              <a:defRPr sz="1300">
                <a:solidFill>
                  <a:schemeClr val="tx1">
                    <a:tint val="75000"/>
                  </a:schemeClr>
                </a:solidFill>
              </a:defRPr>
            </a:lvl7pPr>
            <a:lvl8pPr marL="2903083" indent="0">
              <a:buNone/>
              <a:defRPr sz="1300">
                <a:solidFill>
                  <a:schemeClr val="tx1">
                    <a:tint val="75000"/>
                  </a:schemeClr>
                </a:solidFill>
              </a:defRPr>
            </a:lvl8pPr>
            <a:lvl9pPr marL="3317809"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606C97BC-1C9B-4FF4-A37A-0DBE2F63A709}"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1370897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6481" y="1604329"/>
            <a:ext cx="3954240" cy="397769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48961" y="1604329"/>
            <a:ext cx="3954240" cy="397769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dirty="0">
              <a:solidFill>
                <a:prstClr val="black"/>
              </a:solidFill>
            </a:endParaRPr>
          </a:p>
        </p:txBody>
      </p:sp>
      <p:sp>
        <p:nvSpPr>
          <p:cNvPr id="6" name="Footer Placeholder 5"/>
          <p:cNvSpPr>
            <a:spLocks noGrp="1"/>
          </p:cNvSpPr>
          <p:nvPr>
            <p:ph type="ftr" sz="quarter" idx="11"/>
          </p:nvPr>
        </p:nvSpPr>
        <p:spPr/>
        <p:txBody>
          <a:bodyPr/>
          <a:lstStyle/>
          <a:p>
            <a:endParaRPr dirty="0">
              <a:solidFill>
                <a:prstClr val="black"/>
              </a:solidFill>
            </a:endParaRPr>
          </a:p>
        </p:txBody>
      </p:sp>
      <p:sp>
        <p:nvSpPr>
          <p:cNvPr id="7" name="Slide Number Placeholder 6"/>
          <p:cNvSpPr>
            <a:spLocks noGrp="1"/>
          </p:cNvSpPr>
          <p:nvPr>
            <p:ph type="sldNum" sz="quarter" idx="12"/>
          </p:nvPr>
        </p:nvSpPr>
        <p:spPr/>
        <p:txBody>
          <a:bodyPr/>
          <a:lstStyle/>
          <a:p>
            <a:fld id="{214564FA-A771-4B37-B159-96EB8D1A0D6E}"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85168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dirty="0">
              <a:solidFill>
                <a:prstClr val="black"/>
              </a:solidFill>
            </a:endParaRPr>
          </a:p>
        </p:txBody>
      </p:sp>
      <p:sp>
        <p:nvSpPr>
          <p:cNvPr id="8" name="Footer Placeholder 7"/>
          <p:cNvSpPr>
            <a:spLocks noGrp="1"/>
          </p:cNvSpPr>
          <p:nvPr>
            <p:ph type="ftr" sz="quarter" idx="11"/>
          </p:nvPr>
        </p:nvSpPr>
        <p:spPr/>
        <p:txBody>
          <a:bodyPr/>
          <a:lstStyle/>
          <a:p>
            <a:endParaRPr dirty="0">
              <a:solidFill>
                <a:prstClr val="black"/>
              </a:solidFill>
            </a:endParaRPr>
          </a:p>
        </p:txBody>
      </p:sp>
      <p:sp>
        <p:nvSpPr>
          <p:cNvPr id="9" name="Slide Number Placeholder 8"/>
          <p:cNvSpPr>
            <a:spLocks noGrp="1"/>
          </p:cNvSpPr>
          <p:nvPr>
            <p:ph type="sldNum" sz="quarter" idx="12"/>
          </p:nvPr>
        </p:nvSpPr>
        <p:spPr/>
        <p:txBody>
          <a:bodyPr/>
          <a:lstStyle/>
          <a:p>
            <a:fld id="{C56A5CCE-26F5-406E-9F65-8BF516477A04}"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1081036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NEW Brand PPT page heade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99" y="0"/>
            <a:ext cx="9183624" cy="6909816"/>
          </a:xfrm>
          <a:prstGeom prst="rect">
            <a:avLst/>
          </a:prstGeom>
        </p:spPr>
      </p:pic>
      <p:sp>
        <p:nvSpPr>
          <p:cNvPr id="1026" name="Rectangle 2"/>
          <p:cNvSpPr>
            <a:spLocks noGrp="1" noChangeArrowheads="1"/>
          </p:cNvSpPr>
          <p:nvPr>
            <p:ph type="title"/>
          </p:nvPr>
        </p:nvSpPr>
        <p:spPr bwMode="auto">
          <a:xfrm>
            <a:off x="685800" y="332656"/>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685800" y="1844824"/>
            <a:ext cx="7772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757853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2pPr>
      <a:lvl3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3pPr>
      <a:lvl4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4pPr>
      <a:lvl5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a:off x="330200" y="376238"/>
            <a:ext cx="8483600" cy="0"/>
          </a:xfrm>
          <a:prstGeom prst="line">
            <a:avLst/>
          </a:prstGeom>
          <a:ln w="127000">
            <a:solidFill>
              <a:srgbClr val="413D3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330200" y="765175"/>
            <a:ext cx="8483600" cy="0"/>
          </a:xfrm>
          <a:prstGeom prst="line">
            <a:avLst/>
          </a:prstGeom>
          <a:ln w="12700" cmpd="sng">
            <a:solidFill>
              <a:srgbClr val="413D3A"/>
            </a:solidFill>
          </a:ln>
          <a:effectLst/>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userDrawn="1"/>
        </p:nvSpPr>
        <p:spPr>
          <a:xfrm>
            <a:off x="354013" y="555625"/>
            <a:ext cx="3068637" cy="246063"/>
          </a:xfrm>
          <a:prstGeom prst="rect">
            <a:avLst/>
          </a:prstGeom>
        </p:spPr>
        <p:txBody>
          <a:bodyPr wrap="none"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sz="2000" b="1" baseline="30000" dirty="0" smtClean="0">
                <a:solidFill>
                  <a:srgbClr val="413D3A"/>
                </a:solidFill>
                <a:latin typeface="Arial"/>
                <a:cs typeface="Arial"/>
              </a:rPr>
              <a:t>The Climate Coalition</a:t>
            </a:r>
            <a:endParaRPr lang="en-US" sz="2000" b="1" dirty="0">
              <a:solidFill>
                <a:srgbClr val="413D3A"/>
              </a:solidFill>
              <a:latin typeface="Arial"/>
              <a:cs typeface="Arial"/>
            </a:endParaRPr>
          </a:p>
        </p:txBody>
      </p:sp>
    </p:spTree>
    <p:extLst>
      <p:ext uri="{BB962C8B-B14F-4D97-AF65-F5344CB8AC3E}">
        <p14:creationId xmlns:p14="http://schemas.microsoft.com/office/powerpoint/2010/main" val="2342372440"/>
      </p:ext>
    </p:extLst>
  </p:cSld>
  <p:clrMap bg1="lt1" tx1="dk1" bg2="lt2" tx2="dk2" accent1="accent1" accent2="accent2" accent3="accent3" accent4="accent4" accent5="accent5" accent6="accent6" hlink="hlink" folHlink="folHlink"/>
  <p:sldLayoutIdLst>
    <p:sldLayoutId id="2147483666"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a:off x="330200" y="376238"/>
            <a:ext cx="8483600" cy="0"/>
          </a:xfrm>
          <a:prstGeom prst="line">
            <a:avLst/>
          </a:prstGeom>
          <a:ln w="1270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330200" y="765175"/>
            <a:ext cx="84836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userDrawn="1"/>
        </p:nvSpPr>
        <p:spPr>
          <a:xfrm>
            <a:off x="354013" y="555625"/>
            <a:ext cx="3068637" cy="246063"/>
          </a:xfrm>
          <a:prstGeom prst="rect">
            <a:avLst/>
          </a:prstGeom>
        </p:spPr>
        <p:txBody>
          <a:bodyPr wrap="none"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GB" sz="2000" b="1" baseline="30000" dirty="0" smtClean="0">
                <a:solidFill>
                  <a:prstClr val="white"/>
                </a:solidFill>
                <a:latin typeface="Arial"/>
                <a:cs typeface="Arial"/>
              </a:rPr>
              <a:t>The Climate Coalition</a:t>
            </a:r>
            <a:endParaRPr lang="en-US" sz="2000" b="1" dirty="0">
              <a:solidFill>
                <a:prstClr val="white"/>
              </a:solidFill>
              <a:latin typeface="Arial"/>
              <a:cs typeface="Arial"/>
            </a:endParaRPr>
          </a:p>
        </p:txBody>
      </p:sp>
    </p:spTree>
    <p:extLst>
      <p:ext uri="{BB962C8B-B14F-4D97-AF65-F5344CB8AC3E}">
        <p14:creationId xmlns:p14="http://schemas.microsoft.com/office/powerpoint/2010/main" val="3481901964"/>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171" y="273352"/>
            <a:ext cx="8228763" cy="1145009"/>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
        <p:nvSpPr>
          <p:cNvPr id="3" name="Text Placeholder 2"/>
          <p:cNvSpPr txBox="1">
            <a:spLocks noGrp="1"/>
          </p:cNvSpPr>
          <p:nvPr>
            <p:ph type="body" idx="1"/>
          </p:nvPr>
        </p:nvSpPr>
        <p:spPr>
          <a:xfrm>
            <a:off x="457171" y="1604841"/>
            <a:ext cx="8045895" cy="3977811"/>
          </a:xfrm>
          <a:prstGeom prst="rect">
            <a:avLst/>
          </a:prstGeom>
          <a:noFill/>
          <a:ln>
            <a:noFill/>
          </a:ln>
        </p:spPr>
        <p:txBody>
          <a:bodyPr lIns="0" tIns="0" rIns="0" bIns="0"/>
          <a:lstStyle>
            <a:defPPr marL="432000" lvl="0" indent="-324000">
              <a:spcBef>
                <a:spcPts val="0"/>
              </a:spcBef>
              <a:spcAft>
                <a:spcPts val="1417"/>
              </a:spcAft>
              <a:buSzPct val="45000"/>
              <a:buFont typeface="StarSymbol"/>
              <a:buNone/>
              <a:defRPr lang="en-GB" sz="3200" b="0" i="0" u="none" strike="noStrike" kern="1200">
                <a:ln>
                  <a:noFill/>
                </a:ln>
                <a:solidFill>
                  <a:srgbClr val="4C4C4C"/>
                </a:solidFill>
              </a:defRPr>
            </a:defPPr>
            <a:lvl1pPr marL="432000" lvl="0" indent="-324000">
              <a:spcBef>
                <a:spcPts val="0"/>
              </a:spcBef>
              <a:spcAft>
                <a:spcPts val="1417"/>
              </a:spcAft>
              <a:buSzPct val="45000"/>
              <a:buFont typeface="StarSymbol"/>
              <a:buChar char="●"/>
              <a:defRPr lang="en-GB" sz="3200" b="0" i="0" u="none" strike="noStrike" kern="1200">
                <a:ln>
                  <a:noFill/>
                </a:ln>
                <a:solidFill>
                  <a:srgbClr val="4C4C4C"/>
                </a:solidFill>
              </a:defRPr>
            </a:lvl1pPr>
            <a:lvl2pPr marL="864000" lvl="1" indent="-324000">
              <a:spcBef>
                <a:spcPts val="0"/>
              </a:spcBef>
              <a:spcAft>
                <a:spcPts val="1134"/>
              </a:spcAft>
              <a:buSzPct val="75000"/>
              <a:buFont typeface="StarSymbol"/>
              <a:buChar char="–"/>
              <a:defRPr lang="en-GB" sz="2800" b="0" i="0" u="none" strike="noStrike" kern="1200">
                <a:ln>
                  <a:noFill/>
                </a:ln>
                <a:solidFill>
                  <a:srgbClr val="4C4C4C"/>
                </a:solidFill>
              </a:defRPr>
            </a:lvl2pPr>
            <a:lvl3pPr marL="1295999" lvl="2" indent="-288000">
              <a:spcBef>
                <a:spcPts val="0"/>
              </a:spcBef>
              <a:spcAft>
                <a:spcPts val="850"/>
              </a:spcAft>
              <a:buSzPct val="45000"/>
              <a:buFont typeface="StarSymbol"/>
              <a:buChar char="●"/>
              <a:defRPr lang="en-GB" sz="2400" b="0" i="0" u="none" strike="noStrike" kern="1200">
                <a:ln>
                  <a:noFill/>
                </a:ln>
                <a:solidFill>
                  <a:srgbClr val="4C4C4C"/>
                </a:solidFill>
              </a:defRPr>
            </a:lvl3pPr>
            <a:lvl4pPr marL="1728000" lvl="3" indent="-216000">
              <a:spcBef>
                <a:spcPts val="0"/>
              </a:spcBef>
              <a:spcAft>
                <a:spcPts val="567"/>
              </a:spcAft>
              <a:buSzPct val="75000"/>
              <a:buFont typeface="StarSymbol"/>
              <a:buChar char="–"/>
              <a:defRPr lang="en-GB" sz="2000" b="0" i="0" u="none" strike="noStrike" kern="1200">
                <a:ln>
                  <a:noFill/>
                </a:ln>
                <a:solidFill>
                  <a:srgbClr val="4C4C4C"/>
                </a:solidFill>
              </a:defRPr>
            </a:lvl4pPr>
            <a:lvl5pPr marL="2160000" lvl="4" indent="-216000">
              <a:spcBef>
                <a:spcPts val="0"/>
              </a:spcBef>
              <a:spcAft>
                <a:spcPts val="283"/>
              </a:spcAft>
              <a:buSzPct val="45000"/>
              <a:buFont typeface="StarSymbol"/>
              <a:buChar char="●"/>
              <a:defRPr lang="en-GB" sz="2000" b="0" i="0" u="none" strike="noStrike" kern="1200">
                <a:ln>
                  <a:noFill/>
                </a:ln>
                <a:solidFill>
                  <a:srgbClr val="4C4C4C"/>
                </a:solidFill>
              </a:defRPr>
            </a:lvl5pPr>
            <a:lvl6pPr marL="2592000" lvl="5" indent="-216000">
              <a:spcBef>
                <a:spcPts val="0"/>
              </a:spcBef>
              <a:spcAft>
                <a:spcPts val="283"/>
              </a:spcAft>
              <a:buSzPct val="45000"/>
              <a:buFont typeface="StarSymbol"/>
              <a:buChar char="●"/>
              <a:defRPr lang="en-GB" sz="2000" b="0" i="0" u="none" strike="noStrike" kern="1200">
                <a:ln>
                  <a:noFill/>
                </a:ln>
                <a:solidFill>
                  <a:srgbClr val="4C4C4C"/>
                </a:solidFill>
              </a:defRPr>
            </a:lvl6pPr>
            <a:lvl7pPr marL="3024000" lvl="6" indent="-216000">
              <a:spcBef>
                <a:spcPts val="0"/>
              </a:spcBef>
              <a:spcAft>
                <a:spcPts val="283"/>
              </a:spcAft>
              <a:buSzPct val="45000"/>
              <a:buFont typeface="StarSymbol"/>
              <a:buChar char="●"/>
              <a:defRPr lang="en-GB" sz="2000" b="0" i="0" u="none" strike="noStrike" kern="1200">
                <a:ln>
                  <a:noFill/>
                </a:ln>
                <a:solidFill>
                  <a:srgbClr val="4C4C4C"/>
                </a:solidFill>
              </a:defRPr>
            </a:lvl7pPr>
            <a:lvl8pPr marL="3456000" lvl="7" indent="-216000">
              <a:spcBef>
                <a:spcPts val="0"/>
              </a:spcBef>
              <a:spcAft>
                <a:spcPts val="283"/>
              </a:spcAft>
              <a:buSzPct val="45000"/>
              <a:buFont typeface="StarSymbol"/>
              <a:buChar char="●"/>
              <a:defRPr lang="en-GB" sz="2000" b="0" i="0" u="none" strike="noStrike" kern="1200">
                <a:ln>
                  <a:noFill/>
                </a:ln>
                <a:solidFill>
                  <a:srgbClr val="4C4C4C"/>
                </a:solidFill>
              </a:defRPr>
            </a:lvl8pPr>
            <a:lvl9pPr marL="3887999" lvl="8" indent="-216000">
              <a:spcBef>
                <a:spcPts val="0"/>
              </a:spcBef>
              <a:spcAft>
                <a:spcPts val="283"/>
              </a:spcAft>
              <a:buSzPct val="45000"/>
              <a:buFont typeface="StarSymbol"/>
              <a:buChar char="●"/>
              <a:defRPr lang="en-GB" sz="2000" b="0" i="0" u="none" strike="noStrike" kern="1200">
                <a:ln>
                  <a:noFill/>
                </a:ln>
                <a:solidFill>
                  <a:srgbClr val="4C4C4C"/>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txBox="1">
            <a:spLocks noGrp="1"/>
          </p:cNvSpPr>
          <p:nvPr>
            <p:ph type="dt" sz="half" idx="2"/>
          </p:nvPr>
        </p:nvSpPr>
        <p:spPr>
          <a:xfrm>
            <a:off x="457171" y="6247906"/>
            <a:ext cx="2130093" cy="472896"/>
          </a:xfrm>
          <a:prstGeom prst="rect">
            <a:avLst/>
          </a:prstGeom>
          <a:noFill/>
          <a:ln>
            <a:noFill/>
          </a:ln>
        </p:spPr>
        <p:txBody>
          <a:bodyPr lIns="0" tIns="0" rIns="0" bIns="0" anchorCtr="0"/>
          <a:lstStyle>
            <a:lvl1pPr lvl="0" rtl="0" hangingPunct="0">
              <a:buNone/>
              <a:tabLst/>
              <a:defRPr lang="en-GB" sz="1300" kern="1200">
                <a:latin typeface="Times New Roman" pitchFamily="18"/>
                <a:ea typeface="Lucida Sans Unicode" pitchFamily="2"/>
                <a:cs typeface="Tahoma" pitchFamily="2"/>
              </a:defRPr>
            </a:lvl1pPr>
          </a:lstStyle>
          <a:p>
            <a:pPr defTabSz="829452"/>
            <a:endParaRPr dirty="0">
              <a:solidFill>
                <a:prstClr val="black"/>
              </a:solidFill>
            </a:endParaRPr>
          </a:p>
        </p:txBody>
      </p:sp>
      <p:sp>
        <p:nvSpPr>
          <p:cNvPr id="5" name="Footer Placeholder 4"/>
          <p:cNvSpPr txBox="1">
            <a:spLocks noGrp="1"/>
          </p:cNvSpPr>
          <p:nvPr>
            <p:ph type="ftr" sz="quarter" idx="3"/>
          </p:nvPr>
        </p:nvSpPr>
        <p:spPr>
          <a:xfrm>
            <a:off x="3127054" y="6247906"/>
            <a:ext cx="2898142" cy="472896"/>
          </a:xfrm>
          <a:prstGeom prst="rect">
            <a:avLst/>
          </a:prstGeom>
          <a:noFill/>
          <a:ln>
            <a:noFill/>
          </a:ln>
        </p:spPr>
        <p:txBody>
          <a:bodyPr lIns="0" tIns="0" rIns="0" bIns="0" anchorCtr="0"/>
          <a:lstStyle>
            <a:lvl1pPr lvl="0" algn="ctr" rtl="0" hangingPunct="0">
              <a:buNone/>
              <a:tabLst/>
              <a:defRPr lang="en-GB" sz="1300" kern="1200">
                <a:latin typeface="Times New Roman" pitchFamily="18"/>
                <a:ea typeface="Lucida Sans Unicode" pitchFamily="2"/>
                <a:cs typeface="Tahoma" pitchFamily="2"/>
              </a:defRPr>
            </a:lvl1pPr>
          </a:lstStyle>
          <a:p>
            <a:pPr defTabSz="829452"/>
            <a:endParaRPr dirty="0">
              <a:solidFill>
                <a:prstClr val="black"/>
              </a:solidFill>
            </a:endParaRPr>
          </a:p>
        </p:txBody>
      </p:sp>
      <p:sp>
        <p:nvSpPr>
          <p:cNvPr id="6" name="Slide Number Placeholder 5"/>
          <p:cNvSpPr txBox="1">
            <a:spLocks noGrp="1"/>
          </p:cNvSpPr>
          <p:nvPr>
            <p:ph type="sldNum" sz="quarter" idx="4"/>
          </p:nvPr>
        </p:nvSpPr>
        <p:spPr>
          <a:xfrm>
            <a:off x="6555842" y="6247906"/>
            <a:ext cx="2130093" cy="472896"/>
          </a:xfrm>
          <a:prstGeom prst="rect">
            <a:avLst/>
          </a:prstGeom>
          <a:noFill/>
          <a:ln>
            <a:noFill/>
          </a:ln>
        </p:spPr>
        <p:txBody>
          <a:bodyPr lIns="0" tIns="0" rIns="0" bIns="0" anchorCtr="0"/>
          <a:lstStyle>
            <a:lvl1pPr lvl="0" algn="r" rtl="0" hangingPunct="0">
              <a:buNone/>
              <a:tabLst/>
              <a:defRPr lang="en-GB" sz="1300" kern="1200">
                <a:latin typeface="Times New Roman" pitchFamily="18"/>
                <a:ea typeface="Lucida Sans Unicode" pitchFamily="2"/>
                <a:cs typeface="Tahoma" pitchFamily="2"/>
              </a:defRPr>
            </a:lvl1pPr>
          </a:lstStyle>
          <a:p>
            <a:pPr defTabSz="829452"/>
            <a:fld id="{6DB2E8C1-65A0-4B31-A938-71BE7C84B26A}" type="slidenum">
              <a:rPr>
                <a:solidFill>
                  <a:prstClr val="black"/>
                </a:solidFill>
              </a:rPr>
              <a:pPr defTabSz="829452"/>
              <a:t>‹#›</a:t>
            </a:fld>
            <a:endParaRPr dirty="0">
              <a:solidFill>
                <a:prstClr val="black"/>
              </a:solidFill>
            </a:endParaRPr>
          </a:p>
        </p:txBody>
      </p:sp>
      <p:pic>
        <p:nvPicPr>
          <p:cNvPr id="7" name="Picture 6"/>
          <p:cNvPicPr>
            <a:picLocks noChangeAspect="1"/>
          </p:cNvPicPr>
          <p:nvPr/>
        </p:nvPicPr>
        <p:blipFill>
          <a:blip r:embed="rId13">
            <a:lum/>
            <a:alphaModFix/>
          </a:blip>
          <a:srcRect/>
          <a:stretch>
            <a:fillRect/>
          </a:stretch>
        </p:blipFill>
        <p:spPr>
          <a:xfrm>
            <a:off x="391861" y="5878539"/>
            <a:ext cx="2027230" cy="879821"/>
          </a:xfrm>
          <a:prstGeom prst="rect">
            <a:avLst/>
          </a:prstGeom>
          <a:noFill/>
          <a:ln>
            <a:noFill/>
          </a:ln>
        </p:spPr>
      </p:pic>
      <p:pic>
        <p:nvPicPr>
          <p:cNvPr id="8" name="Picture 7"/>
          <p:cNvPicPr>
            <a:picLocks noChangeAspect="1"/>
          </p:cNvPicPr>
          <p:nvPr/>
        </p:nvPicPr>
        <p:blipFill>
          <a:blip r:embed="rId14">
            <a:lum/>
            <a:alphaModFix/>
          </a:blip>
          <a:srcRect/>
          <a:stretch>
            <a:fillRect/>
          </a:stretch>
        </p:blipFill>
        <p:spPr>
          <a:xfrm>
            <a:off x="5747301" y="6139807"/>
            <a:ext cx="3273348" cy="638475"/>
          </a:xfrm>
          <a:prstGeom prst="rect">
            <a:avLst/>
          </a:prstGeom>
          <a:noFill/>
          <a:ln>
            <a:noFill/>
          </a:ln>
        </p:spPr>
      </p:pic>
    </p:spTree>
    <p:extLst>
      <p:ext uri="{BB962C8B-B14F-4D97-AF65-F5344CB8AC3E}">
        <p14:creationId xmlns:p14="http://schemas.microsoft.com/office/powerpoint/2010/main" val="25242110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hangingPunct="0">
        <a:tabLst/>
        <a:defRPr lang="en-GB" sz="4000" b="0" i="0" u="none" strike="noStrike" kern="1200">
          <a:ln>
            <a:noFill/>
          </a:ln>
          <a:solidFill>
            <a:srgbClr val="4C4C4C"/>
          </a:solidFill>
        </a:defRPr>
      </a:lvl1pPr>
    </p:titleStyle>
    <p:bodyStyle>
      <a:lvl1pPr rtl="0" hangingPunct="0">
        <a:spcBef>
          <a:spcPts val="0"/>
        </a:spcBef>
        <a:spcAft>
          <a:spcPts val="1285"/>
        </a:spcAft>
        <a:tabLst/>
        <a:defRPr lang="en-GB" sz="2900" b="0" i="0" u="none" strike="noStrike" kern="1200">
          <a:ln>
            <a:noFill/>
          </a:ln>
          <a:solidFill>
            <a:srgbClr val="4C4C4C"/>
          </a:solidFill>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package" Target="../embeddings/Microsoft_Excel_Worksheet1.xls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1" descr="NEW Brand PPT title p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 y="0"/>
            <a:ext cx="9183688"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txBox="1">
            <a:spLocks/>
          </p:cNvSpPr>
          <p:nvPr/>
        </p:nvSpPr>
        <p:spPr bwMode="auto">
          <a:xfrm>
            <a:off x="328779" y="3873822"/>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4000" dirty="0" smtClean="0">
                <a:solidFill>
                  <a:srgbClr val="00AEC7"/>
                </a:solidFill>
                <a:latin typeface="Verdana" charset="0"/>
                <a:cs typeface="Verdana" charset="0"/>
              </a:rPr>
              <a:t>Responsible Futures</a:t>
            </a:r>
            <a:endParaRPr lang="en-US" sz="4000" dirty="0">
              <a:solidFill>
                <a:srgbClr val="00AEC7"/>
              </a:solidFill>
              <a:latin typeface="Verdana" charset="0"/>
              <a:cs typeface="Verdana" charset="0"/>
            </a:endParaRPr>
          </a:p>
        </p:txBody>
      </p:sp>
      <p:sp>
        <p:nvSpPr>
          <p:cNvPr id="6" name="Title Placeholder 1"/>
          <p:cNvSpPr txBox="1">
            <a:spLocks/>
          </p:cNvSpPr>
          <p:nvPr/>
        </p:nvSpPr>
        <p:spPr bwMode="auto">
          <a:xfrm>
            <a:off x="328779" y="4737918"/>
            <a:ext cx="8229600" cy="73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dirty="0" smtClean="0">
                <a:solidFill>
                  <a:srgbClr val="FF0000"/>
                </a:solidFill>
                <a:latin typeface="Verdana" charset="0"/>
                <a:cs typeface="Verdana" charset="0"/>
              </a:rPr>
              <a:t>INSERT NAME</a:t>
            </a:r>
          </a:p>
          <a:p>
            <a:pPr eaLnBrk="1" fontAlgn="base" hangingPunct="1">
              <a:spcBef>
                <a:spcPct val="0"/>
              </a:spcBef>
              <a:spcAft>
                <a:spcPct val="0"/>
              </a:spcAft>
            </a:pPr>
            <a:r>
              <a:rPr lang="en-US" sz="1800" dirty="0" smtClean="0">
                <a:solidFill>
                  <a:srgbClr val="FF0000"/>
                </a:solidFill>
                <a:latin typeface="Verdana" charset="0"/>
                <a:cs typeface="Verdana" charset="0"/>
              </a:rPr>
              <a:t>INSERT JOB TITLE</a:t>
            </a:r>
          </a:p>
        </p:txBody>
      </p:sp>
    </p:spTree>
    <p:extLst>
      <p:ext uri="{BB962C8B-B14F-4D97-AF65-F5344CB8AC3E}">
        <p14:creationId xmlns:p14="http://schemas.microsoft.com/office/powerpoint/2010/main" val="3564028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Impacts</a:t>
            </a:r>
            <a:endParaRPr lang="en-GB" dirty="0"/>
          </a:p>
        </p:txBody>
      </p:sp>
      <p:sp>
        <p:nvSpPr>
          <p:cNvPr id="4" name="TextBox 3"/>
          <p:cNvSpPr txBox="1"/>
          <p:nvPr/>
        </p:nvSpPr>
        <p:spPr>
          <a:xfrm>
            <a:off x="323528" y="1772816"/>
            <a:ext cx="8712968" cy="4555093"/>
          </a:xfrm>
          <a:prstGeom prst="rect">
            <a:avLst/>
          </a:prstGeom>
          <a:noFill/>
        </p:spPr>
        <p:txBody>
          <a:bodyPr wrap="square" rtlCol="0">
            <a:spAutoFit/>
          </a:bodyPr>
          <a:lstStyle/>
          <a:p>
            <a:pPr>
              <a:lnSpc>
                <a:spcPct val="150000"/>
              </a:lnSpc>
            </a:pPr>
            <a:r>
              <a:rPr lang="en-GB" sz="2000" b="1" dirty="0" smtClean="0"/>
              <a:t>400 actions taken</a:t>
            </a:r>
            <a:r>
              <a:rPr lang="en-GB" sz="2000" dirty="0" smtClean="0"/>
              <a:t> by the 2014/15 cohort, including:</a:t>
            </a:r>
          </a:p>
          <a:p>
            <a:pPr marL="342900" indent="-342900">
              <a:lnSpc>
                <a:spcPct val="150000"/>
              </a:lnSpc>
              <a:buFont typeface="Arial" panose="020B0604020202020204" pitchFamily="34" charset="0"/>
              <a:buChar char="•"/>
            </a:pPr>
            <a:r>
              <a:rPr lang="en-GB" sz="2000" dirty="0" smtClean="0"/>
              <a:t>Conducting student surveys;</a:t>
            </a:r>
          </a:p>
          <a:p>
            <a:pPr marL="342900" indent="-342900">
              <a:lnSpc>
                <a:spcPct val="150000"/>
              </a:lnSpc>
              <a:buFont typeface="Arial" panose="020B0604020202020204" pitchFamily="34" charset="0"/>
              <a:buChar char="•"/>
            </a:pPr>
            <a:r>
              <a:rPr lang="en-GB" sz="2000" dirty="0" smtClean="0"/>
              <a:t>Completing a curriculum audit/review;</a:t>
            </a:r>
          </a:p>
          <a:p>
            <a:pPr marL="342900" indent="-342900">
              <a:lnSpc>
                <a:spcPct val="150000"/>
              </a:lnSpc>
              <a:buFont typeface="Arial" panose="020B0604020202020204" pitchFamily="34" charset="0"/>
              <a:buChar char="•"/>
            </a:pPr>
            <a:r>
              <a:rPr lang="en-GB" sz="2000" dirty="0" smtClean="0"/>
              <a:t>Including ESD in the institution’s learning and teaching strategy;</a:t>
            </a:r>
          </a:p>
          <a:p>
            <a:pPr marL="342900" indent="-342900">
              <a:lnSpc>
                <a:spcPct val="150000"/>
              </a:lnSpc>
              <a:buFont typeface="Arial" panose="020B0604020202020204" pitchFamily="34" charset="0"/>
              <a:buChar char="•"/>
            </a:pPr>
            <a:r>
              <a:rPr lang="en-GB" sz="2000" dirty="0" smtClean="0"/>
              <a:t>Developing professional development opportunities for staff;</a:t>
            </a:r>
          </a:p>
          <a:p>
            <a:pPr marL="342900" indent="-342900">
              <a:lnSpc>
                <a:spcPct val="150000"/>
              </a:lnSpc>
              <a:buFont typeface="Arial" panose="020B0604020202020204" pitchFamily="34" charset="0"/>
              <a:buChar char="•"/>
            </a:pPr>
            <a:r>
              <a:rPr lang="en-GB" sz="2000" dirty="0" smtClean="0"/>
              <a:t>Gaining support of senior management, trustees, and/or governors;</a:t>
            </a:r>
          </a:p>
          <a:p>
            <a:pPr marL="342900" indent="-342900">
              <a:lnSpc>
                <a:spcPct val="150000"/>
              </a:lnSpc>
              <a:buFont typeface="Arial" panose="020B0604020202020204" pitchFamily="34" charset="0"/>
              <a:buChar char="•"/>
            </a:pPr>
            <a:r>
              <a:rPr lang="en-GB" sz="2000" dirty="0" smtClean="0"/>
              <a:t>Offering interdisciplinary experiences related to sustainability.</a:t>
            </a:r>
          </a:p>
          <a:p>
            <a:pPr marL="342900" indent="-342900">
              <a:buFont typeface="Arial" panose="020B0604020202020204" pitchFamily="34" charset="0"/>
              <a:buChar char="•"/>
            </a:pPr>
            <a:endParaRPr lang="en-GB" sz="2000" dirty="0" smtClean="0"/>
          </a:p>
        </p:txBody>
      </p:sp>
    </p:spTree>
    <p:extLst>
      <p:ext uri="{BB962C8B-B14F-4D97-AF65-F5344CB8AC3E}">
        <p14:creationId xmlns:p14="http://schemas.microsoft.com/office/powerpoint/2010/main" val="4015368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5" name="Rectangle 2"/>
          <p:cNvSpPr>
            <a:spLocks noChangeArrowheads="1"/>
          </p:cNvSpPr>
          <p:nvPr/>
        </p:nvSpPr>
        <p:spPr bwMode="auto">
          <a:xfrm>
            <a:off x="0" y="0"/>
            <a:ext cx="9144000" cy="6858000"/>
          </a:xfrm>
          <a:prstGeom prst="rect">
            <a:avLst/>
          </a:prstGeom>
          <a:solidFill>
            <a:schemeClr val="accent3">
              <a:lumMod val="40000"/>
              <a:lumOff val="60000"/>
            </a:schemeClr>
          </a:solidFill>
          <a:ln>
            <a:noFill/>
          </a:ln>
          <a:effectLst/>
        </p:spPr>
        <p:txBody>
          <a:bodyPr wrap="none" anchor="ctr"/>
          <a:lstStyle/>
          <a:p>
            <a:pPr>
              <a:defRPr/>
            </a:pPr>
            <a:endParaRPr lang="en-GB">
              <a:ea typeface="ＭＳ Ｐゴシック" pitchFamily="34" charset="-128"/>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4704"/>
            <a:ext cx="9221524" cy="5184576"/>
          </a:xfrm>
          <a:prstGeom prst="rect">
            <a:avLst/>
          </a:prstGeom>
        </p:spPr>
      </p:pic>
    </p:spTree>
    <p:extLst>
      <p:ext uri="{BB962C8B-B14F-4D97-AF65-F5344CB8AC3E}">
        <p14:creationId xmlns:p14="http://schemas.microsoft.com/office/powerpoint/2010/main" val="759150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factors for change</a:t>
            </a:r>
            <a:endParaRPr lang="en-GB" dirty="0"/>
          </a:p>
        </p:txBody>
      </p:sp>
      <p:sp>
        <p:nvSpPr>
          <p:cNvPr id="3" name="Content Placeholder 2"/>
          <p:cNvSpPr>
            <a:spLocks noGrp="1"/>
          </p:cNvSpPr>
          <p:nvPr>
            <p:ph idx="1"/>
          </p:nvPr>
        </p:nvSpPr>
        <p:spPr/>
        <p:txBody>
          <a:bodyPr/>
          <a:lstStyle/>
          <a:p>
            <a:r>
              <a:rPr lang="en-GB" sz="2400" dirty="0" smtClean="0"/>
              <a:t>Students leading the way and providing them with space to do so and ownership</a:t>
            </a:r>
          </a:p>
          <a:p>
            <a:r>
              <a:rPr lang="en-GB" sz="2400" dirty="0" smtClean="0"/>
              <a:t>Equipping students with the necessary skills</a:t>
            </a:r>
          </a:p>
          <a:p>
            <a:r>
              <a:rPr lang="en-GB" sz="2400" dirty="0" smtClean="0"/>
              <a:t>Not just knowledge but also attributes</a:t>
            </a:r>
          </a:p>
          <a:p>
            <a:r>
              <a:rPr lang="en-GB" sz="2400" dirty="0" smtClean="0"/>
              <a:t>Developing critical thinkers and agents of change</a:t>
            </a:r>
          </a:p>
          <a:p>
            <a:r>
              <a:rPr lang="en-GB" sz="2400" dirty="0" smtClean="0"/>
              <a:t>Connecting the student experience and ensuring a holistic journey</a:t>
            </a:r>
          </a:p>
          <a:p>
            <a:endParaRPr lang="en-GB" sz="2400" dirty="0"/>
          </a:p>
        </p:txBody>
      </p:sp>
    </p:spTree>
    <p:extLst>
      <p:ext uri="{BB962C8B-B14F-4D97-AF65-F5344CB8AC3E}">
        <p14:creationId xmlns:p14="http://schemas.microsoft.com/office/powerpoint/2010/main" val="221718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190" y="0"/>
            <a:ext cx="9161190" cy="6890086"/>
          </a:xfrm>
          <a:prstGeom prst="rect">
            <a:avLst/>
          </a:prstGeom>
          <a:noFill/>
        </p:spPr>
      </p:pic>
    </p:spTree>
    <p:extLst>
      <p:ext uri="{BB962C8B-B14F-4D97-AF65-F5344CB8AC3E}">
        <p14:creationId xmlns:p14="http://schemas.microsoft.com/office/powerpoint/2010/main" val="1493453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1" descr="NEW Brand PPT divider heading 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0"/>
            <a:ext cx="9183688"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txBox="1">
            <a:spLocks/>
          </p:cNvSpPr>
          <p:nvPr/>
        </p:nvSpPr>
        <p:spPr bwMode="auto">
          <a:xfrm>
            <a:off x="179512" y="1922909"/>
            <a:ext cx="7488832" cy="359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2200" dirty="0">
              <a:solidFill>
                <a:schemeClr val="bg1"/>
              </a:solidFill>
              <a:latin typeface="Verdana" charset="0"/>
              <a:cs typeface="Verdana" charset="0"/>
            </a:endParaRPr>
          </a:p>
          <a:p>
            <a:endParaRPr lang="en-GB" dirty="0" smtClean="0">
              <a:solidFill>
                <a:schemeClr val="bg1"/>
              </a:solidFill>
              <a:latin typeface="Verdana" charset="0"/>
              <a:cs typeface="Verdana" charset="0"/>
            </a:endParaRPr>
          </a:p>
          <a:p>
            <a:endParaRPr lang="en-GB" dirty="0">
              <a:solidFill>
                <a:schemeClr val="bg1"/>
              </a:solidFill>
              <a:latin typeface="Verdana" charset="0"/>
              <a:cs typeface="Verdana" charset="0"/>
            </a:endParaRPr>
          </a:p>
          <a:p>
            <a:r>
              <a:rPr lang="en-US" sz="2800" dirty="0" smtClean="0">
                <a:solidFill>
                  <a:schemeClr val="bg1"/>
                </a:solidFill>
                <a:latin typeface="Verdana" charset="0"/>
                <a:cs typeface="Verdana" charset="0"/>
              </a:rPr>
              <a:t>Thank you!</a:t>
            </a:r>
          </a:p>
          <a:p>
            <a:endParaRPr lang="en-US" sz="2800" dirty="0">
              <a:solidFill>
                <a:schemeClr val="bg1"/>
              </a:solidFill>
              <a:latin typeface="Verdana" charset="0"/>
              <a:cs typeface="Verdana" charset="0"/>
            </a:endParaRPr>
          </a:p>
          <a:p>
            <a:endParaRPr lang="en-US" sz="2800" dirty="0">
              <a:solidFill>
                <a:schemeClr val="bg1"/>
              </a:solidFill>
              <a:latin typeface="Verdana" charset="0"/>
              <a:cs typeface="Verdana" charset="0"/>
            </a:endParaRPr>
          </a:p>
        </p:txBody>
      </p:sp>
      <p:sp>
        <p:nvSpPr>
          <p:cNvPr id="6" name="Title Placeholder 1"/>
          <p:cNvSpPr txBox="1">
            <a:spLocks/>
          </p:cNvSpPr>
          <p:nvPr/>
        </p:nvSpPr>
        <p:spPr bwMode="auto">
          <a:xfrm>
            <a:off x="179714" y="3703235"/>
            <a:ext cx="8229600" cy="73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dirty="0" smtClean="0">
                <a:solidFill>
                  <a:srgbClr val="FF0000"/>
                </a:solidFill>
                <a:latin typeface="Verdana" charset="0"/>
                <a:cs typeface="Verdana" charset="0"/>
              </a:rPr>
              <a:t>INSERT NAME</a:t>
            </a:r>
          </a:p>
          <a:p>
            <a:pPr eaLnBrk="1" fontAlgn="base" hangingPunct="1">
              <a:spcBef>
                <a:spcPct val="0"/>
              </a:spcBef>
              <a:spcAft>
                <a:spcPct val="0"/>
              </a:spcAft>
            </a:pPr>
            <a:r>
              <a:rPr lang="en-US" sz="1800" dirty="0" smtClean="0">
                <a:solidFill>
                  <a:srgbClr val="FF0000"/>
                </a:solidFill>
                <a:latin typeface="Verdana" charset="0"/>
                <a:cs typeface="Verdana" charset="0"/>
              </a:rPr>
              <a:t>INSERT </a:t>
            </a:r>
            <a:r>
              <a:rPr lang="en-US" sz="1800" dirty="0" smtClean="0">
                <a:solidFill>
                  <a:srgbClr val="FF0000"/>
                </a:solidFill>
                <a:latin typeface="Verdana" charset="0"/>
                <a:cs typeface="Verdana" charset="0"/>
              </a:rPr>
              <a:t>EMAIL</a:t>
            </a:r>
            <a:endParaRPr lang="en-US" sz="1800" dirty="0" smtClean="0">
              <a:solidFill>
                <a:srgbClr val="FF0000"/>
              </a:solidFill>
              <a:latin typeface="Verdana" charset="0"/>
              <a:cs typeface="Verdana" charset="0"/>
            </a:endParaRPr>
          </a:p>
        </p:txBody>
      </p:sp>
    </p:spTree>
    <p:extLst>
      <p:ext uri="{BB962C8B-B14F-4D97-AF65-F5344CB8AC3E}">
        <p14:creationId xmlns:p14="http://schemas.microsoft.com/office/powerpoint/2010/main" val="2841894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044810529"/>
              </p:ext>
            </p:extLst>
          </p:nvPr>
        </p:nvGraphicFramePr>
        <p:xfrm>
          <a:off x="467544" y="1916832"/>
          <a:ext cx="7577533" cy="4223232"/>
        </p:xfrm>
        <a:graphic>
          <a:graphicData uri="http://schemas.openxmlformats.org/presentationml/2006/ole">
            <mc:AlternateContent xmlns:mc="http://schemas.openxmlformats.org/markup-compatibility/2006">
              <mc:Choice xmlns:v="urn:schemas-microsoft-com:vml" Requires="v">
                <p:oleObj spid="_x0000_s2068" name="Worksheet" r:id="rId4" imgW="9077302" imgH="5057745" progId="Excel.Sheet.12">
                  <p:embed/>
                </p:oleObj>
              </mc:Choice>
              <mc:Fallback>
                <p:oleObj name="Worksheet" r:id="rId4" imgW="9077302" imgH="5057745" progId="Excel.Sheet.1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916832"/>
                        <a:ext cx="7577533" cy="4223232"/>
                      </a:xfrm>
                      <a:prstGeom prst="rect">
                        <a:avLst/>
                      </a:prstGeom>
                      <a:noFill/>
                      <a:ln>
                        <a:noFill/>
                      </a:ln>
                    </p:spPr>
                  </p:pic>
                </p:oleObj>
              </mc:Fallback>
            </mc:AlternateContent>
          </a:graphicData>
        </a:graphic>
      </p:graphicFrame>
      <p:sp>
        <p:nvSpPr>
          <p:cNvPr id="4" name="TextBox 3"/>
          <p:cNvSpPr txBox="1"/>
          <p:nvPr/>
        </p:nvSpPr>
        <p:spPr>
          <a:xfrm>
            <a:off x="539552" y="332656"/>
            <a:ext cx="8182669" cy="954107"/>
          </a:xfrm>
          <a:prstGeom prst="rect">
            <a:avLst/>
          </a:prstGeom>
          <a:noFill/>
        </p:spPr>
        <p:txBody>
          <a:bodyPr wrap="square" rtlCol="0">
            <a:spAutoFit/>
          </a:bodyPr>
          <a:lstStyle/>
          <a:p>
            <a:r>
              <a:rPr lang="en-GB" sz="2800" dirty="0">
                <a:solidFill>
                  <a:srgbClr val="FFFFFF"/>
                </a:solidFill>
                <a:ea typeface="Verdana" panose="020B0604030504040204" pitchFamily="34" charset="0"/>
                <a:cs typeface="Verdana" panose="020B0604030504040204" pitchFamily="34" charset="0"/>
              </a:rPr>
              <a:t>NUS HEA </a:t>
            </a:r>
            <a:r>
              <a:rPr lang="en-GB" sz="2800" dirty="0" smtClean="0">
                <a:solidFill>
                  <a:srgbClr val="FFFFFF"/>
                </a:solidFill>
                <a:ea typeface="Verdana" panose="020B0604030504040204" pitchFamily="34" charset="0"/>
                <a:cs typeface="Verdana" panose="020B0604030504040204" pitchFamily="34" charset="0"/>
              </a:rPr>
              <a:t>surveys: </a:t>
            </a:r>
          </a:p>
          <a:p>
            <a:r>
              <a:rPr lang="en-GB" sz="2800" dirty="0" smtClean="0">
                <a:solidFill>
                  <a:srgbClr val="FFFFFF"/>
                </a:solidFill>
                <a:ea typeface="Verdana" panose="020B0604030504040204" pitchFamily="34" charset="0"/>
                <a:cs typeface="Verdana" panose="020B0604030504040204" pitchFamily="34" charset="0"/>
              </a:rPr>
              <a:t>A latent student interest in sustainability </a:t>
            </a:r>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245998">
            <a:off x="6494713" y="1399860"/>
            <a:ext cx="1125085" cy="1603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14549" y="1298756"/>
            <a:ext cx="1273875" cy="1805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375879">
            <a:off x="7694494" y="1484023"/>
            <a:ext cx="1261865" cy="1776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8726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040" y="620688"/>
            <a:ext cx="8640960" cy="1008111"/>
          </a:xfrm>
        </p:spPr>
        <p:txBody>
          <a:bodyPr/>
          <a:lstStyle/>
          <a:p>
            <a:r>
              <a:rPr lang="en-GB" sz="2800" dirty="0" smtClean="0"/>
              <a:t>How is ESD defined in Higher Education?</a:t>
            </a:r>
            <a:endParaRPr lang="en-GB" sz="2800" dirty="0"/>
          </a:p>
        </p:txBody>
      </p:sp>
      <p:sp>
        <p:nvSpPr>
          <p:cNvPr id="3" name="Subtitle 2"/>
          <p:cNvSpPr>
            <a:spLocks noGrp="1"/>
          </p:cNvSpPr>
          <p:nvPr>
            <p:ph type="subTitle" idx="1"/>
          </p:nvPr>
        </p:nvSpPr>
        <p:spPr/>
        <p:txBody>
          <a:bodyPr/>
          <a:lstStyle/>
          <a:p>
            <a:endParaRPr lang="en-GB" b="1" dirty="0" smtClean="0"/>
          </a:p>
          <a:p>
            <a:r>
              <a:rPr lang="en-GB" b="1" dirty="0" smtClean="0"/>
              <a:t>Education </a:t>
            </a:r>
            <a:r>
              <a:rPr lang="en-GB" b="1" dirty="0"/>
              <a:t>for sustainable development </a:t>
            </a:r>
            <a:r>
              <a:rPr lang="en-GB" dirty="0"/>
              <a:t>is the process of equipping students with the </a:t>
            </a:r>
            <a:r>
              <a:rPr lang="en-GB" dirty="0">
                <a:solidFill>
                  <a:srgbClr val="00B0F0"/>
                </a:solidFill>
              </a:rPr>
              <a:t>knowledge and understanding</a:t>
            </a:r>
            <a:r>
              <a:rPr lang="en-GB" dirty="0"/>
              <a:t>, </a:t>
            </a:r>
            <a:r>
              <a:rPr lang="en-GB" dirty="0">
                <a:solidFill>
                  <a:srgbClr val="00B0F0"/>
                </a:solidFill>
              </a:rPr>
              <a:t>skills</a:t>
            </a:r>
            <a:r>
              <a:rPr lang="en-GB" dirty="0"/>
              <a:t> and </a:t>
            </a:r>
            <a:r>
              <a:rPr lang="en-GB" dirty="0">
                <a:solidFill>
                  <a:srgbClr val="00B0F0"/>
                </a:solidFill>
              </a:rPr>
              <a:t>attributes</a:t>
            </a:r>
            <a:r>
              <a:rPr lang="en-GB" dirty="0"/>
              <a:t> needed to work and live in a way that safeguards environmental, social and economic wellbeing, both in the present and for future generations. </a:t>
            </a:r>
            <a:endParaRPr lang="en-GB" dirty="0" smtClean="0"/>
          </a:p>
          <a:p>
            <a:r>
              <a:rPr lang="en-GB" dirty="0"/>
              <a:t>	</a:t>
            </a:r>
            <a:r>
              <a:rPr lang="en-GB" i="1" dirty="0" smtClean="0"/>
              <a:t>QAA ESD guidance 2014</a:t>
            </a:r>
            <a:endParaRPr lang="en-GB" dirty="0"/>
          </a:p>
          <a:p>
            <a:endParaRPr lang="en-GB" dirty="0"/>
          </a:p>
        </p:txBody>
      </p:sp>
    </p:spTree>
    <p:extLst>
      <p:ext uri="{BB962C8B-B14F-4D97-AF65-F5344CB8AC3E}">
        <p14:creationId xmlns:p14="http://schemas.microsoft.com/office/powerpoint/2010/main" val="176166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does that mean for students?</a:t>
            </a:r>
            <a:endParaRPr lang="en-GB" dirty="0"/>
          </a:p>
        </p:txBody>
      </p:sp>
      <p:sp>
        <p:nvSpPr>
          <p:cNvPr id="3" name="Subtitle 2"/>
          <p:cNvSpPr>
            <a:spLocks noGrp="1"/>
          </p:cNvSpPr>
          <p:nvPr>
            <p:ph type="subTitle" idx="1"/>
          </p:nvPr>
        </p:nvSpPr>
        <p:spPr/>
        <p:txBody>
          <a:bodyPr/>
          <a:lstStyle/>
          <a:p>
            <a:pPr marL="285750" lvl="0" indent="-285750">
              <a:buFont typeface="Arial" panose="020B0604020202020204" pitchFamily="34" charset="0"/>
              <a:buChar char="•"/>
            </a:pPr>
            <a:r>
              <a:rPr lang="en-GB" sz="1800" dirty="0" smtClean="0"/>
              <a:t>Consider </a:t>
            </a:r>
            <a:r>
              <a:rPr lang="en-GB" sz="1800" dirty="0"/>
              <a:t>what the concept of </a:t>
            </a:r>
            <a:r>
              <a:rPr lang="en-GB" sz="1800" b="1" dirty="0"/>
              <a:t>global citizenship</a:t>
            </a:r>
            <a:r>
              <a:rPr lang="en-GB" sz="1800" dirty="0"/>
              <a:t> means in the context of their own discipline and in their future professional and personal </a:t>
            </a:r>
            <a:r>
              <a:rPr lang="en-GB" sz="1800" dirty="0" smtClean="0"/>
              <a:t>lives</a:t>
            </a:r>
          </a:p>
          <a:p>
            <a:pPr marL="285750" lvl="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smtClean="0"/>
              <a:t>Democratic </a:t>
            </a:r>
            <a:r>
              <a:rPr lang="en-GB" sz="1800" dirty="0"/>
              <a:t>and </a:t>
            </a:r>
            <a:r>
              <a:rPr lang="en-GB" sz="1800" b="1" dirty="0"/>
              <a:t>participatory learning </a:t>
            </a:r>
            <a:r>
              <a:rPr lang="en-GB" sz="1800" dirty="0"/>
              <a:t>approaches are </a:t>
            </a:r>
            <a:r>
              <a:rPr lang="en-GB" sz="1800" dirty="0" smtClean="0"/>
              <a:t>modelled. Teaching</a:t>
            </a:r>
            <a:r>
              <a:rPr lang="en-GB" sz="1800" dirty="0"/>
              <a:t>, learning and assessment activities are linked to </a:t>
            </a:r>
            <a:r>
              <a:rPr lang="en-GB" sz="1800" b="1" dirty="0"/>
              <a:t>real-life concerns</a:t>
            </a:r>
            <a:r>
              <a:rPr lang="en-GB" sz="1800" dirty="0"/>
              <a:t>.</a:t>
            </a:r>
          </a:p>
          <a:p>
            <a:pPr lvl="0"/>
            <a:endParaRPr lang="en-GB" sz="1800" dirty="0"/>
          </a:p>
          <a:p>
            <a:pPr marL="285750" lvl="0" indent="-285750">
              <a:buFont typeface="Arial" panose="020B0604020202020204" pitchFamily="34" charset="0"/>
              <a:buChar char="•"/>
            </a:pPr>
            <a:r>
              <a:rPr lang="en-GB" sz="1800" dirty="0"/>
              <a:t>T</a:t>
            </a:r>
            <a:r>
              <a:rPr lang="en-GB" sz="1800" dirty="0" smtClean="0"/>
              <a:t>hink </a:t>
            </a:r>
            <a:r>
              <a:rPr lang="en-GB" sz="1800" dirty="0"/>
              <a:t>about issues of </a:t>
            </a:r>
            <a:r>
              <a:rPr lang="en-GB" sz="1800" b="1" dirty="0"/>
              <a:t>social justice, ethics and wellbeing</a:t>
            </a:r>
            <a:r>
              <a:rPr lang="en-GB" sz="1800" dirty="0"/>
              <a:t>, and how these relate to ecological and economic </a:t>
            </a:r>
            <a:r>
              <a:rPr lang="en-GB" sz="1800" dirty="0" smtClean="0"/>
              <a:t>factors</a:t>
            </a:r>
          </a:p>
          <a:p>
            <a:pPr marL="285750" lvl="0" indent="-285750">
              <a:buFont typeface="Arial" panose="020B0604020202020204" pitchFamily="34" charset="0"/>
              <a:buChar char="•"/>
            </a:pPr>
            <a:endParaRPr lang="en-GB" sz="1800" dirty="0"/>
          </a:p>
          <a:p>
            <a:pPr marL="285750" lvl="0" indent="-285750">
              <a:buFont typeface="Arial" panose="020B0604020202020204" pitchFamily="34" charset="0"/>
              <a:buChar char="•"/>
            </a:pPr>
            <a:r>
              <a:rPr lang="en-GB" sz="1800" dirty="0" smtClean="0"/>
              <a:t>Develop </a:t>
            </a:r>
            <a:r>
              <a:rPr lang="en-GB" sz="1800" dirty="0"/>
              <a:t>a </a:t>
            </a:r>
            <a:r>
              <a:rPr lang="en-GB" sz="1800" b="1" dirty="0"/>
              <a:t>future-facing </a:t>
            </a:r>
            <a:r>
              <a:rPr lang="en-GB" sz="1800" dirty="0"/>
              <a:t>outlook, learning to think about the </a:t>
            </a:r>
            <a:r>
              <a:rPr lang="en-GB" sz="1800" b="1" dirty="0"/>
              <a:t>consequences </a:t>
            </a:r>
            <a:r>
              <a:rPr lang="en-GB" sz="1800" dirty="0"/>
              <a:t>of actions, and how systems and societies can be adapted to ensure </a:t>
            </a:r>
            <a:r>
              <a:rPr lang="en-GB" sz="1800" b="1" dirty="0"/>
              <a:t>sustainable futures</a:t>
            </a:r>
            <a:r>
              <a:rPr lang="en-GB" sz="1800" dirty="0"/>
              <a:t>. </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646201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548680"/>
            <a:ext cx="5991225" cy="756083"/>
          </a:xfrm>
        </p:spPr>
        <p:txBody>
          <a:bodyPr/>
          <a:lstStyle/>
          <a:p>
            <a:r>
              <a:rPr lang="en-GB" dirty="0">
                <a:latin typeface="Verdana" panose="020B0604030504040204" pitchFamily="34" charset="0"/>
                <a:ea typeface="Verdana" panose="020B0604030504040204" pitchFamily="34" charset="0"/>
                <a:cs typeface="Verdana" panose="020B0604030504040204" pitchFamily="34" charset="0"/>
              </a:rPr>
              <a:t>Why tertiary education?</a:t>
            </a:r>
            <a:endParaRPr lang="en-US" dirty="0"/>
          </a:p>
        </p:txBody>
      </p:sp>
      <p:sp>
        <p:nvSpPr>
          <p:cNvPr id="7" name="TextBox 4"/>
          <p:cNvSpPr txBox="1">
            <a:spLocks noChangeArrowheads="1"/>
          </p:cNvSpPr>
          <p:nvPr/>
        </p:nvSpPr>
        <p:spPr bwMode="auto">
          <a:xfrm>
            <a:off x="331235" y="2060848"/>
            <a:ext cx="842493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sz="2000" i="1" dirty="0">
                <a:solidFill>
                  <a:srgbClr val="000000"/>
                </a:solidFill>
                <a:latin typeface="Verdana" panose="020B0604030504040204" pitchFamily="34" charset="0"/>
                <a:ea typeface="Verdana" panose="020B0604030504040204" pitchFamily="34" charset="0"/>
                <a:cs typeface="Verdana" panose="020B0604030504040204" pitchFamily="34" charset="0"/>
              </a:rPr>
              <a:t>“It is worth noting that the destruction of the planet is not the work of ignorant people. Rather it is largely the results of work by people with BAs, BScs, LLBs, MBAs, and PhDs …Education can equip people to be more effective vandals of the earth</a:t>
            </a:r>
            <a:r>
              <a:rPr lang="en-GB" sz="2000" i="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t>
            </a:r>
            <a:endParaRPr lang="en-GB" sz="2000" i="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r" eaLnBrk="1" hangingPunct="1"/>
            <a:endParaRPr lang="en-GB"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r" eaLnBrk="1" hangingPunct="1"/>
            <a:r>
              <a:rPr lang="en-GB"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David </a:t>
            </a:r>
            <a:r>
              <a:rPr lang="en-GB" sz="2000" dirty="0">
                <a:solidFill>
                  <a:srgbClr val="000000"/>
                </a:solidFill>
                <a:latin typeface="Verdana" panose="020B0604030504040204" pitchFamily="34" charset="0"/>
                <a:ea typeface="Verdana" panose="020B0604030504040204" pitchFamily="34" charset="0"/>
                <a:cs typeface="Verdana" panose="020B0604030504040204" pitchFamily="34" charset="0"/>
              </a:rPr>
              <a:t>Orr</a:t>
            </a: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645024"/>
            <a:ext cx="2842755" cy="2842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45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315chuck hopkins quoteUNESCO.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700" y="-27384"/>
            <a:ext cx="9275763" cy="697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443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Responsible Futures</a:t>
            </a:r>
            <a:endParaRPr lang="en-GB" dirty="0"/>
          </a:p>
        </p:txBody>
      </p:sp>
      <p:sp>
        <p:nvSpPr>
          <p:cNvPr id="4" name="Subtitle 3"/>
          <p:cNvSpPr>
            <a:spLocks noGrp="1"/>
          </p:cNvSpPr>
          <p:nvPr>
            <p:ph type="subTitle" idx="1"/>
          </p:nvPr>
        </p:nvSpPr>
        <p:spPr>
          <a:xfrm>
            <a:off x="539552" y="1772816"/>
            <a:ext cx="7992888" cy="2592288"/>
          </a:xfrm>
        </p:spPr>
        <p:txBody>
          <a:bodyPr/>
          <a:lstStyle/>
          <a:p>
            <a:pPr>
              <a:spcBef>
                <a:spcPct val="0"/>
              </a:spcBef>
            </a:pPr>
            <a:r>
              <a:rPr lang="en-GB" altLang="en-US" sz="2000" dirty="0">
                <a:solidFill>
                  <a:srgbClr val="000000"/>
                </a:solidFill>
              </a:rPr>
              <a:t>The vision for Responsible Futures is of a desirable, externally assessed accreditation mark for a whole-institution approach to environmental sustainability and social responsibility, spanning the formal and informal curriculum, applicable to both further and higher education.</a:t>
            </a:r>
          </a:p>
          <a:p>
            <a:pPr>
              <a:spcBef>
                <a:spcPct val="0"/>
              </a:spcBef>
            </a:pPr>
            <a:endParaRPr lang="en-GB" altLang="en-US" sz="2000" dirty="0">
              <a:solidFill>
                <a:srgbClr val="000000"/>
              </a:solidFill>
            </a:endParaRPr>
          </a:p>
          <a:p>
            <a:pPr>
              <a:spcBef>
                <a:spcPct val="0"/>
              </a:spcBef>
            </a:pPr>
            <a:r>
              <a:rPr lang="en-GB" altLang="en-US" sz="2000" dirty="0">
                <a:solidFill>
                  <a:srgbClr val="000000"/>
                </a:solidFill>
              </a:rPr>
              <a:t>Piloted </a:t>
            </a:r>
            <a:r>
              <a:rPr lang="en-GB" altLang="en-US" sz="2000" dirty="0" smtClean="0">
                <a:solidFill>
                  <a:srgbClr val="000000"/>
                </a:solidFill>
              </a:rPr>
              <a:t>in 2014-15 within </a:t>
            </a:r>
            <a:r>
              <a:rPr lang="en-GB" altLang="en-US" sz="2000" dirty="0">
                <a:solidFill>
                  <a:srgbClr val="000000"/>
                </a:solidFill>
              </a:rPr>
              <a:t>13 institutions, 8 HE and 5 FE across England and </a:t>
            </a:r>
            <a:r>
              <a:rPr lang="en-GB" altLang="en-US" sz="2000" dirty="0" smtClean="0">
                <a:solidFill>
                  <a:srgbClr val="000000"/>
                </a:solidFill>
              </a:rPr>
              <a:t>Scotland.</a:t>
            </a:r>
            <a:endParaRPr lang="en-GB" altLang="en-US" sz="2000" dirty="0">
              <a:solidFill>
                <a:srgbClr val="000000"/>
              </a:solidFill>
            </a:endParaRPr>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4365104"/>
            <a:ext cx="2602992" cy="1856232"/>
          </a:xfrm>
          <a:prstGeom prst="rect">
            <a:avLst/>
          </a:prstGeom>
        </p:spPr>
      </p:pic>
    </p:spTree>
    <p:extLst>
      <p:ext uri="{BB962C8B-B14F-4D97-AF65-F5344CB8AC3E}">
        <p14:creationId xmlns:p14="http://schemas.microsoft.com/office/powerpoint/2010/main" val="1255559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a:xfrm>
            <a:off x="685800" y="1844675"/>
            <a:ext cx="8458200" cy="3657600"/>
          </a:xfrm>
        </p:spPr>
        <p:txBody>
          <a:bodyPr/>
          <a:lstStyle/>
          <a:p>
            <a:r>
              <a:rPr lang="en-GB" sz="2400" dirty="0"/>
              <a:t>Engaging students’ unions on ESD</a:t>
            </a:r>
          </a:p>
          <a:p>
            <a:r>
              <a:rPr lang="en-GB" sz="2400" dirty="0" smtClean="0"/>
              <a:t>Developing new collaborative partnerships </a:t>
            </a:r>
          </a:p>
          <a:p>
            <a:r>
              <a:rPr lang="en-GB" sz="2400" dirty="0" smtClean="0"/>
              <a:t>Building </a:t>
            </a:r>
            <a:r>
              <a:rPr lang="en-GB" sz="2400" dirty="0"/>
              <a:t>leadership and strategic capacity</a:t>
            </a:r>
          </a:p>
          <a:p>
            <a:r>
              <a:rPr lang="en-GB" sz="2400" dirty="0"/>
              <a:t>Securing high-level policy commitments</a:t>
            </a:r>
          </a:p>
          <a:p>
            <a:r>
              <a:rPr lang="en-GB" sz="2400" dirty="0" smtClean="0"/>
              <a:t>Improving </a:t>
            </a:r>
            <a:r>
              <a:rPr lang="en-GB" sz="2400" dirty="0"/>
              <a:t>knowledge and </a:t>
            </a:r>
            <a:r>
              <a:rPr lang="en-GB" sz="2400" dirty="0" smtClean="0"/>
              <a:t>understanding</a:t>
            </a:r>
          </a:p>
          <a:p>
            <a:r>
              <a:rPr lang="en-GB" sz="2400" dirty="0"/>
              <a:t>Legitimising and mainstreaming ESD</a:t>
            </a:r>
          </a:p>
          <a:p>
            <a:r>
              <a:rPr lang="en-GB" sz="2400" dirty="0" smtClean="0"/>
              <a:t>Advancing ESD in the formal and informal curriculum</a:t>
            </a:r>
          </a:p>
        </p:txBody>
      </p:sp>
    </p:spTree>
    <p:extLst>
      <p:ext uri="{BB962C8B-B14F-4D97-AF65-F5344CB8AC3E}">
        <p14:creationId xmlns:p14="http://schemas.microsoft.com/office/powerpoint/2010/main" val="1982435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Process</a:t>
            </a:r>
            <a:endParaRPr lang="en-GB" dirty="0"/>
          </a:p>
        </p:txBody>
      </p:sp>
      <p:sp>
        <p:nvSpPr>
          <p:cNvPr id="3" name="Content Placeholder 2"/>
          <p:cNvSpPr>
            <a:spLocks noGrp="1"/>
          </p:cNvSpPr>
          <p:nvPr>
            <p:ph idx="1"/>
          </p:nvPr>
        </p:nvSpPr>
        <p:spPr>
          <a:xfrm>
            <a:off x="685800" y="2155598"/>
            <a:ext cx="5470376" cy="4059722"/>
          </a:xfrm>
        </p:spPr>
        <p:txBody>
          <a:bodyPr/>
          <a:lstStyle/>
          <a:p>
            <a:pPr marL="514350" indent="-514350">
              <a:buAutoNum type="arabicPeriod"/>
            </a:pPr>
            <a:r>
              <a:rPr lang="en-GB" sz="2400" dirty="0" smtClean="0"/>
              <a:t>Workbook of criteria outlining best practice, must reach score threshold</a:t>
            </a:r>
          </a:p>
          <a:p>
            <a:pPr marL="514350" indent="-514350">
              <a:buAutoNum type="arabicPeriod"/>
            </a:pPr>
            <a:r>
              <a:rPr lang="en-GB" sz="2400" dirty="0" smtClean="0"/>
              <a:t>Supported cohort approach, regular contact, online resource bank</a:t>
            </a:r>
          </a:p>
          <a:p>
            <a:pPr marL="514350" indent="-514350">
              <a:buAutoNum type="arabicPeriod"/>
            </a:pPr>
            <a:r>
              <a:rPr lang="en-GB" sz="2400" b="1" dirty="0" smtClean="0"/>
              <a:t>Student-led</a:t>
            </a:r>
            <a:r>
              <a:rPr lang="en-GB" sz="2400" dirty="0" smtClean="0"/>
              <a:t> audit and programme review</a:t>
            </a:r>
          </a:p>
          <a:p>
            <a:pPr marL="514350" indent="-514350">
              <a:buAutoNum type="arabicPeriod"/>
            </a:pPr>
            <a:r>
              <a:rPr lang="en-GB" sz="2400" dirty="0" smtClean="0"/>
              <a:t>Continuous improvement, student-driven change</a:t>
            </a:r>
          </a:p>
          <a:p>
            <a:pPr marL="514350" indent="-514350">
              <a:buAutoNum type="arabicPeriod"/>
            </a:pPr>
            <a:endParaRPr lang="en-GB" sz="2400" dirty="0" smtClean="0"/>
          </a:p>
          <a:p>
            <a:pPr marL="514350" indent="-514350">
              <a:buAutoNum type="arabicPeriod"/>
            </a:pPr>
            <a:endParaRPr lang="en-GB" sz="2400" dirty="0"/>
          </a:p>
        </p:txBody>
      </p:sp>
      <p:pic>
        <p:nvPicPr>
          <p:cNvPr id="4" name="Content Placeholder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6296498" y="1817550"/>
            <a:ext cx="2847502" cy="224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6176" y="4324042"/>
            <a:ext cx="3003645" cy="2500693"/>
          </a:xfrm>
          <a:prstGeom prst="rect">
            <a:avLst/>
          </a:prstGeom>
        </p:spPr>
      </p:pic>
    </p:spTree>
    <p:extLst>
      <p:ext uri="{BB962C8B-B14F-4D97-AF65-F5344CB8AC3E}">
        <p14:creationId xmlns:p14="http://schemas.microsoft.com/office/powerpoint/2010/main" val="2146637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NUS-Presentation-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Fossil Free mast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017B8B50F3B14692F9C229BA8D711C" ma:contentTypeVersion="0" ma:contentTypeDescription="Create a new document." ma:contentTypeScope="" ma:versionID="dfb26750d24a6eb79b43384172722dbe">
  <xsd:schema xmlns:xsd="http://www.w3.org/2001/XMLSchema" xmlns:xs="http://www.w3.org/2001/XMLSchema" xmlns:p="http://schemas.microsoft.com/office/2006/metadata/properties" targetNamespace="http://schemas.microsoft.com/office/2006/metadata/properties" ma:root="true" ma:fieldsID="8158d9218a424d880790a6f09637e53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14938D-FAC8-4657-8CFE-1C32925E34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D7C5719-4D13-4D68-BA1F-90E3E4AFBA29}">
  <ds:schemaRefs>
    <ds:schemaRef ds:uri="http://schemas.microsoft.com/sharepoint/v3/contenttype/forms"/>
  </ds:schemaRefs>
</ds:datastoreItem>
</file>

<file path=customXml/itemProps3.xml><?xml version="1.0" encoding="utf-8"?>
<ds:datastoreItem xmlns:ds="http://schemas.openxmlformats.org/officeDocument/2006/customXml" ds:itemID="{BAC4A6D5-220D-4AB5-9874-F5CA0B8E814F}">
  <ds:schemaRefs>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974</TotalTime>
  <Words>766</Words>
  <Application>Microsoft Office PowerPoint</Application>
  <PresentationFormat>On-screen Show (4:3)</PresentationFormat>
  <Paragraphs>110</Paragraphs>
  <Slides>14</Slides>
  <Notes>6</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14</vt:i4>
      </vt:variant>
    </vt:vector>
  </HeadingPairs>
  <TitlesOfParts>
    <vt:vector size="27" baseType="lpstr">
      <vt:lpstr>ＭＳ Ｐゴシック</vt:lpstr>
      <vt:lpstr>Arial</vt:lpstr>
      <vt:lpstr>Calibri</vt:lpstr>
      <vt:lpstr>Lucida Sans Unicode</vt:lpstr>
      <vt:lpstr>StarSymbol</vt:lpstr>
      <vt:lpstr>Tahoma</vt:lpstr>
      <vt:lpstr>Times New Roman</vt:lpstr>
      <vt:lpstr>Verdana</vt:lpstr>
      <vt:lpstr>NUS-Presentation-template</vt:lpstr>
      <vt:lpstr>Custom Design</vt:lpstr>
      <vt:lpstr>1_Custom Design</vt:lpstr>
      <vt:lpstr>Fossil Free master slide</vt:lpstr>
      <vt:lpstr>Worksheet</vt:lpstr>
      <vt:lpstr>PowerPoint Presentation</vt:lpstr>
      <vt:lpstr>PowerPoint Presentation</vt:lpstr>
      <vt:lpstr>How is ESD defined in Higher Education?</vt:lpstr>
      <vt:lpstr>What does that mean for students?</vt:lpstr>
      <vt:lpstr>Why tertiary education?</vt:lpstr>
      <vt:lpstr>PowerPoint Presentation</vt:lpstr>
      <vt:lpstr>Responsible Futures</vt:lpstr>
      <vt:lpstr>Aims</vt:lpstr>
      <vt:lpstr>Process</vt:lpstr>
      <vt:lpstr>Impacts</vt:lpstr>
      <vt:lpstr>PowerPoint Presentation</vt:lpstr>
      <vt:lpstr>Key factors for change</vt:lpstr>
      <vt:lpstr>PowerPoint Presentation</vt:lpstr>
      <vt:lpstr>PowerPoint Presentation</vt:lpstr>
    </vt:vector>
  </TitlesOfParts>
  <Company>NUS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 ORG</dc:creator>
  <cp:lastModifiedBy>Alex Henderson</cp:lastModifiedBy>
  <cp:revision>53</cp:revision>
  <cp:lastPrinted>2014-07-01T13:32:32Z</cp:lastPrinted>
  <dcterms:created xsi:type="dcterms:W3CDTF">2014-06-20T13:48:56Z</dcterms:created>
  <dcterms:modified xsi:type="dcterms:W3CDTF">2015-09-22T14:20:51Z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0x010100DB017B8B50F3B14692F9C229BA8D711C</vt:lpwstr>
  </property>
</Properties>
</file>