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Darker Grotesque"/>
      <p:regular r:id="rId17"/>
      <p:bold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DarkerGrotesque-regular.fntdata"/><Relationship Id="rId16" Type="http://schemas.openxmlformats.org/officeDocument/2006/relationships/slide" Target="slides/slide11.xml"/><Relationship Id="rId19" Type="http://schemas.openxmlformats.org/officeDocument/2006/relationships/font" Target="fonts/HelveticaNeue-regular.fntdata"/><Relationship Id="rId18" Type="http://schemas.openxmlformats.org/officeDocument/2006/relationships/font" Target="fonts/DarkerGrotesq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f9decb47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f9decb47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f9decb47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f9decb47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dbec1b6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dbec1b6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a46878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ca46878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f9decb47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f9decb4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9decb47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f9decb47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f9decb47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f9decb4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f9decb47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f9decb47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f9decb47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f9decb4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f9decb47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f9decb4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8979" l="7126" r="14815" t="14529"/>
          <a:stretch/>
        </p:blipFill>
        <p:spPr>
          <a:xfrm>
            <a:off x="4567263" y="0"/>
            <a:ext cx="45767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342647" y="2497863"/>
            <a:ext cx="38100" cy="3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9645946" y="957545"/>
            <a:ext cx="88200" cy="88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15725" y="1549475"/>
            <a:ext cx="28200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 Template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5750" y="2171325"/>
            <a:ext cx="3459600" cy="20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This is only a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template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which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serves to provide you clear guidelines on how to prepare your 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application: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Make sure to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answer all the questions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 in the slides; 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Enhance your presentation with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images as well as add your branded design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, however please make sure that your presentation does not exceed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20 slides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Feel free to </a:t>
            </a:r>
            <a:r>
              <a:rPr lang="en-GB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place </a:t>
            </a:r>
            <a:r>
              <a:rPr b="1" lang="en-GB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on-topic information </a:t>
            </a:r>
            <a:r>
              <a:rPr lang="en-GB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support your application;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When your presentation is final, please name your presentation as 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[category-organisation-projectname]</a:t>
            </a: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;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/>
              <a:buChar char="-"/>
            </a:pPr>
            <a:r>
              <a:rPr lang="en-GB" sz="1000">
                <a:latin typeface="Helvetica Neue Light"/>
                <a:ea typeface="Helvetica Neue Light"/>
                <a:cs typeface="Helvetica Neue Light"/>
                <a:sym typeface="Helvetica Neue Light"/>
              </a:rPr>
              <a:t>Download it in PPT or PDF format. </a:t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 amt="92000"/>
          </a:blip>
          <a:srcRect b="48679" l="17113" r="62339" t="14746"/>
          <a:stretch/>
        </p:blipFill>
        <p:spPr>
          <a:xfrm rot="10800000">
            <a:off x="5593337" y="1257297"/>
            <a:ext cx="2589600" cy="2589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3666" l="18153" r="16661" t="-1447"/>
          <a:stretch/>
        </p:blipFill>
        <p:spPr>
          <a:xfrm rot="5400000">
            <a:off x="5593713" y="1257822"/>
            <a:ext cx="2589000" cy="2588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15740" y="4486525"/>
            <a:ext cx="3036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Good luck!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5400000">
            <a:off x="7089600" y="2397525"/>
            <a:ext cx="2570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 Winner</a:t>
            </a:r>
            <a:endParaRPr b="1"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721" y="620402"/>
            <a:ext cx="692775" cy="5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Key Takeaways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slide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you can summarise the key </a:t>
            </a: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takeaways of your application, to make it easy for the Jury to assess your project.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Deliverables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order to participate and submit a valid application to the Coliving Awards you will need to: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Meet all the eligibility criteria, provide argumentation to prove you are meeting the eligibility criteria as well as include the answer to the set of questions within the specific category.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Deliver a presentation containing all information as stipulated in the point above, in PPT or PDF format (size 16:9, horizontal)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create a presentation with your own visual language and branding and provide as much information as you please to strengthen your applications. However, we are providing a templated presentation that may guide you through the process.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presentation should have a maximum of 20 slides.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presentation must as well include the following information: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/ Company representative of the applicant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Organisation / Company and logo (if applicable)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information about the specific project / site / product in English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Darker Grotesq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resources requested in the eligibility and evaluation criteria, such as</a:t>
            </a:r>
            <a:r>
              <a:rPr lang="en-GB" sz="1000">
                <a:solidFill>
                  <a:srgbClr val="666666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measures, occupancy rates, testimonials, NPS scores, referral rates, retention rates, etc.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Applications must be in English in order to be processed and accepted.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●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 to the applicant portal the following materials: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images / renders (in hi-resolution JPG / PNG - 150 dpi) in ZIP format (max 10 images)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■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your files with the following system: organisation-projectname-image#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Helvetica Neue"/>
              <a:buChar char="○"/>
            </a:pPr>
            <a:r>
              <a:rPr lang="en-GB" sz="1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Representative project image (max 10 MB) to be used as a thumbnail in the application portal and other relevant communication from Coliving Awards about your project</a:t>
            </a:r>
            <a:endParaRPr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1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28979" l="7126" r="14815" t="14529"/>
          <a:stretch/>
        </p:blipFill>
        <p:spPr>
          <a:xfrm>
            <a:off x="4567263" y="0"/>
            <a:ext cx="45767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9342647" y="2497863"/>
            <a:ext cx="38100" cy="3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9645946" y="957545"/>
            <a:ext cx="88200" cy="88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15725" y="1777200"/>
            <a:ext cx="35508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Brand it, splash it with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your visual communication, 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make it yours!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We want to see your brand and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DNA in it.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 amt="92000"/>
          </a:blip>
          <a:srcRect b="48679" l="17113" r="62339" t="14746"/>
          <a:stretch/>
        </p:blipFill>
        <p:spPr>
          <a:xfrm rot="10800000">
            <a:off x="5593337" y="1257297"/>
            <a:ext cx="2589600" cy="2589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 b="3666" l="18153" r="16661" t="-1447"/>
          <a:stretch/>
        </p:blipFill>
        <p:spPr>
          <a:xfrm rot="5400000">
            <a:off x="5593713" y="1257822"/>
            <a:ext cx="2589000" cy="25887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721" y="620402"/>
            <a:ext cx="692775" cy="5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515725" y="4248571"/>
            <a:ext cx="25890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Remember to have fun</a:t>
            </a:r>
            <a:r>
              <a:rPr b="1" lang="en-GB" sz="1000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" name="Google Shape;76;p14"/>
          <p:cNvSpPr txBox="1"/>
          <p:nvPr/>
        </p:nvSpPr>
        <p:spPr>
          <a:xfrm rot="5400000">
            <a:off x="7089600" y="2397525"/>
            <a:ext cx="25701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Become a Winner</a:t>
            </a:r>
            <a:endParaRPr b="1"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p14"/>
          <p:cNvSpPr/>
          <p:nvPr/>
        </p:nvSpPr>
        <p:spPr>
          <a:xfrm rot="5400000">
            <a:off x="474775" y="4767871"/>
            <a:ext cx="181500" cy="99600"/>
          </a:xfrm>
          <a:prstGeom prst="rightArrow">
            <a:avLst>
              <a:gd fmla="val 54453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Darker Grotesque"/>
                <a:ea typeface="Darker Grotesque"/>
                <a:cs typeface="Darker Grotesque"/>
                <a:sym typeface="Darker Grotesque"/>
              </a:rPr>
              <a:t>[</a:t>
            </a:r>
            <a:r>
              <a:rPr lang="en-GB" sz="3600">
                <a:latin typeface="Darker Grotesque"/>
                <a:ea typeface="Darker Grotesque"/>
                <a:cs typeface="Darker Grotesque"/>
                <a:sym typeface="Darker Grotesque"/>
              </a:rPr>
              <a:t>Company name]</a:t>
            </a:r>
            <a:endParaRPr sz="36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11700" y="445025"/>
            <a:ext cx="40905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Coliving Awards - Student Coliving</a:t>
            </a:r>
            <a:endParaRPr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11700" y="4327950"/>
            <a:ext cx="3596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[date]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311700" y="27971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</a:t>
            </a: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Name / Company representative of the applicant]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854600" y="445025"/>
            <a:ext cx="184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[Company </a:t>
            </a:r>
            <a:r>
              <a:rPr lang="en-GB" sz="12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logo (if applicable)]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About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general information about the specific project / site / product</a:t>
            </a:r>
            <a:r>
              <a:rPr b="1" lang="en-GB" sz="12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Relevant &amp; in operations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does your student coliving brand and community reflect the interests and needs of students?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Branding &amp; marketing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questions: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 is / what has been your marketing, communications and branding process and strategy?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 are some of the innovative marketing, communications and branding techniques you use as a student coliving brand? </a:t>
            </a:r>
            <a:endParaRPr sz="1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Spatial design &amp; architecture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What are the innovative / sustainable building, design, construction and technology methods used for your building?</a:t>
            </a:r>
            <a:r>
              <a:rPr lang="en-GB" sz="1000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does your spatial design foster wellbeing, social interaction and community engagement?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Impact &amp; sustainability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 you embed social, environmental and economic impact into your student coliving business, operations and community management?</a:t>
            </a:r>
            <a:endParaRPr sz="1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does your student coliving brand and community engage with local communities / neighbours?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does your business measure and report on its impact and sustainability?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Darker Grotesque"/>
                <a:ea typeface="Darker Grotesque"/>
                <a:cs typeface="Darker Grotesque"/>
                <a:sym typeface="Darker Grotesque"/>
              </a:rPr>
              <a:t>User &amp; community experience</a:t>
            </a:r>
            <a:endParaRPr b="1" sz="230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In this slide provide explanation and evidence to the following question: </a:t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 you foster authentic engagement, social interaction and a strong user and community experience between residents?</a:t>
            </a:r>
            <a:r>
              <a:rPr lang="en-GB" sz="1000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Darker Grotesque"/>
              <a:buAutoNum type="arabicParenR"/>
            </a:pP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How do you measure customer satisfaction, resident engagement and user and community experience? </a:t>
            </a:r>
            <a:b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</a:br>
            <a:b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n-GB" sz="1100">
                <a:solidFill>
                  <a:srgbClr val="666666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Please provide us with specific user data and insights (e.g. impact measures, testimonials, NPS scores, referral rates, retention rates, etc.)</a:t>
            </a:r>
            <a:endParaRPr b="1"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